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notesMasterIdLst>
    <p:notesMasterId r:id="rId19"/>
  </p:notesMasterIdLst>
  <p:sldIdLst>
    <p:sldId id="384" r:id="rId2"/>
    <p:sldId id="387" r:id="rId3"/>
    <p:sldId id="389" r:id="rId4"/>
    <p:sldId id="427" r:id="rId5"/>
    <p:sldId id="414" r:id="rId6"/>
    <p:sldId id="415" r:id="rId7"/>
    <p:sldId id="432" r:id="rId8"/>
    <p:sldId id="424" r:id="rId9"/>
    <p:sldId id="423" r:id="rId10"/>
    <p:sldId id="425" r:id="rId11"/>
    <p:sldId id="429" r:id="rId12"/>
    <p:sldId id="416" r:id="rId13"/>
    <p:sldId id="426" r:id="rId14"/>
    <p:sldId id="417" r:id="rId15"/>
    <p:sldId id="418" r:id="rId16"/>
    <p:sldId id="422" r:id="rId17"/>
    <p:sldId id="428" r:id="rId18"/>
  </p:sldIdLst>
  <p:sldSz cx="9144000" cy="6858000" type="screen4x3"/>
  <p:notesSz cx="6811963" cy="9942513"/>
  <p:defaultTex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63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llanmörkt forma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autoAdjust="0"/>
    <p:restoredTop sz="80637" autoAdjust="0"/>
  </p:normalViewPr>
  <p:slideViewPr>
    <p:cSldViewPr>
      <p:cViewPr varScale="1">
        <p:scale>
          <a:sx n="89" d="100"/>
          <a:sy n="89" d="100"/>
        </p:scale>
        <p:origin x="2118" y="84"/>
      </p:cViewPr>
      <p:guideLst>
        <p:guide orient="horz" pos="2160"/>
        <p:guide pos="2880"/>
      </p:guideLst>
    </p:cSldViewPr>
  </p:slideViewPr>
  <p:outlineViewPr>
    <p:cViewPr>
      <p:scale>
        <a:sx n="33" d="100"/>
        <a:sy n="33" d="100"/>
      </p:scale>
      <p:origin x="0" y="-879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9" d="100"/>
          <a:sy n="69" d="100"/>
        </p:scale>
        <p:origin x="223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51851" cy="497126"/>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58536" y="0"/>
            <a:ext cx="2951851" cy="497126"/>
          </a:xfrm>
          <a:prstGeom prst="rect">
            <a:avLst/>
          </a:prstGeom>
        </p:spPr>
        <p:txBody>
          <a:bodyPr vert="horz" lIns="91440" tIns="45720" rIns="91440" bIns="45720" rtlCol="0"/>
          <a:lstStyle>
            <a:lvl1pPr algn="r">
              <a:defRPr sz="1200"/>
            </a:lvl1pPr>
          </a:lstStyle>
          <a:p>
            <a:fld id="{7FEB1655-428D-4DCB-AA28-FC2EF0ABD7E7}" type="datetimeFigureOut">
              <a:rPr lang="sv-SE" smtClean="0"/>
              <a:t>2021-03-10</a:t>
            </a:fld>
            <a:endParaRPr lang="sv-SE" dirty="0"/>
          </a:p>
        </p:txBody>
      </p:sp>
      <p:sp>
        <p:nvSpPr>
          <p:cNvPr id="4" name="Platshållare för bildobjekt 3"/>
          <p:cNvSpPr>
            <a:spLocks noGrp="1" noRot="1" noChangeAspect="1"/>
          </p:cNvSpPr>
          <p:nvPr>
            <p:ph type="sldImg" idx="2"/>
          </p:nvPr>
        </p:nvSpPr>
        <p:spPr>
          <a:xfrm>
            <a:off x="922338" y="746125"/>
            <a:ext cx="4967287" cy="372745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1197" y="4722694"/>
            <a:ext cx="5449570" cy="4474131"/>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43662"/>
            <a:ext cx="2951851" cy="497126"/>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58536" y="9443662"/>
            <a:ext cx="2951851" cy="497126"/>
          </a:xfrm>
          <a:prstGeom prst="rect">
            <a:avLst/>
          </a:prstGeom>
        </p:spPr>
        <p:txBody>
          <a:bodyPr vert="horz" lIns="91440" tIns="45720" rIns="91440" bIns="45720" rtlCol="0" anchor="b"/>
          <a:lstStyle>
            <a:lvl1pPr algn="r">
              <a:defRPr sz="1200"/>
            </a:lvl1pPr>
          </a:lstStyle>
          <a:p>
            <a:fld id="{FE6E6806-D964-4DD1-9DD4-9509887B6EC6}" type="slidenum">
              <a:rPr lang="sv-SE" smtClean="0"/>
              <a:t>‹#›</a:t>
            </a:fld>
            <a:endParaRPr lang="sv-SE" dirty="0"/>
          </a:p>
        </p:txBody>
      </p:sp>
    </p:spTree>
    <p:extLst>
      <p:ext uri="{BB962C8B-B14F-4D97-AF65-F5344CB8AC3E}">
        <p14:creationId xmlns:p14="http://schemas.microsoft.com/office/powerpoint/2010/main" val="3745104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FE6E6806-D964-4DD1-9DD4-9509887B6EC6}" type="slidenum">
              <a:rPr lang="sv-SE" smtClean="0"/>
              <a:t>2</a:t>
            </a:fld>
            <a:endParaRPr lang="sv-SE" dirty="0"/>
          </a:p>
        </p:txBody>
      </p:sp>
    </p:spTree>
    <p:extLst>
      <p:ext uri="{BB962C8B-B14F-4D97-AF65-F5344CB8AC3E}">
        <p14:creationId xmlns:p14="http://schemas.microsoft.com/office/powerpoint/2010/main" val="2874202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143000" y="1122363"/>
            <a:ext cx="6858000" cy="2387600"/>
          </a:xfrm>
        </p:spPr>
        <p:txBody>
          <a:bodyPr anchor="b"/>
          <a:lstStyle>
            <a:lvl1pPr algn="ctr">
              <a:defRPr sz="4500"/>
            </a:lvl1pPr>
          </a:lstStyle>
          <a:p>
            <a:r>
              <a:rPr lang="sv-SE"/>
              <a:t>Klicka här för att ändra format</a:t>
            </a:r>
          </a:p>
        </p:txBody>
      </p:sp>
      <p:sp>
        <p:nvSpPr>
          <p:cNvPr id="3" name="Underrubri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474815D4-9548-4B11-BC73-5D63C287A666}" type="slidenum">
              <a:rPr lang="sv-SE" smtClean="0"/>
              <a:pPr/>
              <a:t>‹#›</a:t>
            </a:fld>
            <a:endParaRPr lang="sv-SE" dirty="0"/>
          </a:p>
        </p:txBody>
      </p:sp>
    </p:spTree>
    <p:extLst>
      <p:ext uri="{BB962C8B-B14F-4D97-AF65-F5344CB8AC3E}">
        <p14:creationId xmlns:p14="http://schemas.microsoft.com/office/powerpoint/2010/main" val="423796378"/>
      </p:ext>
    </p:extLst>
  </p:cSld>
  <p:clrMapOvr>
    <a:masterClrMapping/>
  </p:clrMapOvr>
  <mc:AlternateContent xmlns:mc="http://schemas.openxmlformats.org/markup-compatibility/2006" xmlns:p14="http://schemas.microsoft.com/office/powerpoint/2010/main">
    <mc:Choice Requires="p14">
      <p:transition spd="slow" p14:dur="2000">
        <p14:prism dir="u" isContent="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474815D4-9548-4B11-BC73-5D63C287A666}" type="slidenum">
              <a:rPr lang="sv-SE" smtClean="0"/>
              <a:pPr/>
              <a:t>‹#›</a:t>
            </a:fld>
            <a:endParaRPr lang="sv-SE" dirty="0"/>
          </a:p>
        </p:txBody>
      </p:sp>
    </p:spTree>
    <p:extLst>
      <p:ext uri="{BB962C8B-B14F-4D97-AF65-F5344CB8AC3E}">
        <p14:creationId xmlns:p14="http://schemas.microsoft.com/office/powerpoint/2010/main" val="2649376754"/>
      </p:ext>
    </p:extLst>
  </p:cSld>
  <p:clrMapOvr>
    <a:masterClrMapping/>
  </p:clrMapOvr>
  <mc:AlternateContent xmlns:mc="http://schemas.openxmlformats.org/markup-compatibility/2006" xmlns:p14="http://schemas.microsoft.com/office/powerpoint/2010/main">
    <mc:Choice Requires="p14">
      <p:transition spd="slow" p14:dur="2000">
        <p14:prism dir="u" isContent="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543675" y="365125"/>
            <a:ext cx="1971675"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628650" y="365125"/>
            <a:ext cx="5800725"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474815D4-9548-4B11-BC73-5D63C287A666}" type="slidenum">
              <a:rPr lang="sv-SE" smtClean="0"/>
              <a:pPr/>
              <a:t>‹#›</a:t>
            </a:fld>
            <a:endParaRPr lang="sv-SE" dirty="0"/>
          </a:p>
        </p:txBody>
      </p:sp>
    </p:spTree>
    <p:extLst>
      <p:ext uri="{BB962C8B-B14F-4D97-AF65-F5344CB8AC3E}">
        <p14:creationId xmlns:p14="http://schemas.microsoft.com/office/powerpoint/2010/main" val="4059606184"/>
      </p:ext>
    </p:extLst>
  </p:cSld>
  <p:clrMapOvr>
    <a:masterClrMapping/>
  </p:clrMapOvr>
  <mc:AlternateContent xmlns:mc="http://schemas.openxmlformats.org/markup-compatibility/2006" xmlns:p14="http://schemas.microsoft.com/office/powerpoint/2010/main">
    <mc:Choice Requires="p14">
      <p:transition spd="slow" p14:dur="2000">
        <p14:prism dir="u" isContent="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474815D4-9548-4B11-BC73-5D63C287A666}" type="slidenum">
              <a:rPr lang="sv-SE" smtClean="0"/>
              <a:pPr/>
              <a:t>‹#›</a:t>
            </a:fld>
            <a:endParaRPr lang="sv-SE" dirty="0"/>
          </a:p>
        </p:txBody>
      </p:sp>
    </p:spTree>
    <p:extLst>
      <p:ext uri="{BB962C8B-B14F-4D97-AF65-F5344CB8AC3E}">
        <p14:creationId xmlns:p14="http://schemas.microsoft.com/office/powerpoint/2010/main" val="1317819884"/>
      </p:ext>
    </p:extLst>
  </p:cSld>
  <p:clrMapOvr>
    <a:masterClrMapping/>
  </p:clrMapOvr>
  <mc:AlternateContent xmlns:mc="http://schemas.openxmlformats.org/markup-compatibility/2006" xmlns:p14="http://schemas.microsoft.com/office/powerpoint/2010/main">
    <mc:Choice Requires="p14">
      <p:transition spd="slow" p14:dur="2000">
        <p14:prism dir="u" isContent="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23888" y="1709739"/>
            <a:ext cx="7886700" cy="2852737"/>
          </a:xfrm>
        </p:spPr>
        <p:txBody>
          <a:bodyPr anchor="b"/>
          <a:lstStyle>
            <a:lvl1pPr>
              <a:defRPr sz="4500"/>
            </a:lvl1pPr>
          </a:lstStyle>
          <a:p>
            <a:r>
              <a:rPr lang="sv-SE"/>
              <a:t>Klicka här för att ändra format</a:t>
            </a:r>
          </a:p>
        </p:txBody>
      </p:sp>
      <p:sp>
        <p:nvSpPr>
          <p:cNvPr id="3" name="Platshållare för tex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474815D4-9548-4B11-BC73-5D63C287A666}" type="slidenum">
              <a:rPr lang="sv-SE" smtClean="0"/>
              <a:pPr/>
              <a:t>‹#›</a:t>
            </a:fld>
            <a:endParaRPr lang="sv-SE" dirty="0"/>
          </a:p>
        </p:txBody>
      </p:sp>
    </p:spTree>
    <p:extLst>
      <p:ext uri="{BB962C8B-B14F-4D97-AF65-F5344CB8AC3E}">
        <p14:creationId xmlns:p14="http://schemas.microsoft.com/office/powerpoint/2010/main" val="3708797803"/>
      </p:ext>
    </p:extLst>
  </p:cSld>
  <p:clrMapOvr>
    <a:masterClrMapping/>
  </p:clrMapOvr>
  <mc:AlternateContent xmlns:mc="http://schemas.openxmlformats.org/markup-compatibility/2006" xmlns:p14="http://schemas.microsoft.com/office/powerpoint/2010/main">
    <mc:Choice Requires="p14">
      <p:transition spd="slow" p14:dur="2000">
        <p14:prism dir="u" isContent="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628650" y="1825625"/>
            <a:ext cx="38862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29150" y="1825625"/>
            <a:ext cx="38862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474815D4-9548-4B11-BC73-5D63C287A666}" type="slidenum">
              <a:rPr lang="sv-SE" smtClean="0"/>
              <a:pPr/>
              <a:t>‹#›</a:t>
            </a:fld>
            <a:endParaRPr lang="sv-SE" dirty="0"/>
          </a:p>
        </p:txBody>
      </p:sp>
    </p:spTree>
    <p:extLst>
      <p:ext uri="{BB962C8B-B14F-4D97-AF65-F5344CB8AC3E}">
        <p14:creationId xmlns:p14="http://schemas.microsoft.com/office/powerpoint/2010/main" val="1991921119"/>
      </p:ext>
    </p:extLst>
  </p:cSld>
  <p:clrMapOvr>
    <a:masterClrMapping/>
  </p:clrMapOvr>
  <mc:AlternateContent xmlns:mc="http://schemas.openxmlformats.org/markup-compatibility/2006" xmlns:p14="http://schemas.microsoft.com/office/powerpoint/2010/main">
    <mc:Choice Requires="p14">
      <p:transition spd="slow" p14:dur="2000">
        <p14:prism dir="u" isContent="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29841" y="365126"/>
            <a:ext cx="7886700" cy="1325563"/>
          </a:xfrm>
        </p:spPr>
        <p:txBody>
          <a:bodyPr/>
          <a:lstStyle/>
          <a:p>
            <a:r>
              <a:rPr lang="sv-SE"/>
              <a:t>Klicka här för att ändra format</a:t>
            </a:r>
          </a:p>
        </p:txBody>
      </p:sp>
      <p:sp>
        <p:nvSpPr>
          <p:cNvPr id="3" name="Platshållare för tex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4" name="Platshållare för innehåll 3"/>
          <p:cNvSpPr>
            <a:spLocks noGrp="1"/>
          </p:cNvSpPr>
          <p:nvPr>
            <p:ph sz="half" idx="2"/>
          </p:nvPr>
        </p:nvSpPr>
        <p:spPr>
          <a:xfrm>
            <a:off x="629842" y="2505075"/>
            <a:ext cx="3868340"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29150" y="2505075"/>
            <a:ext cx="3887391"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endParaRPr lang="sv-SE" dirty="0"/>
          </a:p>
        </p:txBody>
      </p:sp>
      <p:sp>
        <p:nvSpPr>
          <p:cNvPr id="8" name="Platshållare för sidfot 7"/>
          <p:cNvSpPr>
            <a:spLocks noGrp="1"/>
          </p:cNvSpPr>
          <p:nvPr>
            <p:ph type="ftr" sz="quarter" idx="11"/>
          </p:nvPr>
        </p:nvSpPr>
        <p:spPr/>
        <p:txBody>
          <a:bodyPr/>
          <a:lstStyle/>
          <a:p>
            <a:endParaRPr lang="sv-SE" dirty="0"/>
          </a:p>
        </p:txBody>
      </p:sp>
      <p:sp>
        <p:nvSpPr>
          <p:cNvPr id="9" name="Platshållare för bildnummer 8"/>
          <p:cNvSpPr>
            <a:spLocks noGrp="1"/>
          </p:cNvSpPr>
          <p:nvPr>
            <p:ph type="sldNum" sz="quarter" idx="12"/>
          </p:nvPr>
        </p:nvSpPr>
        <p:spPr/>
        <p:txBody>
          <a:bodyPr/>
          <a:lstStyle/>
          <a:p>
            <a:fld id="{474815D4-9548-4B11-BC73-5D63C287A666}" type="slidenum">
              <a:rPr lang="sv-SE" smtClean="0"/>
              <a:pPr/>
              <a:t>‹#›</a:t>
            </a:fld>
            <a:endParaRPr lang="sv-SE" dirty="0"/>
          </a:p>
        </p:txBody>
      </p:sp>
    </p:spTree>
    <p:extLst>
      <p:ext uri="{BB962C8B-B14F-4D97-AF65-F5344CB8AC3E}">
        <p14:creationId xmlns:p14="http://schemas.microsoft.com/office/powerpoint/2010/main" val="2939131972"/>
      </p:ext>
    </p:extLst>
  </p:cSld>
  <p:clrMapOvr>
    <a:masterClrMapping/>
  </p:clrMapOvr>
  <mc:AlternateContent xmlns:mc="http://schemas.openxmlformats.org/markup-compatibility/2006" xmlns:p14="http://schemas.microsoft.com/office/powerpoint/2010/main">
    <mc:Choice Requires="p14">
      <p:transition spd="slow" p14:dur="2000">
        <p14:prism dir="u" isContent="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474815D4-9548-4B11-BC73-5D63C287A666}" type="slidenum">
              <a:rPr lang="sv-SE" smtClean="0"/>
              <a:pPr/>
              <a:t>‹#›</a:t>
            </a:fld>
            <a:endParaRPr lang="sv-SE" dirty="0"/>
          </a:p>
        </p:txBody>
      </p:sp>
    </p:spTree>
    <p:extLst>
      <p:ext uri="{BB962C8B-B14F-4D97-AF65-F5344CB8AC3E}">
        <p14:creationId xmlns:p14="http://schemas.microsoft.com/office/powerpoint/2010/main" val="2518423537"/>
      </p:ext>
    </p:extLst>
  </p:cSld>
  <p:clrMapOvr>
    <a:masterClrMapping/>
  </p:clrMapOvr>
  <mc:AlternateContent xmlns:mc="http://schemas.openxmlformats.org/markup-compatibility/2006" xmlns:p14="http://schemas.microsoft.com/office/powerpoint/2010/main">
    <mc:Choice Requires="p14">
      <p:transition spd="slow" p14:dur="2000">
        <p14:prism dir="u" isContent="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474815D4-9548-4B11-BC73-5D63C287A666}" type="slidenum">
              <a:rPr lang="sv-SE" smtClean="0"/>
              <a:pPr/>
              <a:t>‹#›</a:t>
            </a:fld>
            <a:endParaRPr lang="sv-SE" dirty="0"/>
          </a:p>
        </p:txBody>
      </p:sp>
    </p:spTree>
    <p:extLst>
      <p:ext uri="{BB962C8B-B14F-4D97-AF65-F5344CB8AC3E}">
        <p14:creationId xmlns:p14="http://schemas.microsoft.com/office/powerpoint/2010/main" val="2799685436"/>
      </p:ext>
    </p:extLst>
  </p:cSld>
  <p:clrMapOvr>
    <a:masterClrMapping/>
  </p:clrMapOvr>
  <mc:AlternateContent xmlns:mc="http://schemas.openxmlformats.org/markup-compatibility/2006" xmlns:p14="http://schemas.microsoft.com/office/powerpoint/2010/main">
    <mc:Choice Requires="p14">
      <p:transition spd="slow" p14:dur="2000">
        <p14:prism dir="u" isContent="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457200"/>
            <a:ext cx="2949178" cy="1600200"/>
          </a:xfrm>
        </p:spPr>
        <p:txBody>
          <a:bodyPr anchor="b"/>
          <a:lstStyle>
            <a:lvl1pPr>
              <a:defRPr sz="2400"/>
            </a:lvl1pPr>
          </a:lstStyle>
          <a:p>
            <a:r>
              <a:rPr lang="sv-SE"/>
              <a:t>Klicka här för att ändra format</a:t>
            </a:r>
          </a:p>
        </p:txBody>
      </p:sp>
      <p:sp>
        <p:nvSpPr>
          <p:cNvPr id="3" name="Platshållare för innehåll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474815D4-9548-4B11-BC73-5D63C287A666}" type="slidenum">
              <a:rPr lang="sv-SE" smtClean="0"/>
              <a:pPr/>
              <a:t>‹#›</a:t>
            </a:fld>
            <a:endParaRPr lang="sv-SE" dirty="0"/>
          </a:p>
        </p:txBody>
      </p:sp>
    </p:spTree>
    <p:extLst>
      <p:ext uri="{BB962C8B-B14F-4D97-AF65-F5344CB8AC3E}">
        <p14:creationId xmlns:p14="http://schemas.microsoft.com/office/powerpoint/2010/main" val="2235578903"/>
      </p:ext>
    </p:extLst>
  </p:cSld>
  <p:clrMapOvr>
    <a:masterClrMapping/>
  </p:clrMapOvr>
  <mc:AlternateContent xmlns:mc="http://schemas.openxmlformats.org/markup-compatibility/2006" xmlns:p14="http://schemas.microsoft.com/office/powerpoint/2010/main">
    <mc:Choice Requires="p14">
      <p:transition spd="slow" p14:dur="2000">
        <p14:prism dir="u" isContent="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457200"/>
            <a:ext cx="2949178" cy="1600200"/>
          </a:xfrm>
        </p:spPr>
        <p:txBody>
          <a:bodyPr anchor="b"/>
          <a:lstStyle>
            <a:lvl1pPr>
              <a:defRPr sz="2400"/>
            </a:lvl1pPr>
          </a:lstStyle>
          <a:p>
            <a:r>
              <a:rPr lang="sv-SE"/>
              <a:t>Klicka här för att ändra format</a:t>
            </a:r>
          </a:p>
        </p:txBody>
      </p:sp>
      <p:sp>
        <p:nvSpPr>
          <p:cNvPr id="3" name="Platshållare för bild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sv-SE" dirty="0"/>
          </a:p>
        </p:txBody>
      </p:sp>
      <p:sp>
        <p:nvSpPr>
          <p:cNvPr id="4" name="Platshållare för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474815D4-9548-4B11-BC73-5D63C287A666}" type="slidenum">
              <a:rPr lang="sv-SE" smtClean="0"/>
              <a:pPr/>
              <a:t>‹#›</a:t>
            </a:fld>
            <a:endParaRPr lang="sv-SE" dirty="0"/>
          </a:p>
        </p:txBody>
      </p:sp>
    </p:spTree>
    <p:extLst>
      <p:ext uri="{BB962C8B-B14F-4D97-AF65-F5344CB8AC3E}">
        <p14:creationId xmlns:p14="http://schemas.microsoft.com/office/powerpoint/2010/main" val="187202810"/>
      </p:ext>
    </p:extLst>
  </p:cSld>
  <p:clrMapOvr>
    <a:masterClrMapping/>
  </p:clrMapOvr>
  <mc:AlternateContent xmlns:mc="http://schemas.openxmlformats.org/markup-compatibility/2006" xmlns:p14="http://schemas.microsoft.com/office/powerpoint/2010/main">
    <mc:Choice Requires="p14">
      <p:transition spd="slow" p14:dur="2000">
        <p14:prism dir="u" isContent="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dirty="0"/>
          </a:p>
        </p:txBody>
      </p:sp>
      <p:sp>
        <p:nvSpPr>
          <p:cNvPr id="5" name="Platshållare för sidfot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sv-SE" dirty="0"/>
          </a:p>
        </p:txBody>
      </p:sp>
      <p:sp>
        <p:nvSpPr>
          <p:cNvPr id="6" name="Platshållare för bildnumm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74815D4-9548-4B11-BC73-5D63C287A666}" type="slidenum">
              <a:rPr lang="sv-SE" smtClean="0"/>
              <a:pPr/>
              <a:t>‹#›</a:t>
            </a:fld>
            <a:endParaRPr lang="sv-SE" dirty="0"/>
          </a:p>
        </p:txBody>
      </p:sp>
    </p:spTree>
    <p:extLst>
      <p:ext uri="{BB962C8B-B14F-4D97-AF65-F5344CB8AC3E}">
        <p14:creationId xmlns:p14="http://schemas.microsoft.com/office/powerpoint/2010/main" val="627031035"/>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mc:AlternateContent xmlns:mc="http://schemas.openxmlformats.org/markup-compatibility/2006" xmlns:p14="http://schemas.microsoft.com/office/powerpoint/2010/main">
    <mc:Choice Requires="p14">
      <p:transition spd="slow" p14:dur="2000">
        <p14:prism dir="u" isContent="1"/>
      </p:transition>
    </mc:Choice>
    <mc:Fallback xmlns="">
      <p:transition spd="slow">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laget.se/barkaros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laget.se/barkaros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laget.se/barkarosk"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laget.se/barkarosk"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laget.se/barkarosk"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laget.se/barkarosk"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laget.se/barkarosk"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laget.se/barkaros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laget.se/barkaros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laget.se/barkaros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laget.se/barkaros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laget.se/barkarosk"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laget.se/barkarosk"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laget.se/barkaros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laget.se/barkarosk"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laget.se/barkaros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8000" r="-18000"/>
          </a:stretch>
        </a:blipFill>
        <a:effectLst/>
      </p:bgPr>
    </p:bg>
    <p:spTree>
      <p:nvGrpSpPr>
        <p:cNvPr id="1" name=""/>
        <p:cNvGrpSpPr/>
        <p:nvPr/>
      </p:nvGrpSpPr>
      <p:grpSpPr>
        <a:xfrm>
          <a:off x="0" y="0"/>
          <a:ext cx="0" cy="0"/>
          <a:chOff x="0" y="0"/>
          <a:chExt cx="0" cy="0"/>
        </a:xfrm>
      </p:grpSpPr>
      <p:sp>
        <p:nvSpPr>
          <p:cNvPr id="2" name="Rektangel 1"/>
          <p:cNvSpPr/>
          <p:nvPr/>
        </p:nvSpPr>
        <p:spPr>
          <a:xfrm>
            <a:off x="0" y="476672"/>
            <a:ext cx="9144000" cy="830997"/>
          </a:xfrm>
          <a:prstGeom prst="rect">
            <a:avLst/>
          </a:prstGeom>
        </p:spPr>
        <p:txBody>
          <a:bodyPr wrap="square">
            <a:spAutoFit/>
          </a:bodyPr>
          <a:lstStyle/>
          <a:p>
            <a:pPr algn="ctr"/>
            <a:r>
              <a:rPr lang="sv-SE" sz="2400" b="1" dirty="0">
                <a:solidFill>
                  <a:schemeClr val="bg1"/>
                </a:solidFill>
                <a:latin typeface="+mn-lt"/>
              </a:rPr>
              <a:t>Föräldramöte F-10 </a:t>
            </a:r>
            <a:endParaRPr lang="sv-SE" sz="2400" b="1" dirty="0" smtClean="0">
              <a:solidFill>
                <a:schemeClr val="bg1"/>
              </a:solidFill>
              <a:latin typeface="+mn-lt"/>
            </a:endParaRPr>
          </a:p>
          <a:p>
            <a:pPr algn="ctr"/>
            <a:r>
              <a:rPr lang="sv-SE" sz="2400" b="1" dirty="0" smtClean="0">
                <a:solidFill>
                  <a:schemeClr val="bg1"/>
                </a:solidFill>
                <a:latin typeface="+mn-lt"/>
              </a:rPr>
              <a:t>2021-03-18 </a:t>
            </a:r>
            <a:endParaRPr lang="sv-SE" sz="2400" b="1" dirty="0">
              <a:solidFill>
                <a:schemeClr val="bg1"/>
              </a:solidFill>
              <a:latin typeface="+mn-lt"/>
            </a:endParaRPr>
          </a:p>
        </p:txBody>
      </p:sp>
    </p:spTree>
    <p:extLst>
      <p:ext uri="{BB962C8B-B14F-4D97-AF65-F5344CB8AC3E}">
        <p14:creationId xmlns:p14="http://schemas.microsoft.com/office/powerpoint/2010/main" val="33422278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2773740">
            <a:hlinkClick r:id="rId2"/>
          </p:cNvPr>
          <p:cNvPicPr>
            <a:picLocks noChangeAspect="1" noChangeArrowheads="1"/>
          </p:cNvPicPr>
          <p:nvPr/>
        </p:nvPicPr>
        <p:blipFill>
          <a:blip r:embed="rId3" cstate="print"/>
          <a:srcRect/>
          <a:stretch>
            <a:fillRect/>
          </a:stretch>
        </p:blipFill>
        <p:spPr bwMode="auto">
          <a:xfrm>
            <a:off x="0" y="0"/>
            <a:ext cx="9144000" cy="1587500"/>
          </a:xfrm>
          <a:prstGeom prst="rect">
            <a:avLst/>
          </a:prstGeom>
          <a:noFill/>
        </p:spPr>
      </p:pic>
      <p:sp>
        <p:nvSpPr>
          <p:cNvPr id="5" name="textruta 4"/>
          <p:cNvSpPr txBox="1"/>
          <p:nvPr/>
        </p:nvSpPr>
        <p:spPr>
          <a:xfrm>
            <a:off x="2272928" y="1690511"/>
            <a:ext cx="4851995" cy="461665"/>
          </a:xfrm>
          <a:prstGeom prst="rect">
            <a:avLst/>
          </a:prstGeom>
          <a:noFill/>
        </p:spPr>
        <p:txBody>
          <a:bodyPr wrap="square" rtlCol="0">
            <a:spAutoFit/>
          </a:bodyPr>
          <a:lstStyle/>
          <a:p>
            <a:pPr algn="ctr"/>
            <a:r>
              <a:rPr lang="sv-SE" sz="2400" b="1" dirty="0" smtClean="0"/>
              <a:t>Matchspel</a:t>
            </a:r>
            <a:endParaRPr lang="sv-SE" b="1" dirty="0"/>
          </a:p>
        </p:txBody>
      </p:sp>
      <p:sp>
        <p:nvSpPr>
          <p:cNvPr id="6" name="Platshållare för innehåll 2"/>
          <p:cNvSpPr txBox="1">
            <a:spLocks/>
          </p:cNvSpPr>
          <p:nvPr/>
        </p:nvSpPr>
        <p:spPr>
          <a:xfrm>
            <a:off x="628650" y="2255187"/>
            <a:ext cx="7886700" cy="435133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fontAlgn="auto">
              <a:spcAft>
                <a:spcPts val="0"/>
              </a:spcAft>
            </a:pPr>
            <a:endParaRPr lang="sv-SE" dirty="0"/>
          </a:p>
          <a:p>
            <a:pPr fontAlgn="auto">
              <a:spcAft>
                <a:spcPts val="0"/>
              </a:spcAft>
            </a:pPr>
            <a:r>
              <a:rPr lang="sv-SE" dirty="0" smtClean="0"/>
              <a:t>Riktad laguttagning till respektive </a:t>
            </a:r>
            <a:r>
              <a:rPr lang="sv-SE" dirty="0" smtClean="0"/>
              <a:t>match (spelaren blir inte kallad till alla matcher för att sen välja vilken tid som passar bäst)</a:t>
            </a:r>
          </a:p>
          <a:p>
            <a:pPr fontAlgn="auto">
              <a:spcAft>
                <a:spcPts val="0"/>
              </a:spcAft>
            </a:pPr>
            <a:endParaRPr lang="sv-SE" sz="600" dirty="0" smtClean="0"/>
          </a:p>
          <a:p>
            <a:pPr fontAlgn="auto">
              <a:spcAft>
                <a:spcPts val="0"/>
              </a:spcAft>
            </a:pPr>
            <a:r>
              <a:rPr lang="sv-SE" dirty="0" smtClean="0"/>
              <a:t>Mål att alla ska få </a:t>
            </a:r>
            <a:r>
              <a:rPr lang="sv-SE" dirty="0" smtClean="0"/>
              <a:t>spela med alla </a:t>
            </a:r>
          </a:p>
          <a:p>
            <a:pPr fontAlgn="auto">
              <a:spcAft>
                <a:spcPts val="0"/>
              </a:spcAft>
            </a:pPr>
            <a:endParaRPr lang="sv-SE" sz="600" dirty="0" smtClean="0"/>
          </a:p>
          <a:p>
            <a:pPr fontAlgn="auto">
              <a:spcAft>
                <a:spcPts val="0"/>
              </a:spcAft>
            </a:pPr>
            <a:r>
              <a:rPr lang="sv-SE" dirty="0" smtClean="0"/>
              <a:t>Samarbete med </a:t>
            </a:r>
            <a:r>
              <a:rPr lang="sv-SE" dirty="0" smtClean="0"/>
              <a:t>F-11 (Grön serie) </a:t>
            </a:r>
            <a:r>
              <a:rPr lang="sv-SE" dirty="0" smtClean="0"/>
              <a:t>och </a:t>
            </a:r>
            <a:r>
              <a:rPr lang="sv-SE" dirty="0" smtClean="0"/>
              <a:t>F-09 (Röd serie), </a:t>
            </a:r>
            <a:r>
              <a:rPr lang="sv-SE" dirty="0" smtClean="0"/>
              <a:t>där vi lånar spelare mellan lagen för matchspel</a:t>
            </a:r>
          </a:p>
          <a:p>
            <a:pPr marL="0" indent="0" fontAlgn="auto">
              <a:spcAft>
                <a:spcPts val="0"/>
              </a:spcAft>
              <a:buFont typeface="Arial" panose="020B0604020202020204" pitchFamily="34" charset="0"/>
              <a:buNone/>
            </a:pPr>
            <a:endParaRPr lang="sv-SE" dirty="0"/>
          </a:p>
        </p:txBody>
      </p:sp>
    </p:spTree>
    <p:extLst>
      <p:ext uri="{BB962C8B-B14F-4D97-AF65-F5344CB8AC3E}">
        <p14:creationId xmlns:p14="http://schemas.microsoft.com/office/powerpoint/2010/main" val="12444462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755575" y="2255187"/>
            <a:ext cx="7886700" cy="4342165"/>
          </a:xfrm>
        </p:spPr>
        <p:txBody>
          <a:bodyPr/>
          <a:lstStyle/>
          <a:p>
            <a:r>
              <a:rPr lang="sv-SE" dirty="0" err="1" smtClean="0"/>
              <a:t>Aroscupen</a:t>
            </a:r>
            <a:r>
              <a:rPr lang="sv-SE" dirty="0" smtClean="0"/>
              <a:t> 2/7 till 4/7</a:t>
            </a:r>
          </a:p>
          <a:p>
            <a:pPr>
              <a:buFontTx/>
              <a:buChar char="-"/>
            </a:pPr>
            <a:r>
              <a:rPr lang="sv-SE" dirty="0" smtClean="0"/>
              <a:t>Ingen övernattning</a:t>
            </a:r>
          </a:p>
          <a:p>
            <a:pPr>
              <a:buFontTx/>
              <a:buChar char="-"/>
            </a:pPr>
            <a:r>
              <a:rPr lang="sv-SE" dirty="0" smtClean="0"/>
              <a:t>Lagkassan bekostar anmälningsavgift</a:t>
            </a:r>
          </a:p>
          <a:p>
            <a:pPr marL="0" indent="0">
              <a:buNone/>
            </a:pPr>
            <a:endParaRPr lang="sv-SE" dirty="0" smtClean="0"/>
          </a:p>
          <a:p>
            <a:r>
              <a:rPr lang="sv-SE" dirty="0" smtClean="0"/>
              <a:t>Forward Cup 6/8 till 8/8</a:t>
            </a:r>
          </a:p>
          <a:p>
            <a:pPr>
              <a:buFontTx/>
              <a:buChar char="-"/>
            </a:pPr>
            <a:r>
              <a:rPr lang="sv-SE" dirty="0" smtClean="0"/>
              <a:t>Övernattning skolsal</a:t>
            </a:r>
          </a:p>
          <a:p>
            <a:pPr>
              <a:buFontTx/>
              <a:buChar char="-"/>
            </a:pPr>
            <a:r>
              <a:rPr lang="sv-SE" dirty="0" smtClean="0"/>
              <a:t>Lagkassan står för lagets anmälningsavgift samt för kostnad för föräldrar/ledare som sover med barnen</a:t>
            </a:r>
          </a:p>
          <a:p>
            <a:pPr>
              <a:buFontTx/>
              <a:buChar char="-"/>
            </a:pPr>
            <a:r>
              <a:rPr lang="sv-SE" dirty="0" smtClean="0"/>
              <a:t>Varje spelare bekostar sin egen anmälningsavgift (750 kr)</a:t>
            </a:r>
          </a:p>
          <a:p>
            <a:pPr>
              <a:buFontTx/>
              <a:buChar char="-"/>
            </a:pPr>
            <a:r>
              <a:rPr lang="sv-SE" dirty="0" smtClean="0"/>
              <a:t>Föräldrar som kan sova med barnen?</a:t>
            </a:r>
          </a:p>
          <a:p>
            <a:pPr>
              <a:buFontTx/>
              <a:buChar char="-"/>
            </a:pPr>
            <a:endParaRPr lang="sv-SE" dirty="0" smtClean="0"/>
          </a:p>
          <a:p>
            <a:pPr>
              <a:buFontTx/>
              <a:buChar char="-"/>
            </a:pPr>
            <a:endParaRPr lang="sv-SE" dirty="0" smtClean="0"/>
          </a:p>
          <a:p>
            <a:pPr>
              <a:buFontTx/>
              <a:buChar char="-"/>
            </a:pPr>
            <a:endParaRPr lang="sv-SE" dirty="0"/>
          </a:p>
        </p:txBody>
      </p:sp>
      <p:pic>
        <p:nvPicPr>
          <p:cNvPr id="4" name="Picture 4" descr="2773740">
            <a:hlinkClick r:id="rId2"/>
          </p:cNvPr>
          <p:cNvPicPr>
            <a:picLocks noChangeAspect="1" noChangeArrowheads="1"/>
          </p:cNvPicPr>
          <p:nvPr/>
        </p:nvPicPr>
        <p:blipFill>
          <a:blip r:embed="rId3" cstate="print"/>
          <a:srcRect/>
          <a:stretch>
            <a:fillRect/>
          </a:stretch>
        </p:blipFill>
        <p:spPr bwMode="auto">
          <a:xfrm>
            <a:off x="0" y="0"/>
            <a:ext cx="9144000" cy="1587500"/>
          </a:xfrm>
          <a:prstGeom prst="rect">
            <a:avLst/>
          </a:prstGeom>
          <a:noFill/>
        </p:spPr>
      </p:pic>
      <p:sp>
        <p:nvSpPr>
          <p:cNvPr id="7" name="textruta 6"/>
          <p:cNvSpPr txBox="1"/>
          <p:nvPr/>
        </p:nvSpPr>
        <p:spPr>
          <a:xfrm>
            <a:off x="2272928" y="1690511"/>
            <a:ext cx="4851995" cy="461665"/>
          </a:xfrm>
          <a:prstGeom prst="rect">
            <a:avLst/>
          </a:prstGeom>
          <a:noFill/>
        </p:spPr>
        <p:txBody>
          <a:bodyPr wrap="square" rtlCol="0">
            <a:spAutoFit/>
          </a:bodyPr>
          <a:lstStyle/>
          <a:p>
            <a:pPr algn="ctr"/>
            <a:r>
              <a:rPr lang="sv-SE" sz="2400" b="1" dirty="0" smtClean="0"/>
              <a:t>Cup</a:t>
            </a:r>
            <a:endParaRPr lang="sv-SE" b="1" dirty="0"/>
          </a:p>
        </p:txBody>
      </p:sp>
    </p:spTree>
    <p:extLst>
      <p:ext uri="{BB962C8B-B14F-4D97-AF65-F5344CB8AC3E}">
        <p14:creationId xmlns:p14="http://schemas.microsoft.com/office/powerpoint/2010/main" val="4271215421"/>
      </p:ext>
    </p:extLst>
  </p:cSld>
  <p:clrMapOvr>
    <a:masterClrMapping/>
  </p:clrMapOvr>
  <mc:AlternateContent xmlns:mc="http://schemas.openxmlformats.org/markup-compatibility/2006" xmlns:p14="http://schemas.microsoft.com/office/powerpoint/2010/main">
    <mc:Choice Requires="p14">
      <p:transition spd="slow" p14:dur="2000">
        <p14:prism dir="u" isContent="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2773740">
            <a:hlinkClick r:id="rId2"/>
          </p:cNvPr>
          <p:cNvPicPr>
            <a:picLocks noChangeAspect="1" noChangeArrowheads="1"/>
          </p:cNvPicPr>
          <p:nvPr/>
        </p:nvPicPr>
        <p:blipFill>
          <a:blip r:embed="rId3" cstate="print"/>
          <a:srcRect/>
          <a:stretch>
            <a:fillRect/>
          </a:stretch>
        </p:blipFill>
        <p:spPr bwMode="auto">
          <a:xfrm>
            <a:off x="0" y="0"/>
            <a:ext cx="9144000" cy="1587500"/>
          </a:xfrm>
          <a:prstGeom prst="rect">
            <a:avLst/>
          </a:prstGeom>
          <a:noFill/>
        </p:spPr>
      </p:pic>
      <p:sp>
        <p:nvSpPr>
          <p:cNvPr id="5" name="textruta 4"/>
          <p:cNvSpPr txBox="1"/>
          <p:nvPr/>
        </p:nvSpPr>
        <p:spPr>
          <a:xfrm>
            <a:off x="2272928" y="1690511"/>
            <a:ext cx="4851995" cy="461665"/>
          </a:xfrm>
          <a:prstGeom prst="rect">
            <a:avLst/>
          </a:prstGeom>
          <a:noFill/>
        </p:spPr>
        <p:txBody>
          <a:bodyPr wrap="square" rtlCol="0">
            <a:spAutoFit/>
          </a:bodyPr>
          <a:lstStyle/>
          <a:p>
            <a:pPr algn="ctr"/>
            <a:r>
              <a:rPr lang="sv-SE" sz="2400" b="1" dirty="0"/>
              <a:t>Ekonomi</a:t>
            </a:r>
            <a:endParaRPr lang="sv-SE" b="1" dirty="0"/>
          </a:p>
        </p:txBody>
      </p:sp>
      <p:sp>
        <p:nvSpPr>
          <p:cNvPr id="6" name="Platshållare för innehåll 2"/>
          <p:cNvSpPr txBox="1">
            <a:spLocks/>
          </p:cNvSpPr>
          <p:nvPr/>
        </p:nvSpPr>
        <p:spPr>
          <a:xfrm>
            <a:off x="628650" y="2255187"/>
            <a:ext cx="7886700" cy="435133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fontAlgn="auto">
              <a:spcAft>
                <a:spcPts val="0"/>
              </a:spcAft>
            </a:pPr>
            <a:endParaRPr lang="sv-SE" dirty="0"/>
          </a:p>
          <a:p>
            <a:pPr fontAlgn="auto">
              <a:spcAft>
                <a:spcPts val="0"/>
              </a:spcAft>
            </a:pPr>
            <a:r>
              <a:rPr lang="sv-SE" dirty="0"/>
              <a:t>Lagkassan för </a:t>
            </a:r>
            <a:r>
              <a:rPr lang="sv-SE" dirty="0" smtClean="0"/>
              <a:t>F-10 </a:t>
            </a:r>
            <a:r>
              <a:rPr lang="sv-SE" dirty="0"/>
              <a:t>uppgår nu till ca </a:t>
            </a:r>
            <a:r>
              <a:rPr lang="sv-SE" dirty="0" smtClean="0"/>
              <a:t>? </a:t>
            </a:r>
            <a:r>
              <a:rPr lang="sv-SE" dirty="0"/>
              <a:t>kr</a:t>
            </a:r>
            <a:r>
              <a:rPr lang="sv-SE" dirty="0" smtClean="0"/>
              <a:t>.</a:t>
            </a:r>
          </a:p>
          <a:p>
            <a:pPr fontAlgn="auto">
              <a:spcAft>
                <a:spcPts val="0"/>
              </a:spcAft>
            </a:pPr>
            <a:endParaRPr lang="sv-SE" sz="600" dirty="0"/>
          </a:p>
          <a:p>
            <a:pPr fontAlgn="auto">
              <a:spcAft>
                <a:spcPts val="0"/>
              </a:spcAft>
            </a:pPr>
            <a:r>
              <a:rPr lang="sv-SE" dirty="0" smtClean="0"/>
              <a:t>Grillkol/</a:t>
            </a:r>
            <a:r>
              <a:rPr lang="sv-SE" dirty="0" err="1" smtClean="0"/>
              <a:t>bricketter</a:t>
            </a:r>
            <a:r>
              <a:rPr lang="sv-SE" dirty="0" smtClean="0"/>
              <a:t> </a:t>
            </a:r>
            <a:r>
              <a:rPr lang="sv-SE" dirty="0"/>
              <a:t>blev en lyckad aktivitet, totalt sålde vi </a:t>
            </a:r>
            <a:r>
              <a:rPr lang="sv-SE" dirty="0" smtClean="0"/>
              <a:t>? </a:t>
            </a:r>
            <a:r>
              <a:rPr lang="sv-SE" dirty="0"/>
              <a:t>påsar, vilket gav ett tillskott på </a:t>
            </a:r>
            <a:r>
              <a:rPr lang="sv-SE" dirty="0" smtClean="0"/>
              <a:t>? </a:t>
            </a:r>
            <a:r>
              <a:rPr lang="sv-SE" dirty="0"/>
              <a:t>kr </a:t>
            </a:r>
            <a:endParaRPr lang="sv-SE" dirty="0" smtClean="0"/>
          </a:p>
          <a:p>
            <a:pPr fontAlgn="auto">
              <a:spcAft>
                <a:spcPts val="0"/>
              </a:spcAft>
            </a:pPr>
            <a:endParaRPr lang="sv-SE" sz="600" dirty="0" smtClean="0"/>
          </a:p>
          <a:p>
            <a:pPr fontAlgn="auto">
              <a:spcAft>
                <a:spcPts val="0"/>
              </a:spcAft>
            </a:pPr>
            <a:r>
              <a:rPr lang="sv-SE" dirty="0" smtClean="0"/>
              <a:t>Kommande </a:t>
            </a:r>
            <a:r>
              <a:rPr lang="sv-SE" dirty="0"/>
              <a:t>aktiviteter, kom gärna med </a:t>
            </a:r>
            <a:r>
              <a:rPr lang="sv-SE" dirty="0" smtClean="0"/>
              <a:t>idéer </a:t>
            </a:r>
            <a:r>
              <a:rPr lang="sv-SE" dirty="0"/>
              <a:t>på aktiviteter, försäljningar, annat</a:t>
            </a:r>
            <a:r>
              <a:rPr lang="sv-SE" dirty="0" smtClean="0"/>
              <a:t>?</a:t>
            </a:r>
          </a:p>
          <a:p>
            <a:pPr fontAlgn="auto">
              <a:spcAft>
                <a:spcPts val="0"/>
              </a:spcAft>
            </a:pPr>
            <a:endParaRPr lang="sv-SE" sz="600" dirty="0"/>
          </a:p>
          <a:p>
            <a:pPr fontAlgn="auto">
              <a:spcAft>
                <a:spcPts val="0"/>
              </a:spcAft>
            </a:pPr>
            <a:r>
              <a:rPr lang="sv-SE" dirty="0"/>
              <a:t>Det är viktigt att vi försöker bygga ekonomi för framtida aktiviteter, det är inte nu vi behöver pengarna. Förhoppningsvis kan alla bidra i någon aktivitet </a:t>
            </a:r>
            <a:endParaRPr lang="sv-SE" dirty="0" smtClean="0"/>
          </a:p>
          <a:p>
            <a:pPr fontAlgn="auto">
              <a:spcAft>
                <a:spcPts val="0"/>
              </a:spcAft>
            </a:pPr>
            <a:endParaRPr lang="sv-SE" sz="600" dirty="0" smtClean="0"/>
          </a:p>
          <a:p>
            <a:pPr marL="0" indent="0" fontAlgn="auto">
              <a:spcAft>
                <a:spcPts val="0"/>
              </a:spcAft>
              <a:buFont typeface="Arial" panose="020B0604020202020204" pitchFamily="34" charset="0"/>
              <a:buNone/>
            </a:pPr>
            <a:endParaRPr lang="sv-SE" dirty="0"/>
          </a:p>
        </p:txBody>
      </p:sp>
    </p:spTree>
    <p:extLst>
      <p:ext uri="{BB962C8B-B14F-4D97-AF65-F5344CB8AC3E}">
        <p14:creationId xmlns:p14="http://schemas.microsoft.com/office/powerpoint/2010/main" val="2379185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755576" y="2132856"/>
            <a:ext cx="7886700" cy="4351338"/>
          </a:xfrm>
        </p:spPr>
        <p:txBody>
          <a:bodyPr>
            <a:normAutofit/>
          </a:bodyPr>
          <a:lstStyle/>
          <a:p>
            <a:pPr>
              <a:buFontTx/>
              <a:buChar char="-"/>
            </a:pPr>
            <a:endParaRPr lang="sv-SE" dirty="0" smtClean="0"/>
          </a:p>
          <a:p>
            <a:r>
              <a:rPr lang="sv-SE" dirty="0" smtClean="0"/>
              <a:t>Försäljningsaktiviteter</a:t>
            </a:r>
          </a:p>
          <a:p>
            <a:pPr marL="0" indent="0">
              <a:buNone/>
            </a:pPr>
            <a:endParaRPr lang="sv-SE" dirty="0" smtClean="0"/>
          </a:p>
          <a:p>
            <a:r>
              <a:rPr lang="sv-SE" dirty="0" smtClean="0"/>
              <a:t>Barkarödagen?</a:t>
            </a:r>
          </a:p>
          <a:p>
            <a:endParaRPr lang="sv-SE" dirty="0" smtClean="0"/>
          </a:p>
          <a:p>
            <a:r>
              <a:rPr lang="sv-SE" dirty="0" smtClean="0"/>
              <a:t>Valborg?</a:t>
            </a:r>
          </a:p>
          <a:p>
            <a:pPr marL="0" indent="0">
              <a:buNone/>
            </a:pPr>
            <a:endParaRPr lang="sv-SE" dirty="0" smtClean="0"/>
          </a:p>
          <a:p>
            <a:r>
              <a:rPr lang="sv-SE" dirty="0" smtClean="0"/>
              <a:t>Kioskschema</a:t>
            </a:r>
          </a:p>
          <a:p>
            <a:endParaRPr lang="sv-SE" dirty="0" smtClean="0"/>
          </a:p>
          <a:p>
            <a:endParaRPr lang="sv-SE" dirty="0" smtClean="0"/>
          </a:p>
          <a:p>
            <a:endParaRPr lang="sv-SE" dirty="0"/>
          </a:p>
          <a:p>
            <a:pPr marL="0" indent="0">
              <a:buNone/>
            </a:pPr>
            <a:endParaRPr lang="sv-SE" dirty="0"/>
          </a:p>
        </p:txBody>
      </p:sp>
      <p:pic>
        <p:nvPicPr>
          <p:cNvPr id="4" name="Picture 4" descr="2773740">
            <a:hlinkClick r:id="rId2"/>
          </p:cNvPr>
          <p:cNvPicPr>
            <a:picLocks noChangeAspect="1" noChangeArrowheads="1"/>
          </p:cNvPicPr>
          <p:nvPr/>
        </p:nvPicPr>
        <p:blipFill>
          <a:blip r:embed="rId3" cstate="print"/>
          <a:srcRect/>
          <a:stretch>
            <a:fillRect/>
          </a:stretch>
        </p:blipFill>
        <p:spPr bwMode="auto">
          <a:xfrm>
            <a:off x="0" y="0"/>
            <a:ext cx="9144000" cy="1587500"/>
          </a:xfrm>
          <a:prstGeom prst="rect">
            <a:avLst/>
          </a:prstGeom>
          <a:noFill/>
        </p:spPr>
      </p:pic>
      <p:sp>
        <p:nvSpPr>
          <p:cNvPr id="5" name="textruta 4"/>
          <p:cNvSpPr txBox="1"/>
          <p:nvPr/>
        </p:nvSpPr>
        <p:spPr>
          <a:xfrm>
            <a:off x="2272928" y="1690511"/>
            <a:ext cx="4851995" cy="461665"/>
          </a:xfrm>
          <a:prstGeom prst="rect">
            <a:avLst/>
          </a:prstGeom>
          <a:noFill/>
        </p:spPr>
        <p:txBody>
          <a:bodyPr wrap="square" rtlCol="0">
            <a:spAutoFit/>
          </a:bodyPr>
          <a:lstStyle/>
          <a:p>
            <a:pPr algn="ctr"/>
            <a:r>
              <a:rPr lang="sv-SE" sz="2400" b="1" dirty="0" smtClean="0"/>
              <a:t>Föräldragrupp</a:t>
            </a:r>
            <a:endParaRPr lang="sv-SE" b="1" dirty="0"/>
          </a:p>
        </p:txBody>
      </p:sp>
    </p:spTree>
    <p:extLst>
      <p:ext uri="{BB962C8B-B14F-4D97-AF65-F5344CB8AC3E}">
        <p14:creationId xmlns:p14="http://schemas.microsoft.com/office/powerpoint/2010/main" val="7641047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5796136" y="2152176"/>
            <a:ext cx="2846140" cy="4332018"/>
          </a:xfrm>
        </p:spPr>
        <p:txBody>
          <a:bodyPr>
            <a:normAutofit/>
          </a:bodyPr>
          <a:lstStyle/>
          <a:p>
            <a:endParaRPr lang="sv-SE" dirty="0"/>
          </a:p>
          <a:p>
            <a:endParaRPr lang="sv-SE" dirty="0"/>
          </a:p>
          <a:p>
            <a:pPr marL="0" indent="0">
              <a:buNone/>
            </a:pPr>
            <a:endParaRPr lang="sv-SE" dirty="0"/>
          </a:p>
        </p:txBody>
      </p:sp>
      <p:pic>
        <p:nvPicPr>
          <p:cNvPr id="4" name="Picture 4" descr="2773740">
            <a:hlinkClick r:id="rId2"/>
          </p:cNvPr>
          <p:cNvPicPr>
            <a:picLocks noChangeAspect="1" noChangeArrowheads="1"/>
          </p:cNvPicPr>
          <p:nvPr/>
        </p:nvPicPr>
        <p:blipFill>
          <a:blip r:embed="rId3" cstate="print"/>
          <a:srcRect/>
          <a:stretch>
            <a:fillRect/>
          </a:stretch>
        </p:blipFill>
        <p:spPr bwMode="auto">
          <a:xfrm>
            <a:off x="0" y="0"/>
            <a:ext cx="9144000" cy="1587500"/>
          </a:xfrm>
          <a:prstGeom prst="rect">
            <a:avLst/>
          </a:prstGeom>
          <a:noFill/>
        </p:spPr>
      </p:pic>
      <p:sp>
        <p:nvSpPr>
          <p:cNvPr id="5" name="textruta 4"/>
          <p:cNvSpPr txBox="1"/>
          <p:nvPr/>
        </p:nvSpPr>
        <p:spPr>
          <a:xfrm>
            <a:off x="2146002" y="1730671"/>
            <a:ext cx="4851995" cy="461665"/>
          </a:xfrm>
          <a:prstGeom prst="rect">
            <a:avLst/>
          </a:prstGeom>
          <a:noFill/>
        </p:spPr>
        <p:txBody>
          <a:bodyPr wrap="square" rtlCol="0">
            <a:spAutoFit/>
          </a:bodyPr>
          <a:lstStyle/>
          <a:p>
            <a:pPr algn="ctr"/>
            <a:r>
              <a:rPr lang="sv-SE" sz="2400" b="1" dirty="0"/>
              <a:t>Match- och träningsställ</a:t>
            </a:r>
            <a:endParaRPr lang="sv-SE" b="1" dirty="0"/>
          </a:p>
        </p:txBody>
      </p:sp>
      <p:sp>
        <p:nvSpPr>
          <p:cNvPr id="6" name="Platshållare för innehåll 2"/>
          <p:cNvSpPr txBox="1">
            <a:spLocks/>
          </p:cNvSpPr>
          <p:nvPr/>
        </p:nvSpPr>
        <p:spPr>
          <a:xfrm>
            <a:off x="628650" y="2274507"/>
            <a:ext cx="4281163" cy="433201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fontAlgn="auto">
              <a:spcAft>
                <a:spcPts val="0"/>
              </a:spcAft>
            </a:pPr>
            <a:endParaRPr lang="sv-SE" dirty="0"/>
          </a:p>
          <a:p>
            <a:pPr fontAlgn="auto">
              <a:spcAft>
                <a:spcPts val="0"/>
              </a:spcAft>
            </a:pPr>
            <a:endParaRPr lang="sv-SE" dirty="0"/>
          </a:p>
          <a:p>
            <a:pPr marL="0" indent="0" fontAlgn="auto">
              <a:spcAft>
                <a:spcPts val="0"/>
              </a:spcAft>
              <a:buNone/>
            </a:pPr>
            <a:endParaRPr lang="sv-SE" dirty="0"/>
          </a:p>
          <a:p>
            <a:pPr marL="0" indent="0" fontAlgn="auto">
              <a:spcAft>
                <a:spcPts val="0"/>
              </a:spcAft>
              <a:buFont typeface="Arial" panose="020B0604020202020204" pitchFamily="34" charset="0"/>
              <a:buNone/>
            </a:pPr>
            <a:endParaRPr lang="sv-SE" dirty="0"/>
          </a:p>
        </p:txBody>
      </p:sp>
      <p:pic>
        <p:nvPicPr>
          <p:cNvPr id="2" name="Bildobjekt 1">
            <a:extLst>
              <a:ext uri="{FF2B5EF4-FFF2-40B4-BE49-F238E27FC236}">
                <a16:creationId xmlns:a16="http://schemas.microsoft.com/office/drawing/2014/main" id="{02710F84-2125-48CE-B0D4-4F69309543BF}"/>
              </a:ext>
            </a:extLst>
          </p:cNvPr>
          <p:cNvPicPr>
            <a:picLocks noChangeAspect="1"/>
          </p:cNvPicPr>
          <p:nvPr/>
        </p:nvPicPr>
        <p:blipFill>
          <a:blip r:embed="rId4"/>
          <a:stretch>
            <a:fillRect/>
          </a:stretch>
        </p:blipFill>
        <p:spPr>
          <a:xfrm>
            <a:off x="6412257" y="2335508"/>
            <a:ext cx="1262063" cy="1700213"/>
          </a:xfrm>
          <a:prstGeom prst="rect">
            <a:avLst/>
          </a:prstGeom>
        </p:spPr>
      </p:pic>
      <p:pic>
        <p:nvPicPr>
          <p:cNvPr id="7" name="Bildobjekt 6">
            <a:extLst>
              <a:ext uri="{FF2B5EF4-FFF2-40B4-BE49-F238E27FC236}">
                <a16:creationId xmlns:a16="http://schemas.microsoft.com/office/drawing/2014/main" id="{D961198F-5DC5-428A-AD5D-817C35B71DD0}"/>
              </a:ext>
            </a:extLst>
          </p:cNvPr>
          <p:cNvPicPr>
            <a:picLocks noChangeAspect="1"/>
          </p:cNvPicPr>
          <p:nvPr/>
        </p:nvPicPr>
        <p:blipFill>
          <a:blip r:embed="rId5"/>
          <a:stretch>
            <a:fillRect/>
          </a:stretch>
        </p:blipFill>
        <p:spPr>
          <a:xfrm>
            <a:off x="6528070" y="3855162"/>
            <a:ext cx="1030438" cy="1240958"/>
          </a:xfrm>
          <a:prstGeom prst="rect">
            <a:avLst/>
          </a:prstGeom>
        </p:spPr>
      </p:pic>
      <p:pic>
        <p:nvPicPr>
          <p:cNvPr id="8" name="Bildobjekt 7">
            <a:extLst>
              <a:ext uri="{FF2B5EF4-FFF2-40B4-BE49-F238E27FC236}">
                <a16:creationId xmlns:a16="http://schemas.microsoft.com/office/drawing/2014/main" id="{34D374A4-9732-4BB7-865D-297227D9010B}"/>
              </a:ext>
            </a:extLst>
          </p:cNvPr>
          <p:cNvPicPr>
            <a:picLocks noChangeAspect="1"/>
          </p:cNvPicPr>
          <p:nvPr/>
        </p:nvPicPr>
        <p:blipFill>
          <a:blip r:embed="rId6"/>
          <a:stretch>
            <a:fillRect/>
          </a:stretch>
        </p:blipFill>
        <p:spPr>
          <a:xfrm>
            <a:off x="6493890" y="4886031"/>
            <a:ext cx="712664" cy="1187773"/>
          </a:xfrm>
          <a:prstGeom prst="rect">
            <a:avLst/>
          </a:prstGeom>
        </p:spPr>
      </p:pic>
      <p:pic>
        <p:nvPicPr>
          <p:cNvPr id="9" name="Bildobjekt 8">
            <a:extLst>
              <a:ext uri="{FF2B5EF4-FFF2-40B4-BE49-F238E27FC236}">
                <a16:creationId xmlns:a16="http://schemas.microsoft.com/office/drawing/2014/main" id="{D8561409-EA67-4C90-832A-1E58D98769F6}"/>
              </a:ext>
            </a:extLst>
          </p:cNvPr>
          <p:cNvPicPr>
            <a:picLocks noChangeAspect="1"/>
          </p:cNvPicPr>
          <p:nvPr/>
        </p:nvPicPr>
        <p:blipFill>
          <a:blip r:embed="rId6"/>
          <a:stretch>
            <a:fillRect/>
          </a:stretch>
        </p:blipFill>
        <p:spPr>
          <a:xfrm>
            <a:off x="7043289" y="4879330"/>
            <a:ext cx="712664" cy="1187773"/>
          </a:xfrm>
          <a:prstGeom prst="rect">
            <a:avLst/>
          </a:prstGeom>
        </p:spPr>
      </p:pic>
      <p:sp>
        <p:nvSpPr>
          <p:cNvPr id="10" name="textruta 9">
            <a:extLst>
              <a:ext uri="{FF2B5EF4-FFF2-40B4-BE49-F238E27FC236}">
                <a16:creationId xmlns:a16="http://schemas.microsoft.com/office/drawing/2014/main" id="{74385B02-EA5B-41DE-AC83-F5D803ADE222}"/>
              </a:ext>
            </a:extLst>
          </p:cNvPr>
          <p:cNvSpPr txBox="1"/>
          <p:nvPr/>
        </p:nvSpPr>
        <p:spPr>
          <a:xfrm>
            <a:off x="429374" y="2182016"/>
            <a:ext cx="5013097" cy="2462213"/>
          </a:xfrm>
          <a:prstGeom prst="rect">
            <a:avLst/>
          </a:prstGeom>
          <a:noFill/>
        </p:spPr>
        <p:txBody>
          <a:bodyPr wrap="square" rtlCol="0">
            <a:spAutoFit/>
          </a:bodyPr>
          <a:lstStyle/>
          <a:p>
            <a:pPr marL="285750" indent="-285750">
              <a:buFont typeface="Arial" panose="020B0604020202020204" pitchFamily="34" charset="0"/>
              <a:buChar char="•"/>
            </a:pPr>
            <a:r>
              <a:rPr lang="sv-SE" sz="1400" dirty="0"/>
              <a:t>Ordinarie matchställ. Föreningen </a:t>
            </a:r>
            <a:r>
              <a:rPr lang="sv-SE" sz="1400" dirty="0" smtClean="0"/>
              <a:t>tillhandahåll </a:t>
            </a:r>
            <a:r>
              <a:rPr lang="sv-SE" sz="1400" dirty="0"/>
              <a:t>röd matchtröja och blå </a:t>
            </a:r>
            <a:r>
              <a:rPr lang="sv-SE" sz="1400" dirty="0" smtClean="0"/>
              <a:t>shorts, vilket </a:t>
            </a:r>
            <a:r>
              <a:rPr lang="sv-SE" sz="1400" dirty="0"/>
              <a:t>kommer vara ordinarie matchställ även i år. Meddela oss i det fall någon tröja/shorts blivit får små.</a:t>
            </a:r>
          </a:p>
          <a:p>
            <a:pPr marL="285750" indent="-285750">
              <a:buFont typeface="Arial" panose="020B0604020202020204" pitchFamily="34" charset="0"/>
              <a:buChar char="•"/>
            </a:pPr>
            <a:endParaRPr lang="sv-SE" sz="1400" dirty="0"/>
          </a:p>
          <a:p>
            <a:pPr marL="285750" indent="-285750">
              <a:buFont typeface="Arial" panose="020B0604020202020204" pitchFamily="34" charset="0"/>
              <a:buChar char="•"/>
            </a:pPr>
            <a:r>
              <a:rPr lang="sv-SE" sz="1400" dirty="0" smtClean="0"/>
              <a:t>Tränings-/Reservstället </a:t>
            </a:r>
            <a:r>
              <a:rPr lang="sv-SE" sz="1400" dirty="0"/>
              <a:t>är svart tröja, röda shorts och röda strumpor. </a:t>
            </a:r>
            <a:r>
              <a:rPr lang="sv-SE" sz="1400" dirty="0" smtClean="0"/>
              <a:t>Bekostas inte av föreningen. Ev. möjlighet med sponsring. </a:t>
            </a:r>
            <a:endParaRPr lang="sv-SE" sz="1400" dirty="0"/>
          </a:p>
          <a:p>
            <a:r>
              <a:rPr lang="sv-SE" sz="1400" dirty="0"/>
              <a:t>	</a:t>
            </a:r>
          </a:p>
          <a:p>
            <a:pPr marL="285750" indent="-285750">
              <a:buFont typeface="Arial" panose="020B0604020202020204" pitchFamily="34" charset="0"/>
              <a:buChar char="•"/>
            </a:pPr>
            <a:r>
              <a:rPr lang="sv-SE" sz="1400" dirty="0"/>
              <a:t>Obs. Röda strumpor är samtliga tvungna att köpa separat. </a:t>
            </a:r>
            <a:r>
              <a:rPr lang="sv-SE" sz="1400" dirty="0" smtClean="0"/>
              <a:t>Bekostas inte av föreningen.</a:t>
            </a:r>
            <a:endParaRPr lang="sv-SE" sz="1400" dirty="0"/>
          </a:p>
        </p:txBody>
      </p:sp>
    </p:spTree>
    <p:extLst>
      <p:ext uri="{BB962C8B-B14F-4D97-AF65-F5344CB8AC3E}">
        <p14:creationId xmlns:p14="http://schemas.microsoft.com/office/powerpoint/2010/main" val="14771277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5796136" y="2152176"/>
            <a:ext cx="2846140" cy="4332018"/>
          </a:xfrm>
        </p:spPr>
        <p:txBody>
          <a:bodyPr>
            <a:normAutofit/>
          </a:bodyPr>
          <a:lstStyle/>
          <a:p>
            <a:endParaRPr lang="sv-SE" dirty="0"/>
          </a:p>
          <a:p>
            <a:endParaRPr lang="sv-SE" dirty="0"/>
          </a:p>
          <a:p>
            <a:pPr marL="0" indent="0">
              <a:buNone/>
            </a:pPr>
            <a:endParaRPr lang="sv-SE" dirty="0"/>
          </a:p>
        </p:txBody>
      </p:sp>
      <p:pic>
        <p:nvPicPr>
          <p:cNvPr id="4" name="Picture 4" descr="2773740">
            <a:hlinkClick r:id="rId2"/>
          </p:cNvPr>
          <p:cNvPicPr>
            <a:picLocks noChangeAspect="1" noChangeArrowheads="1"/>
          </p:cNvPicPr>
          <p:nvPr/>
        </p:nvPicPr>
        <p:blipFill>
          <a:blip r:embed="rId3" cstate="print"/>
          <a:srcRect/>
          <a:stretch>
            <a:fillRect/>
          </a:stretch>
        </p:blipFill>
        <p:spPr bwMode="auto">
          <a:xfrm>
            <a:off x="0" y="0"/>
            <a:ext cx="9144000" cy="1587500"/>
          </a:xfrm>
          <a:prstGeom prst="rect">
            <a:avLst/>
          </a:prstGeom>
          <a:noFill/>
        </p:spPr>
      </p:pic>
      <p:sp>
        <p:nvSpPr>
          <p:cNvPr id="5" name="textruta 4"/>
          <p:cNvSpPr txBox="1"/>
          <p:nvPr/>
        </p:nvSpPr>
        <p:spPr>
          <a:xfrm>
            <a:off x="2146002" y="1730671"/>
            <a:ext cx="4851995" cy="461665"/>
          </a:xfrm>
          <a:prstGeom prst="rect">
            <a:avLst/>
          </a:prstGeom>
          <a:noFill/>
        </p:spPr>
        <p:txBody>
          <a:bodyPr wrap="square" rtlCol="0">
            <a:spAutoFit/>
          </a:bodyPr>
          <a:lstStyle/>
          <a:p>
            <a:pPr algn="ctr"/>
            <a:r>
              <a:rPr lang="sv-SE" sz="2400" b="1" dirty="0"/>
              <a:t>Klädbeställning</a:t>
            </a:r>
            <a:endParaRPr lang="sv-SE" b="1" dirty="0"/>
          </a:p>
        </p:txBody>
      </p:sp>
      <p:sp>
        <p:nvSpPr>
          <p:cNvPr id="6" name="Platshållare för innehåll 2"/>
          <p:cNvSpPr txBox="1">
            <a:spLocks/>
          </p:cNvSpPr>
          <p:nvPr/>
        </p:nvSpPr>
        <p:spPr>
          <a:xfrm>
            <a:off x="628650" y="2274507"/>
            <a:ext cx="4281163" cy="433201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fontAlgn="auto">
              <a:spcAft>
                <a:spcPts val="0"/>
              </a:spcAft>
            </a:pPr>
            <a:endParaRPr lang="sv-SE" dirty="0"/>
          </a:p>
          <a:p>
            <a:pPr fontAlgn="auto">
              <a:spcAft>
                <a:spcPts val="0"/>
              </a:spcAft>
            </a:pPr>
            <a:endParaRPr lang="sv-SE" dirty="0"/>
          </a:p>
          <a:p>
            <a:pPr marL="0" indent="0" fontAlgn="auto">
              <a:spcAft>
                <a:spcPts val="0"/>
              </a:spcAft>
              <a:buNone/>
            </a:pPr>
            <a:endParaRPr lang="sv-SE" dirty="0"/>
          </a:p>
          <a:p>
            <a:pPr marL="0" indent="0" fontAlgn="auto">
              <a:spcAft>
                <a:spcPts val="0"/>
              </a:spcAft>
              <a:buFont typeface="Arial" panose="020B0604020202020204" pitchFamily="34" charset="0"/>
              <a:buNone/>
            </a:pPr>
            <a:endParaRPr lang="sv-SE" dirty="0"/>
          </a:p>
        </p:txBody>
      </p:sp>
      <p:sp>
        <p:nvSpPr>
          <p:cNvPr id="10" name="textruta 9">
            <a:extLst>
              <a:ext uri="{FF2B5EF4-FFF2-40B4-BE49-F238E27FC236}">
                <a16:creationId xmlns:a16="http://schemas.microsoft.com/office/drawing/2014/main" id="{74385B02-EA5B-41DE-AC83-F5D803ADE222}"/>
              </a:ext>
            </a:extLst>
          </p:cNvPr>
          <p:cNvSpPr txBox="1"/>
          <p:nvPr/>
        </p:nvSpPr>
        <p:spPr>
          <a:xfrm>
            <a:off x="628650" y="2335508"/>
            <a:ext cx="5013097" cy="3539430"/>
          </a:xfrm>
          <a:prstGeom prst="rect">
            <a:avLst/>
          </a:prstGeom>
          <a:noFill/>
        </p:spPr>
        <p:txBody>
          <a:bodyPr wrap="square" rtlCol="0">
            <a:spAutoFit/>
          </a:bodyPr>
          <a:lstStyle/>
          <a:p>
            <a:pPr marL="285750" indent="-285750">
              <a:buFont typeface="Arial" panose="020B0604020202020204" pitchFamily="34" charset="0"/>
              <a:buChar char="•"/>
            </a:pPr>
            <a:r>
              <a:rPr lang="sv-SE" sz="1600" dirty="0"/>
              <a:t>Information kommer att komma ut på laget.se och hur vi kommer att gå till väga för beställning av profilkläder. </a:t>
            </a:r>
          </a:p>
          <a:p>
            <a:pPr marL="285750" indent="-285750">
              <a:buFont typeface="Arial" panose="020B0604020202020204" pitchFamily="34" charset="0"/>
              <a:buChar char="•"/>
            </a:pPr>
            <a:endParaRPr lang="sv-SE" sz="1600" dirty="0"/>
          </a:p>
          <a:p>
            <a:pPr marL="285750" indent="-285750">
              <a:buFont typeface="Arial" panose="020B0604020202020204" pitchFamily="34" charset="0"/>
              <a:buChar char="•"/>
            </a:pPr>
            <a:r>
              <a:rPr lang="sv-SE" sz="1600" dirty="0"/>
              <a:t>En gemensam klädprovning kommer ej att vara möjlig på grund av Covid-19. Dock finns de flesta plaggen tillgängliga på Stadium i Erikslund om man vill prova storlekar. </a:t>
            </a:r>
          </a:p>
          <a:p>
            <a:pPr marL="285750" indent="-285750">
              <a:buFont typeface="Arial" panose="020B0604020202020204" pitchFamily="34" charset="0"/>
              <a:buChar char="•"/>
            </a:pPr>
            <a:endParaRPr lang="sv-SE" sz="1600" dirty="0"/>
          </a:p>
          <a:p>
            <a:pPr marL="285750" indent="-285750">
              <a:buFont typeface="Arial" panose="020B0604020202020204" pitchFamily="34" charset="0"/>
              <a:buChar char="•"/>
            </a:pPr>
            <a:r>
              <a:rPr lang="sv-SE" sz="1600" dirty="0"/>
              <a:t>En ny möjlighet som presentar sig är att föreningen betalar för tryck av klubb-loggan även på kläder som ej inhandlats via Stadium. Detta skapar ytterligare en möjlighet för sponsring.</a:t>
            </a:r>
          </a:p>
          <a:p>
            <a:endParaRPr lang="sv-SE" sz="1600" dirty="0"/>
          </a:p>
        </p:txBody>
      </p:sp>
      <p:pic>
        <p:nvPicPr>
          <p:cNvPr id="11" name="Bildobjekt 10">
            <a:extLst>
              <a:ext uri="{FF2B5EF4-FFF2-40B4-BE49-F238E27FC236}">
                <a16:creationId xmlns:a16="http://schemas.microsoft.com/office/drawing/2014/main" id="{CB57BE22-E42B-46C6-9E2E-0C183C26CCC3}"/>
              </a:ext>
            </a:extLst>
          </p:cNvPr>
          <p:cNvPicPr>
            <a:picLocks noChangeAspect="1"/>
          </p:cNvPicPr>
          <p:nvPr/>
        </p:nvPicPr>
        <p:blipFill>
          <a:blip r:embed="rId4"/>
          <a:stretch>
            <a:fillRect/>
          </a:stretch>
        </p:blipFill>
        <p:spPr>
          <a:xfrm>
            <a:off x="5677801" y="2385540"/>
            <a:ext cx="3082810" cy="2086919"/>
          </a:xfrm>
          <a:prstGeom prst="rect">
            <a:avLst/>
          </a:prstGeom>
        </p:spPr>
      </p:pic>
    </p:spTree>
    <p:extLst>
      <p:ext uri="{BB962C8B-B14F-4D97-AF65-F5344CB8AC3E}">
        <p14:creationId xmlns:p14="http://schemas.microsoft.com/office/powerpoint/2010/main" val="37968459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5796136" y="2152176"/>
            <a:ext cx="2846140" cy="4332018"/>
          </a:xfrm>
        </p:spPr>
        <p:txBody>
          <a:bodyPr>
            <a:normAutofit/>
          </a:bodyPr>
          <a:lstStyle/>
          <a:p>
            <a:endParaRPr lang="sv-SE" dirty="0"/>
          </a:p>
          <a:p>
            <a:endParaRPr lang="sv-SE" dirty="0"/>
          </a:p>
          <a:p>
            <a:pPr marL="0" indent="0">
              <a:buNone/>
            </a:pPr>
            <a:endParaRPr lang="sv-SE" dirty="0"/>
          </a:p>
        </p:txBody>
      </p:sp>
      <p:pic>
        <p:nvPicPr>
          <p:cNvPr id="4" name="Picture 4" descr="2773740">
            <a:hlinkClick r:id="rId2"/>
          </p:cNvPr>
          <p:cNvPicPr>
            <a:picLocks noChangeAspect="1" noChangeArrowheads="1"/>
          </p:cNvPicPr>
          <p:nvPr/>
        </p:nvPicPr>
        <p:blipFill>
          <a:blip r:embed="rId3" cstate="print"/>
          <a:srcRect/>
          <a:stretch>
            <a:fillRect/>
          </a:stretch>
        </p:blipFill>
        <p:spPr bwMode="auto">
          <a:xfrm>
            <a:off x="0" y="0"/>
            <a:ext cx="9144000" cy="1587500"/>
          </a:xfrm>
          <a:prstGeom prst="rect">
            <a:avLst/>
          </a:prstGeom>
          <a:noFill/>
        </p:spPr>
      </p:pic>
      <p:sp>
        <p:nvSpPr>
          <p:cNvPr id="5" name="textruta 4"/>
          <p:cNvSpPr txBox="1"/>
          <p:nvPr/>
        </p:nvSpPr>
        <p:spPr>
          <a:xfrm>
            <a:off x="2146002" y="1730671"/>
            <a:ext cx="4851995" cy="461665"/>
          </a:xfrm>
          <a:prstGeom prst="rect">
            <a:avLst/>
          </a:prstGeom>
          <a:noFill/>
        </p:spPr>
        <p:txBody>
          <a:bodyPr wrap="square" rtlCol="0">
            <a:spAutoFit/>
          </a:bodyPr>
          <a:lstStyle/>
          <a:p>
            <a:pPr algn="ctr"/>
            <a:r>
              <a:rPr lang="sv-SE" sz="2400" b="1" dirty="0" smtClean="0"/>
              <a:t>Laget.se</a:t>
            </a:r>
            <a:endParaRPr lang="sv-SE" b="1" dirty="0"/>
          </a:p>
        </p:txBody>
      </p:sp>
      <p:sp>
        <p:nvSpPr>
          <p:cNvPr id="6" name="Platshållare för innehåll 2"/>
          <p:cNvSpPr txBox="1">
            <a:spLocks/>
          </p:cNvSpPr>
          <p:nvPr/>
        </p:nvSpPr>
        <p:spPr>
          <a:xfrm>
            <a:off x="628650" y="2274507"/>
            <a:ext cx="4281163" cy="433201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fontAlgn="auto">
              <a:spcAft>
                <a:spcPts val="0"/>
              </a:spcAft>
            </a:pPr>
            <a:endParaRPr lang="sv-SE" dirty="0"/>
          </a:p>
          <a:p>
            <a:pPr fontAlgn="auto">
              <a:spcAft>
                <a:spcPts val="0"/>
              </a:spcAft>
            </a:pPr>
            <a:endParaRPr lang="sv-SE" dirty="0"/>
          </a:p>
          <a:p>
            <a:pPr marL="0" indent="0" fontAlgn="auto">
              <a:spcAft>
                <a:spcPts val="0"/>
              </a:spcAft>
              <a:buNone/>
            </a:pPr>
            <a:endParaRPr lang="sv-SE" dirty="0"/>
          </a:p>
          <a:p>
            <a:pPr marL="0" indent="0" fontAlgn="auto">
              <a:spcAft>
                <a:spcPts val="0"/>
              </a:spcAft>
              <a:buFont typeface="Arial" panose="020B0604020202020204" pitchFamily="34" charset="0"/>
              <a:buNone/>
            </a:pPr>
            <a:endParaRPr lang="sv-SE" dirty="0"/>
          </a:p>
        </p:txBody>
      </p:sp>
      <p:sp>
        <p:nvSpPr>
          <p:cNvPr id="8" name="textruta 7">
            <a:extLst>
              <a:ext uri="{FF2B5EF4-FFF2-40B4-BE49-F238E27FC236}">
                <a16:creationId xmlns:a16="http://schemas.microsoft.com/office/drawing/2014/main" id="{74385B02-EA5B-41DE-AC83-F5D803ADE222}"/>
              </a:ext>
            </a:extLst>
          </p:cNvPr>
          <p:cNvSpPr txBox="1"/>
          <p:nvPr/>
        </p:nvSpPr>
        <p:spPr>
          <a:xfrm>
            <a:off x="628650" y="2335508"/>
            <a:ext cx="5013097" cy="2800767"/>
          </a:xfrm>
          <a:prstGeom prst="rect">
            <a:avLst/>
          </a:prstGeom>
          <a:noFill/>
        </p:spPr>
        <p:txBody>
          <a:bodyPr wrap="square" rtlCol="0">
            <a:spAutoFit/>
          </a:bodyPr>
          <a:lstStyle/>
          <a:p>
            <a:pPr marL="285750" indent="-285750">
              <a:buFont typeface="Arial" panose="020B0604020202020204" pitchFamily="34" charset="0"/>
              <a:buChar char="•"/>
            </a:pPr>
            <a:r>
              <a:rPr lang="sv-SE" sz="1600" dirty="0" smtClean="0"/>
              <a:t>Information kring laget sker via laget.se</a:t>
            </a:r>
          </a:p>
          <a:p>
            <a:pPr marL="285750" indent="-285750">
              <a:buFont typeface="Arial" panose="020B0604020202020204" pitchFamily="34" charset="0"/>
              <a:buChar char="•"/>
            </a:pPr>
            <a:endParaRPr lang="sv-SE" sz="1600" dirty="0"/>
          </a:p>
          <a:p>
            <a:pPr marL="285750" indent="-285750">
              <a:buFont typeface="Arial" panose="020B0604020202020204" pitchFamily="34" charset="0"/>
              <a:buChar char="•"/>
            </a:pPr>
            <a:r>
              <a:rPr lang="sv-SE" sz="1600" dirty="0" smtClean="0"/>
              <a:t>Använd gärna appen för att få en överblick över aktiviteter</a:t>
            </a:r>
          </a:p>
          <a:p>
            <a:pPr marL="285750" indent="-285750">
              <a:buFont typeface="Arial" panose="020B0604020202020204" pitchFamily="34" charset="0"/>
              <a:buChar char="•"/>
            </a:pPr>
            <a:endParaRPr lang="sv-SE" sz="1600" dirty="0" smtClean="0"/>
          </a:p>
          <a:p>
            <a:pPr marL="285750" indent="-285750">
              <a:buFont typeface="Arial" panose="020B0604020202020204" pitchFamily="34" charset="0"/>
              <a:buChar char="•"/>
            </a:pPr>
            <a:r>
              <a:rPr lang="sv-SE" sz="1600" dirty="0"/>
              <a:t>K</a:t>
            </a:r>
            <a:r>
              <a:rPr lang="sv-SE" sz="1600" dirty="0" smtClean="0"/>
              <a:t>ontrollera kontaktuppgifter</a:t>
            </a:r>
            <a:endParaRPr lang="sv-SE" sz="1600" dirty="0"/>
          </a:p>
          <a:p>
            <a:pPr marL="285750" indent="-285750">
              <a:buFont typeface="Arial" panose="020B0604020202020204" pitchFamily="34" charset="0"/>
              <a:buChar char="•"/>
            </a:pPr>
            <a:endParaRPr lang="sv-SE" sz="1600" dirty="0"/>
          </a:p>
          <a:p>
            <a:pPr marL="285750" indent="-285750">
              <a:buFont typeface="Arial" panose="020B0604020202020204" pitchFamily="34" charset="0"/>
              <a:buChar char="•"/>
            </a:pPr>
            <a:r>
              <a:rPr lang="sv-SE" sz="1600" dirty="0" smtClean="0"/>
              <a:t>Viktigt att svara på kallelser till träning och match</a:t>
            </a:r>
          </a:p>
          <a:p>
            <a:pPr marL="285750" indent="-285750">
              <a:buFont typeface="Arial" panose="020B0604020202020204" pitchFamily="34" charset="0"/>
              <a:buChar char="•"/>
            </a:pPr>
            <a:endParaRPr lang="sv-SE" sz="1600" dirty="0"/>
          </a:p>
          <a:p>
            <a:r>
              <a:rPr lang="sv-SE" sz="1600" dirty="0" smtClean="0"/>
              <a:t> </a:t>
            </a:r>
            <a:endParaRPr lang="sv-SE" sz="1600" dirty="0"/>
          </a:p>
          <a:p>
            <a:endParaRPr lang="sv-SE" sz="1600" dirty="0"/>
          </a:p>
        </p:txBody>
      </p:sp>
      <p:pic>
        <p:nvPicPr>
          <p:cNvPr id="2" name="Bildobjekt 1"/>
          <p:cNvPicPr>
            <a:picLocks noChangeAspect="1"/>
          </p:cNvPicPr>
          <p:nvPr/>
        </p:nvPicPr>
        <p:blipFill>
          <a:blip r:embed="rId4"/>
          <a:stretch>
            <a:fillRect/>
          </a:stretch>
        </p:blipFill>
        <p:spPr>
          <a:xfrm>
            <a:off x="6444208" y="2274507"/>
            <a:ext cx="1836746" cy="3849513"/>
          </a:xfrm>
          <a:prstGeom prst="rect">
            <a:avLst/>
          </a:prstGeom>
        </p:spPr>
      </p:pic>
    </p:spTree>
    <p:extLst>
      <p:ext uri="{BB962C8B-B14F-4D97-AF65-F5344CB8AC3E}">
        <p14:creationId xmlns:p14="http://schemas.microsoft.com/office/powerpoint/2010/main" val="37041162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5796136" y="2152176"/>
            <a:ext cx="2846140" cy="4332018"/>
          </a:xfrm>
        </p:spPr>
        <p:txBody>
          <a:bodyPr>
            <a:normAutofit/>
          </a:bodyPr>
          <a:lstStyle/>
          <a:p>
            <a:endParaRPr lang="sv-SE" dirty="0"/>
          </a:p>
          <a:p>
            <a:endParaRPr lang="sv-SE" dirty="0"/>
          </a:p>
          <a:p>
            <a:pPr marL="0" indent="0">
              <a:buNone/>
            </a:pPr>
            <a:endParaRPr lang="sv-SE" dirty="0"/>
          </a:p>
        </p:txBody>
      </p:sp>
      <p:pic>
        <p:nvPicPr>
          <p:cNvPr id="4" name="Picture 4" descr="2773740">
            <a:hlinkClick r:id="rId2"/>
          </p:cNvPr>
          <p:cNvPicPr>
            <a:picLocks noChangeAspect="1" noChangeArrowheads="1"/>
          </p:cNvPicPr>
          <p:nvPr/>
        </p:nvPicPr>
        <p:blipFill>
          <a:blip r:embed="rId3" cstate="print"/>
          <a:srcRect/>
          <a:stretch>
            <a:fillRect/>
          </a:stretch>
        </p:blipFill>
        <p:spPr bwMode="auto">
          <a:xfrm>
            <a:off x="0" y="0"/>
            <a:ext cx="9144000" cy="1587500"/>
          </a:xfrm>
          <a:prstGeom prst="rect">
            <a:avLst/>
          </a:prstGeom>
          <a:noFill/>
        </p:spPr>
      </p:pic>
      <p:sp>
        <p:nvSpPr>
          <p:cNvPr id="5" name="textruta 4"/>
          <p:cNvSpPr txBox="1"/>
          <p:nvPr/>
        </p:nvSpPr>
        <p:spPr>
          <a:xfrm>
            <a:off x="2146002" y="1730671"/>
            <a:ext cx="4851995" cy="461665"/>
          </a:xfrm>
          <a:prstGeom prst="rect">
            <a:avLst/>
          </a:prstGeom>
          <a:noFill/>
        </p:spPr>
        <p:txBody>
          <a:bodyPr wrap="square" rtlCol="0">
            <a:spAutoFit/>
          </a:bodyPr>
          <a:lstStyle/>
          <a:p>
            <a:pPr algn="ctr"/>
            <a:r>
              <a:rPr lang="sv-SE" sz="2400" b="1" dirty="0" smtClean="0"/>
              <a:t>Frågor</a:t>
            </a:r>
            <a:endParaRPr lang="sv-SE" b="1" dirty="0"/>
          </a:p>
        </p:txBody>
      </p:sp>
      <p:sp>
        <p:nvSpPr>
          <p:cNvPr id="6" name="Platshållare för innehåll 2"/>
          <p:cNvSpPr txBox="1">
            <a:spLocks/>
          </p:cNvSpPr>
          <p:nvPr/>
        </p:nvSpPr>
        <p:spPr>
          <a:xfrm>
            <a:off x="628650" y="2274507"/>
            <a:ext cx="4281163" cy="433201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fontAlgn="auto">
              <a:spcAft>
                <a:spcPts val="0"/>
              </a:spcAft>
            </a:pPr>
            <a:endParaRPr lang="sv-SE" dirty="0"/>
          </a:p>
          <a:p>
            <a:pPr fontAlgn="auto">
              <a:spcAft>
                <a:spcPts val="0"/>
              </a:spcAft>
            </a:pPr>
            <a:endParaRPr lang="sv-SE" dirty="0"/>
          </a:p>
          <a:p>
            <a:pPr marL="0" indent="0" fontAlgn="auto">
              <a:spcAft>
                <a:spcPts val="0"/>
              </a:spcAft>
              <a:buNone/>
            </a:pPr>
            <a:endParaRPr lang="sv-SE" dirty="0"/>
          </a:p>
          <a:p>
            <a:pPr marL="0" indent="0" fontAlgn="auto">
              <a:spcAft>
                <a:spcPts val="0"/>
              </a:spcAft>
              <a:buFont typeface="Arial" panose="020B0604020202020204" pitchFamily="34" charset="0"/>
              <a:buNone/>
            </a:pPr>
            <a:endParaRPr lang="sv-SE" dirty="0"/>
          </a:p>
        </p:txBody>
      </p:sp>
    </p:spTree>
    <p:extLst>
      <p:ext uri="{BB962C8B-B14F-4D97-AF65-F5344CB8AC3E}">
        <p14:creationId xmlns:p14="http://schemas.microsoft.com/office/powerpoint/2010/main" val="2573914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6" name="Picture 4" descr="2773740">
            <a:hlinkClick r:id="rId3"/>
          </p:cNvPr>
          <p:cNvPicPr>
            <a:picLocks noChangeAspect="1" noChangeArrowheads="1"/>
          </p:cNvPicPr>
          <p:nvPr/>
        </p:nvPicPr>
        <p:blipFill>
          <a:blip r:embed="rId4" cstate="print"/>
          <a:srcRect/>
          <a:stretch>
            <a:fillRect/>
          </a:stretch>
        </p:blipFill>
        <p:spPr bwMode="auto">
          <a:xfrm>
            <a:off x="0" y="0"/>
            <a:ext cx="9144000" cy="1587500"/>
          </a:xfrm>
          <a:prstGeom prst="rect">
            <a:avLst/>
          </a:prstGeom>
          <a:noFill/>
        </p:spPr>
      </p:pic>
      <p:sp>
        <p:nvSpPr>
          <p:cNvPr id="5" name="textruta 4"/>
          <p:cNvSpPr txBox="1"/>
          <p:nvPr/>
        </p:nvSpPr>
        <p:spPr>
          <a:xfrm>
            <a:off x="611560" y="1844824"/>
            <a:ext cx="7200800" cy="4462760"/>
          </a:xfrm>
          <a:prstGeom prst="rect">
            <a:avLst/>
          </a:prstGeom>
          <a:noFill/>
        </p:spPr>
        <p:txBody>
          <a:bodyPr wrap="square" rtlCol="0">
            <a:spAutoFit/>
          </a:bodyPr>
          <a:lstStyle/>
          <a:p>
            <a:r>
              <a:rPr lang="sv-SE" dirty="0"/>
              <a:t>Agenda</a:t>
            </a:r>
          </a:p>
          <a:p>
            <a:endParaRPr lang="sv-SE" dirty="0"/>
          </a:p>
          <a:p>
            <a:pPr marL="285750" indent="-285750">
              <a:buFont typeface="Arial" panose="020B0604020202020204" pitchFamily="34" charset="0"/>
              <a:buChar char="•"/>
            </a:pPr>
            <a:r>
              <a:rPr lang="sv-SE" dirty="0" smtClean="0"/>
              <a:t>Organisation</a:t>
            </a:r>
            <a:endParaRPr lang="sv-SE" dirty="0"/>
          </a:p>
          <a:p>
            <a:pPr marL="285750" indent="-285750">
              <a:buFont typeface="Arial" panose="020B0604020202020204" pitchFamily="34" charset="0"/>
              <a:buChar char="•"/>
            </a:pPr>
            <a:r>
              <a:rPr lang="sv-SE" dirty="0"/>
              <a:t>Summering säsongen </a:t>
            </a:r>
            <a:r>
              <a:rPr lang="sv-SE" dirty="0" smtClean="0"/>
              <a:t>2020</a:t>
            </a:r>
          </a:p>
          <a:p>
            <a:pPr marL="285750" indent="-285750">
              <a:buFont typeface="Arial" panose="020B0604020202020204" pitchFamily="34" charset="0"/>
              <a:buChar char="•"/>
            </a:pPr>
            <a:r>
              <a:rPr lang="sv-SE" dirty="0"/>
              <a:t>Riktlinjer </a:t>
            </a:r>
            <a:r>
              <a:rPr lang="sv-SE" dirty="0" smtClean="0"/>
              <a:t>Covid-19</a:t>
            </a:r>
          </a:p>
          <a:p>
            <a:pPr marL="285750" indent="-285750">
              <a:buFont typeface="Arial" panose="020B0604020202020204" pitchFamily="34" charset="0"/>
              <a:buChar char="•"/>
            </a:pPr>
            <a:r>
              <a:rPr lang="sv-SE" dirty="0" smtClean="0"/>
              <a:t>Träningsupplägg</a:t>
            </a:r>
          </a:p>
          <a:p>
            <a:pPr marL="285750" indent="-285750">
              <a:buFont typeface="Arial" panose="020B0604020202020204" pitchFamily="34" charset="0"/>
              <a:buChar char="•"/>
            </a:pPr>
            <a:r>
              <a:rPr lang="sv-SE" dirty="0" smtClean="0"/>
              <a:t>Träningstider</a:t>
            </a:r>
            <a:endParaRPr lang="sv-SE" dirty="0"/>
          </a:p>
          <a:p>
            <a:pPr marL="285750" indent="-285750">
              <a:buFont typeface="Arial" panose="020B0604020202020204" pitchFamily="34" charset="0"/>
              <a:buChar char="•"/>
            </a:pPr>
            <a:r>
              <a:rPr lang="sv-SE" dirty="0"/>
              <a:t>Seriespel och matchspel 2021</a:t>
            </a:r>
          </a:p>
          <a:p>
            <a:pPr marL="285750" indent="-285750">
              <a:buFont typeface="Arial" panose="020B0604020202020204" pitchFamily="34" charset="0"/>
              <a:buChar char="•"/>
            </a:pPr>
            <a:r>
              <a:rPr lang="sv-SE" dirty="0" smtClean="0"/>
              <a:t>Ekonomi</a:t>
            </a:r>
          </a:p>
          <a:p>
            <a:pPr marL="285750" indent="-285750">
              <a:buFont typeface="Arial" panose="020B0604020202020204" pitchFamily="34" charset="0"/>
              <a:buChar char="•"/>
            </a:pPr>
            <a:r>
              <a:rPr lang="sv-SE" dirty="0" smtClean="0"/>
              <a:t>Föräldragrupp</a:t>
            </a:r>
          </a:p>
          <a:p>
            <a:pPr marL="285750" indent="-285750">
              <a:buFont typeface="Arial" panose="020B0604020202020204" pitchFamily="34" charset="0"/>
              <a:buChar char="•"/>
            </a:pPr>
            <a:r>
              <a:rPr lang="sv-SE" dirty="0" smtClean="0"/>
              <a:t>Klädbeställning</a:t>
            </a:r>
            <a:endParaRPr lang="sv-SE" dirty="0"/>
          </a:p>
          <a:p>
            <a:pPr marL="285750" indent="-285750">
              <a:buFont typeface="Arial" panose="020B0604020202020204" pitchFamily="34" charset="0"/>
              <a:buChar char="•"/>
            </a:pPr>
            <a:r>
              <a:rPr lang="sv-SE" dirty="0" smtClean="0"/>
              <a:t>Laget.se</a:t>
            </a:r>
          </a:p>
          <a:p>
            <a:pPr marL="285750" indent="-285750">
              <a:buFont typeface="Arial" panose="020B0604020202020204" pitchFamily="34" charset="0"/>
              <a:buChar char="•"/>
            </a:pPr>
            <a:r>
              <a:rPr lang="sv-SE" dirty="0" smtClean="0"/>
              <a:t>Frågor</a:t>
            </a:r>
            <a:endParaRPr lang="sv-SE" dirty="0"/>
          </a:p>
          <a:p>
            <a:r>
              <a:rPr lang="sv-SE" sz="1400" dirty="0"/>
              <a:t> </a:t>
            </a:r>
          </a:p>
          <a:p>
            <a:endParaRPr lang="sv-SE" dirty="0"/>
          </a:p>
          <a:p>
            <a:endParaRPr lang="sv-SE" dirty="0"/>
          </a:p>
        </p:txBody>
      </p:sp>
    </p:spTree>
    <p:extLst>
      <p:ext uri="{BB962C8B-B14F-4D97-AF65-F5344CB8AC3E}">
        <p14:creationId xmlns:p14="http://schemas.microsoft.com/office/powerpoint/2010/main" val="31636596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612328" y="2420888"/>
            <a:ext cx="2215158" cy="4351338"/>
          </a:xfrm>
        </p:spPr>
        <p:txBody>
          <a:bodyPr>
            <a:normAutofit/>
          </a:bodyPr>
          <a:lstStyle/>
          <a:p>
            <a:pPr marL="0" indent="0">
              <a:buNone/>
            </a:pPr>
            <a:r>
              <a:rPr lang="sv-SE" dirty="0"/>
              <a:t>Ledare</a:t>
            </a:r>
          </a:p>
          <a:p>
            <a:pPr marL="0" indent="0">
              <a:buNone/>
            </a:pPr>
            <a:r>
              <a:rPr lang="sv-SE" sz="1400" b="1" dirty="0" smtClean="0"/>
              <a:t>Tränare</a:t>
            </a:r>
            <a:endParaRPr lang="sv-SE" sz="1400" b="1" dirty="0"/>
          </a:p>
          <a:p>
            <a:pPr marL="0" indent="0">
              <a:buNone/>
            </a:pPr>
            <a:r>
              <a:rPr lang="sv-SE" sz="1400" dirty="0" smtClean="0"/>
              <a:t>Fredrik Ignell</a:t>
            </a:r>
            <a:endParaRPr lang="sv-SE" sz="1400" dirty="0"/>
          </a:p>
          <a:p>
            <a:pPr marL="0" indent="0">
              <a:buNone/>
            </a:pPr>
            <a:r>
              <a:rPr lang="sv-SE" sz="1400" dirty="0" smtClean="0"/>
              <a:t>Erik Lundh</a:t>
            </a:r>
          </a:p>
          <a:p>
            <a:pPr marL="0" indent="0">
              <a:buNone/>
            </a:pPr>
            <a:r>
              <a:rPr lang="sv-SE" sz="1400" dirty="0" smtClean="0"/>
              <a:t>Fredrik </a:t>
            </a:r>
            <a:r>
              <a:rPr lang="sv-SE" sz="1400" dirty="0" err="1" smtClean="0"/>
              <a:t>Jyrell</a:t>
            </a:r>
            <a:endParaRPr lang="sv-SE" sz="1400" dirty="0" smtClean="0"/>
          </a:p>
          <a:p>
            <a:pPr marL="0" indent="0">
              <a:buNone/>
            </a:pPr>
            <a:r>
              <a:rPr lang="sv-SE" sz="1400" dirty="0" smtClean="0"/>
              <a:t>Mikael </a:t>
            </a:r>
            <a:r>
              <a:rPr lang="sv-SE" sz="1400" dirty="0" err="1" smtClean="0"/>
              <a:t>Råstock</a:t>
            </a:r>
            <a:endParaRPr lang="sv-SE" sz="1400" dirty="0"/>
          </a:p>
        </p:txBody>
      </p:sp>
      <p:pic>
        <p:nvPicPr>
          <p:cNvPr id="4" name="Picture 4" descr="2773740">
            <a:hlinkClick r:id="rId2"/>
          </p:cNvPr>
          <p:cNvPicPr>
            <a:picLocks noChangeAspect="1" noChangeArrowheads="1"/>
          </p:cNvPicPr>
          <p:nvPr/>
        </p:nvPicPr>
        <p:blipFill>
          <a:blip r:embed="rId3" cstate="print"/>
          <a:srcRect/>
          <a:stretch>
            <a:fillRect/>
          </a:stretch>
        </p:blipFill>
        <p:spPr bwMode="auto">
          <a:xfrm>
            <a:off x="0" y="0"/>
            <a:ext cx="9144000" cy="1587500"/>
          </a:xfrm>
          <a:prstGeom prst="rect">
            <a:avLst/>
          </a:prstGeom>
          <a:noFill/>
        </p:spPr>
      </p:pic>
      <p:sp>
        <p:nvSpPr>
          <p:cNvPr id="5" name="Platshållare för innehåll 2"/>
          <p:cNvSpPr txBox="1">
            <a:spLocks/>
          </p:cNvSpPr>
          <p:nvPr/>
        </p:nvSpPr>
        <p:spPr>
          <a:xfrm>
            <a:off x="3054646" y="2420888"/>
            <a:ext cx="2215158" cy="435133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fontAlgn="auto">
              <a:spcAft>
                <a:spcPts val="0"/>
              </a:spcAft>
              <a:buFont typeface="Arial" panose="020B0604020202020204" pitchFamily="34" charset="0"/>
              <a:buNone/>
            </a:pPr>
            <a:r>
              <a:rPr lang="sv-SE" dirty="0"/>
              <a:t>Föräldragrupp</a:t>
            </a:r>
          </a:p>
          <a:p>
            <a:pPr marL="0" indent="0" fontAlgn="auto">
              <a:spcAft>
                <a:spcPts val="0"/>
              </a:spcAft>
              <a:buFont typeface="Arial" panose="020B0604020202020204" pitchFamily="34" charset="0"/>
              <a:buNone/>
            </a:pPr>
            <a:r>
              <a:rPr lang="sv-SE" sz="1400" dirty="0" smtClean="0"/>
              <a:t>-</a:t>
            </a:r>
            <a:endParaRPr lang="sv-SE" sz="1400" dirty="0"/>
          </a:p>
          <a:p>
            <a:pPr marL="0" indent="0" fontAlgn="auto">
              <a:spcAft>
                <a:spcPts val="0"/>
              </a:spcAft>
              <a:buNone/>
            </a:pPr>
            <a:endParaRPr lang="sv-SE" sz="1400" dirty="0"/>
          </a:p>
          <a:p>
            <a:pPr marL="0" indent="0" fontAlgn="auto">
              <a:spcAft>
                <a:spcPts val="0"/>
              </a:spcAft>
              <a:buFont typeface="Arial" panose="020B0604020202020204" pitchFamily="34" charset="0"/>
              <a:buNone/>
            </a:pPr>
            <a:endParaRPr lang="sv-SE" sz="1400" dirty="0"/>
          </a:p>
        </p:txBody>
      </p:sp>
      <p:sp>
        <p:nvSpPr>
          <p:cNvPr id="6" name="textruta 5"/>
          <p:cNvSpPr txBox="1"/>
          <p:nvPr/>
        </p:nvSpPr>
        <p:spPr>
          <a:xfrm>
            <a:off x="1736228" y="1722548"/>
            <a:ext cx="4851995" cy="461665"/>
          </a:xfrm>
          <a:prstGeom prst="rect">
            <a:avLst/>
          </a:prstGeom>
          <a:noFill/>
        </p:spPr>
        <p:txBody>
          <a:bodyPr wrap="square" rtlCol="0">
            <a:spAutoFit/>
          </a:bodyPr>
          <a:lstStyle/>
          <a:p>
            <a:pPr algn="ctr"/>
            <a:r>
              <a:rPr lang="sv-SE" sz="2400" b="1" dirty="0"/>
              <a:t>Organisation 2021</a:t>
            </a:r>
            <a:endParaRPr lang="sv-SE" b="1" dirty="0"/>
          </a:p>
        </p:txBody>
      </p:sp>
      <p:sp>
        <p:nvSpPr>
          <p:cNvPr id="7" name="Platshållare för innehåll 2"/>
          <p:cNvSpPr txBox="1">
            <a:spLocks/>
          </p:cNvSpPr>
          <p:nvPr/>
        </p:nvSpPr>
        <p:spPr>
          <a:xfrm>
            <a:off x="5940152" y="2420888"/>
            <a:ext cx="2215158" cy="435133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fontAlgn="auto">
              <a:spcAft>
                <a:spcPts val="0"/>
              </a:spcAft>
              <a:buNone/>
            </a:pPr>
            <a:r>
              <a:rPr lang="sv-SE" dirty="0"/>
              <a:t>Kassör</a:t>
            </a:r>
          </a:p>
          <a:p>
            <a:pPr marL="0" indent="0" fontAlgn="auto">
              <a:spcAft>
                <a:spcPts val="0"/>
              </a:spcAft>
              <a:buNone/>
            </a:pPr>
            <a:r>
              <a:rPr lang="sv-SE" sz="1400" dirty="0" smtClean="0"/>
              <a:t>Fredrik Ignell</a:t>
            </a:r>
            <a:endParaRPr lang="sv-SE" sz="1400" dirty="0"/>
          </a:p>
          <a:p>
            <a:pPr marL="0" indent="0" fontAlgn="auto">
              <a:spcAft>
                <a:spcPts val="0"/>
              </a:spcAft>
              <a:buNone/>
            </a:pPr>
            <a:endParaRPr lang="sv-SE" sz="1400" dirty="0"/>
          </a:p>
          <a:p>
            <a:pPr marL="0" indent="0" fontAlgn="auto">
              <a:spcAft>
                <a:spcPts val="0"/>
              </a:spcAft>
              <a:buNone/>
            </a:pPr>
            <a:r>
              <a:rPr lang="sv-SE" dirty="0"/>
              <a:t>Sponsoransvarig</a:t>
            </a:r>
          </a:p>
          <a:p>
            <a:pPr marL="0" indent="0" fontAlgn="auto">
              <a:spcAft>
                <a:spcPts val="0"/>
              </a:spcAft>
              <a:buNone/>
            </a:pPr>
            <a:r>
              <a:rPr lang="sv-SE" sz="1400" dirty="0" smtClean="0"/>
              <a:t>Elin Hellström</a:t>
            </a:r>
            <a:endParaRPr lang="sv-SE" sz="1400" dirty="0"/>
          </a:p>
          <a:p>
            <a:pPr marL="0" indent="0" fontAlgn="auto">
              <a:spcAft>
                <a:spcPts val="0"/>
              </a:spcAft>
              <a:buNone/>
            </a:pPr>
            <a:endParaRPr lang="sv-SE" sz="1400" dirty="0"/>
          </a:p>
          <a:p>
            <a:pPr marL="0" indent="0" fontAlgn="auto">
              <a:spcAft>
                <a:spcPts val="0"/>
              </a:spcAft>
              <a:buNone/>
            </a:pPr>
            <a:r>
              <a:rPr lang="sv-SE" dirty="0"/>
              <a:t>Materialansvarig</a:t>
            </a:r>
            <a:r>
              <a:rPr lang="sv-SE" sz="1400" dirty="0"/>
              <a:t> </a:t>
            </a:r>
          </a:p>
          <a:p>
            <a:pPr marL="0" indent="0" fontAlgn="auto">
              <a:spcAft>
                <a:spcPts val="0"/>
              </a:spcAft>
              <a:buNone/>
            </a:pPr>
            <a:r>
              <a:rPr lang="sv-SE" sz="1400" dirty="0" smtClean="0"/>
              <a:t>Anders Wennerström</a:t>
            </a:r>
            <a:endParaRPr lang="sv-SE" sz="1400" dirty="0"/>
          </a:p>
        </p:txBody>
      </p:sp>
    </p:spTree>
    <p:extLst>
      <p:ext uri="{BB962C8B-B14F-4D97-AF65-F5344CB8AC3E}">
        <p14:creationId xmlns:p14="http://schemas.microsoft.com/office/powerpoint/2010/main" val="12802662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755576" y="2132856"/>
            <a:ext cx="7886700" cy="4351338"/>
          </a:xfrm>
        </p:spPr>
        <p:txBody>
          <a:bodyPr>
            <a:normAutofit/>
          </a:bodyPr>
          <a:lstStyle/>
          <a:p>
            <a:endParaRPr lang="sv-SE" dirty="0"/>
          </a:p>
          <a:p>
            <a:pPr marL="0" indent="0">
              <a:buNone/>
            </a:pPr>
            <a:r>
              <a:rPr lang="sv-SE" dirty="0" smtClean="0"/>
              <a:t>Nya riktlinjer från 5/3 gäller:</a:t>
            </a:r>
            <a:endParaRPr lang="sv-SE" dirty="0"/>
          </a:p>
          <a:p>
            <a:r>
              <a:rPr lang="sv-SE" dirty="0"/>
              <a:t>Personer födda 2002 och senare får träna, både inomhus och utomhus, men inte spela några matcher.</a:t>
            </a:r>
          </a:p>
          <a:p>
            <a:r>
              <a:rPr lang="sv-SE" dirty="0" smtClean="0"/>
              <a:t>Ingen publik på träning eller match.</a:t>
            </a:r>
          </a:p>
          <a:p>
            <a:endParaRPr lang="sv-SE" dirty="0" smtClean="0"/>
          </a:p>
          <a:p>
            <a:endParaRPr lang="sv-SE" dirty="0"/>
          </a:p>
          <a:p>
            <a:pPr marL="0" indent="0">
              <a:buNone/>
            </a:pPr>
            <a:endParaRPr lang="sv-SE" dirty="0"/>
          </a:p>
        </p:txBody>
      </p:sp>
      <p:pic>
        <p:nvPicPr>
          <p:cNvPr id="4" name="Picture 4" descr="2773740">
            <a:hlinkClick r:id="rId2"/>
          </p:cNvPr>
          <p:cNvPicPr>
            <a:picLocks noChangeAspect="1" noChangeArrowheads="1"/>
          </p:cNvPicPr>
          <p:nvPr/>
        </p:nvPicPr>
        <p:blipFill>
          <a:blip r:embed="rId3" cstate="print"/>
          <a:srcRect/>
          <a:stretch>
            <a:fillRect/>
          </a:stretch>
        </p:blipFill>
        <p:spPr bwMode="auto">
          <a:xfrm>
            <a:off x="0" y="0"/>
            <a:ext cx="9144000" cy="1587500"/>
          </a:xfrm>
          <a:prstGeom prst="rect">
            <a:avLst/>
          </a:prstGeom>
          <a:noFill/>
        </p:spPr>
      </p:pic>
      <p:sp>
        <p:nvSpPr>
          <p:cNvPr id="5" name="textruta 4"/>
          <p:cNvSpPr txBox="1"/>
          <p:nvPr/>
        </p:nvSpPr>
        <p:spPr>
          <a:xfrm>
            <a:off x="2272928" y="1690511"/>
            <a:ext cx="4851995" cy="461665"/>
          </a:xfrm>
          <a:prstGeom prst="rect">
            <a:avLst/>
          </a:prstGeom>
          <a:noFill/>
        </p:spPr>
        <p:txBody>
          <a:bodyPr wrap="square" rtlCol="0">
            <a:spAutoFit/>
          </a:bodyPr>
          <a:lstStyle/>
          <a:p>
            <a:pPr algn="ctr"/>
            <a:r>
              <a:rPr lang="sv-SE" sz="2400" b="1" dirty="0" smtClean="0"/>
              <a:t>Riktlinjer Covid-19</a:t>
            </a:r>
            <a:endParaRPr lang="sv-SE" b="1" dirty="0"/>
          </a:p>
        </p:txBody>
      </p:sp>
    </p:spTree>
    <p:extLst>
      <p:ext uri="{BB962C8B-B14F-4D97-AF65-F5344CB8AC3E}">
        <p14:creationId xmlns:p14="http://schemas.microsoft.com/office/powerpoint/2010/main" val="28093131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755576" y="2132856"/>
            <a:ext cx="7886700" cy="4351338"/>
          </a:xfrm>
        </p:spPr>
        <p:txBody>
          <a:bodyPr>
            <a:normAutofit/>
          </a:bodyPr>
          <a:lstStyle/>
          <a:p>
            <a:pPr marL="0" indent="0">
              <a:buNone/>
            </a:pPr>
            <a:endParaRPr lang="sv-SE" dirty="0" smtClean="0"/>
          </a:p>
          <a:p>
            <a:r>
              <a:rPr lang="sv-SE" dirty="0" smtClean="0"/>
              <a:t>Första året med 7 mot 7 </a:t>
            </a:r>
          </a:p>
          <a:p>
            <a:r>
              <a:rPr lang="sv-SE" dirty="0" smtClean="0"/>
              <a:t>24 tränings- </a:t>
            </a:r>
            <a:r>
              <a:rPr lang="sv-SE" dirty="0"/>
              <a:t>och seriematcher under säsongen. </a:t>
            </a:r>
            <a:endParaRPr lang="sv-SE" dirty="0" smtClean="0"/>
          </a:p>
          <a:p>
            <a:r>
              <a:rPr lang="sv-SE" dirty="0" smtClean="0"/>
              <a:t>59 </a:t>
            </a:r>
            <a:r>
              <a:rPr lang="sv-SE" dirty="0"/>
              <a:t>träningar mellan januari till </a:t>
            </a:r>
            <a:r>
              <a:rPr lang="sv-SE" dirty="0" smtClean="0"/>
              <a:t>december</a:t>
            </a:r>
          </a:p>
          <a:p>
            <a:r>
              <a:rPr lang="sv-SE" dirty="0" smtClean="0"/>
              <a:t>Träningsnärvaro 58 %</a:t>
            </a:r>
            <a:endParaRPr lang="sv-SE" dirty="0"/>
          </a:p>
        </p:txBody>
      </p:sp>
      <p:pic>
        <p:nvPicPr>
          <p:cNvPr id="4" name="Picture 4" descr="2773740">
            <a:hlinkClick r:id="rId2"/>
          </p:cNvPr>
          <p:cNvPicPr>
            <a:picLocks noChangeAspect="1" noChangeArrowheads="1"/>
          </p:cNvPicPr>
          <p:nvPr/>
        </p:nvPicPr>
        <p:blipFill>
          <a:blip r:embed="rId3" cstate="print"/>
          <a:srcRect/>
          <a:stretch>
            <a:fillRect/>
          </a:stretch>
        </p:blipFill>
        <p:spPr bwMode="auto">
          <a:xfrm>
            <a:off x="0" y="0"/>
            <a:ext cx="9144000" cy="1587500"/>
          </a:xfrm>
          <a:prstGeom prst="rect">
            <a:avLst/>
          </a:prstGeom>
          <a:noFill/>
        </p:spPr>
      </p:pic>
      <p:sp>
        <p:nvSpPr>
          <p:cNvPr id="5" name="textruta 4"/>
          <p:cNvSpPr txBox="1"/>
          <p:nvPr/>
        </p:nvSpPr>
        <p:spPr>
          <a:xfrm>
            <a:off x="2272928" y="1690511"/>
            <a:ext cx="4851995" cy="461665"/>
          </a:xfrm>
          <a:prstGeom prst="rect">
            <a:avLst/>
          </a:prstGeom>
          <a:noFill/>
        </p:spPr>
        <p:txBody>
          <a:bodyPr wrap="square" rtlCol="0">
            <a:spAutoFit/>
          </a:bodyPr>
          <a:lstStyle/>
          <a:p>
            <a:pPr algn="ctr"/>
            <a:r>
              <a:rPr lang="sv-SE" sz="2400" b="1" dirty="0" smtClean="0"/>
              <a:t>Säsongen </a:t>
            </a:r>
            <a:r>
              <a:rPr lang="sv-SE" sz="2400" b="1" dirty="0"/>
              <a:t>2020</a:t>
            </a:r>
            <a:endParaRPr lang="sv-SE" b="1" dirty="0"/>
          </a:p>
        </p:txBody>
      </p:sp>
      <p:pic>
        <p:nvPicPr>
          <p:cNvPr id="2" name="Bildobjekt 1"/>
          <p:cNvPicPr>
            <a:picLocks noChangeAspect="1"/>
          </p:cNvPicPr>
          <p:nvPr/>
        </p:nvPicPr>
        <p:blipFill>
          <a:blip r:embed="rId4"/>
          <a:stretch>
            <a:fillRect/>
          </a:stretch>
        </p:blipFill>
        <p:spPr>
          <a:xfrm>
            <a:off x="755576" y="4437112"/>
            <a:ext cx="6677025" cy="1409700"/>
          </a:xfrm>
          <a:prstGeom prst="rect">
            <a:avLst/>
          </a:prstGeom>
        </p:spPr>
      </p:pic>
    </p:spTree>
    <p:extLst>
      <p:ext uri="{BB962C8B-B14F-4D97-AF65-F5344CB8AC3E}">
        <p14:creationId xmlns:p14="http://schemas.microsoft.com/office/powerpoint/2010/main" val="4339035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755576" y="2132856"/>
            <a:ext cx="7886700" cy="4351338"/>
          </a:xfrm>
        </p:spPr>
        <p:txBody>
          <a:bodyPr>
            <a:normAutofit/>
          </a:bodyPr>
          <a:lstStyle/>
          <a:p>
            <a:endParaRPr lang="sv-SE" dirty="0"/>
          </a:p>
          <a:p>
            <a:endParaRPr lang="sv-SE" dirty="0"/>
          </a:p>
          <a:p>
            <a:pPr marL="0" indent="0">
              <a:buNone/>
            </a:pPr>
            <a:endParaRPr lang="sv-SE" dirty="0"/>
          </a:p>
        </p:txBody>
      </p:sp>
      <p:pic>
        <p:nvPicPr>
          <p:cNvPr id="4" name="Picture 4" descr="2773740">
            <a:hlinkClick r:id="rId2"/>
          </p:cNvPr>
          <p:cNvPicPr>
            <a:picLocks noChangeAspect="1" noChangeArrowheads="1"/>
          </p:cNvPicPr>
          <p:nvPr/>
        </p:nvPicPr>
        <p:blipFill>
          <a:blip r:embed="rId3" cstate="print"/>
          <a:srcRect/>
          <a:stretch>
            <a:fillRect/>
          </a:stretch>
        </p:blipFill>
        <p:spPr bwMode="auto">
          <a:xfrm>
            <a:off x="0" y="0"/>
            <a:ext cx="9144000" cy="1587500"/>
          </a:xfrm>
          <a:prstGeom prst="rect">
            <a:avLst/>
          </a:prstGeom>
          <a:noFill/>
        </p:spPr>
      </p:pic>
      <p:sp>
        <p:nvSpPr>
          <p:cNvPr id="5" name="textruta 4"/>
          <p:cNvSpPr txBox="1"/>
          <p:nvPr/>
        </p:nvSpPr>
        <p:spPr>
          <a:xfrm>
            <a:off x="2272928" y="1690511"/>
            <a:ext cx="4851995" cy="461665"/>
          </a:xfrm>
          <a:prstGeom prst="rect">
            <a:avLst/>
          </a:prstGeom>
          <a:noFill/>
        </p:spPr>
        <p:txBody>
          <a:bodyPr wrap="square" rtlCol="0">
            <a:spAutoFit/>
          </a:bodyPr>
          <a:lstStyle/>
          <a:p>
            <a:pPr algn="ctr"/>
            <a:r>
              <a:rPr lang="sv-SE" sz="2400" b="1" dirty="0"/>
              <a:t>Träningsupplägg</a:t>
            </a:r>
            <a:endParaRPr lang="sv-SE" b="1" dirty="0"/>
          </a:p>
        </p:txBody>
      </p:sp>
      <p:sp>
        <p:nvSpPr>
          <p:cNvPr id="6" name="Platshållare för innehåll 2"/>
          <p:cNvSpPr txBox="1">
            <a:spLocks/>
          </p:cNvSpPr>
          <p:nvPr/>
        </p:nvSpPr>
        <p:spPr>
          <a:xfrm>
            <a:off x="628650" y="2255187"/>
            <a:ext cx="8191822" cy="435133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fontAlgn="auto">
              <a:spcAft>
                <a:spcPts val="0"/>
              </a:spcAft>
              <a:buNone/>
            </a:pPr>
            <a:endParaRPr lang="sv-SE" dirty="0"/>
          </a:p>
        </p:txBody>
      </p:sp>
      <p:sp>
        <p:nvSpPr>
          <p:cNvPr id="7" name="Platshållare för innehåll 2">
            <a:extLst>
              <a:ext uri="{FF2B5EF4-FFF2-40B4-BE49-F238E27FC236}">
                <a16:creationId xmlns:a16="http://schemas.microsoft.com/office/drawing/2014/main" id="{B4B757F2-4F9F-47C5-92EA-DA735E447537}"/>
              </a:ext>
            </a:extLst>
          </p:cNvPr>
          <p:cNvSpPr txBox="1">
            <a:spLocks/>
          </p:cNvSpPr>
          <p:nvPr/>
        </p:nvSpPr>
        <p:spPr>
          <a:xfrm>
            <a:off x="3719378" y="2194022"/>
            <a:ext cx="5400600" cy="435133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fontAlgn="auto">
              <a:spcAft>
                <a:spcPts val="0"/>
              </a:spcAft>
              <a:buNone/>
            </a:pPr>
            <a:endParaRPr lang="sv-SE" dirty="0"/>
          </a:p>
        </p:txBody>
      </p:sp>
      <p:sp>
        <p:nvSpPr>
          <p:cNvPr id="8" name="Platshållare för innehåll 2"/>
          <p:cNvSpPr txBox="1">
            <a:spLocks/>
          </p:cNvSpPr>
          <p:nvPr/>
        </p:nvSpPr>
        <p:spPr>
          <a:xfrm>
            <a:off x="628650" y="2255187"/>
            <a:ext cx="7687766" cy="435133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fontAlgn="auto">
              <a:spcAft>
                <a:spcPts val="0"/>
              </a:spcAft>
            </a:pPr>
            <a:endParaRPr lang="sv-SE" dirty="0"/>
          </a:p>
          <a:p>
            <a:pPr fontAlgn="auto">
              <a:spcAft>
                <a:spcPts val="0"/>
              </a:spcAft>
            </a:pPr>
            <a:r>
              <a:rPr lang="sv-SE" dirty="0" smtClean="0"/>
              <a:t>2 </a:t>
            </a:r>
            <a:r>
              <a:rPr lang="sv-SE" dirty="0" err="1" smtClean="0"/>
              <a:t>st</a:t>
            </a:r>
            <a:r>
              <a:rPr lang="sv-SE" dirty="0" smtClean="0"/>
              <a:t> träningar samt 1 till 2 </a:t>
            </a:r>
            <a:r>
              <a:rPr lang="sv-SE" dirty="0"/>
              <a:t>matcher i veckan </a:t>
            </a:r>
            <a:endParaRPr lang="sv-SE" dirty="0" smtClean="0"/>
          </a:p>
          <a:p>
            <a:pPr fontAlgn="auto">
              <a:spcAft>
                <a:spcPts val="0"/>
              </a:spcAft>
            </a:pPr>
            <a:r>
              <a:rPr lang="sv-SE" dirty="0" smtClean="0"/>
              <a:t>Alla tränare har gått Tränarutbildning C (SvFF)</a:t>
            </a:r>
          </a:p>
          <a:p>
            <a:pPr fontAlgn="auto">
              <a:spcAft>
                <a:spcPts val="0"/>
              </a:spcAft>
            </a:pPr>
            <a:r>
              <a:rPr lang="sv-SE" dirty="0"/>
              <a:t>Svensk barn- och ungdomsfotboll tar utgångpunkt i barnkonventionen. Fotbollens spela, lek och lär (FSLL) är det övergripande </a:t>
            </a:r>
            <a:r>
              <a:rPr lang="sv-SE" dirty="0" err="1"/>
              <a:t>inriktningsdokumentet</a:t>
            </a:r>
            <a:r>
              <a:rPr lang="sv-SE" dirty="0"/>
              <a:t> som all barn- och ungdomsfotboll ska utgå från. </a:t>
            </a:r>
            <a:endParaRPr lang="sv-SE" dirty="0" smtClean="0"/>
          </a:p>
          <a:p>
            <a:pPr fontAlgn="auto">
              <a:spcAft>
                <a:spcPts val="0"/>
              </a:spcAft>
            </a:pPr>
            <a:endParaRPr lang="sv-SE" sz="700" dirty="0" smtClean="0"/>
          </a:p>
          <a:p>
            <a:pPr fontAlgn="auto">
              <a:spcAft>
                <a:spcPts val="0"/>
              </a:spcAft>
            </a:pPr>
            <a:endParaRPr lang="sv-SE" dirty="0" smtClean="0"/>
          </a:p>
          <a:p>
            <a:pPr marL="0" indent="0" fontAlgn="auto">
              <a:spcAft>
                <a:spcPts val="0"/>
              </a:spcAft>
              <a:buFont typeface="Arial" panose="020B0604020202020204" pitchFamily="34" charset="0"/>
              <a:buNone/>
            </a:pPr>
            <a:endParaRPr lang="sv-SE" dirty="0"/>
          </a:p>
        </p:txBody>
      </p:sp>
      <p:pic>
        <p:nvPicPr>
          <p:cNvPr id="9" name="Bildobjekt 8"/>
          <p:cNvPicPr>
            <a:picLocks noChangeAspect="1"/>
          </p:cNvPicPr>
          <p:nvPr/>
        </p:nvPicPr>
        <p:blipFill>
          <a:blip r:embed="rId4"/>
          <a:stretch>
            <a:fillRect/>
          </a:stretch>
        </p:blipFill>
        <p:spPr>
          <a:xfrm>
            <a:off x="1233487" y="5196825"/>
            <a:ext cx="6677025" cy="1409700"/>
          </a:xfrm>
          <a:prstGeom prst="rect">
            <a:avLst/>
          </a:prstGeom>
        </p:spPr>
      </p:pic>
    </p:spTree>
    <p:extLst>
      <p:ext uri="{BB962C8B-B14F-4D97-AF65-F5344CB8AC3E}">
        <p14:creationId xmlns:p14="http://schemas.microsoft.com/office/powerpoint/2010/main" val="30335604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755576" y="2132856"/>
            <a:ext cx="7886700" cy="4351338"/>
          </a:xfrm>
        </p:spPr>
        <p:txBody>
          <a:bodyPr>
            <a:normAutofit/>
          </a:bodyPr>
          <a:lstStyle/>
          <a:p>
            <a:endParaRPr lang="sv-SE" dirty="0"/>
          </a:p>
          <a:p>
            <a:endParaRPr lang="sv-SE" dirty="0"/>
          </a:p>
          <a:p>
            <a:pPr marL="0" indent="0">
              <a:buNone/>
            </a:pPr>
            <a:endParaRPr lang="sv-SE" dirty="0"/>
          </a:p>
        </p:txBody>
      </p:sp>
      <p:pic>
        <p:nvPicPr>
          <p:cNvPr id="4" name="Picture 4" descr="2773740">
            <a:hlinkClick r:id="rId2"/>
          </p:cNvPr>
          <p:cNvPicPr>
            <a:picLocks noChangeAspect="1" noChangeArrowheads="1"/>
          </p:cNvPicPr>
          <p:nvPr/>
        </p:nvPicPr>
        <p:blipFill>
          <a:blip r:embed="rId3" cstate="print"/>
          <a:srcRect/>
          <a:stretch>
            <a:fillRect/>
          </a:stretch>
        </p:blipFill>
        <p:spPr bwMode="auto">
          <a:xfrm>
            <a:off x="0" y="0"/>
            <a:ext cx="9144000" cy="1587500"/>
          </a:xfrm>
          <a:prstGeom prst="rect">
            <a:avLst/>
          </a:prstGeom>
          <a:noFill/>
        </p:spPr>
      </p:pic>
      <p:sp>
        <p:nvSpPr>
          <p:cNvPr id="5" name="textruta 4"/>
          <p:cNvSpPr txBox="1"/>
          <p:nvPr/>
        </p:nvSpPr>
        <p:spPr>
          <a:xfrm>
            <a:off x="2272928" y="1690511"/>
            <a:ext cx="4851995" cy="461665"/>
          </a:xfrm>
          <a:prstGeom prst="rect">
            <a:avLst/>
          </a:prstGeom>
          <a:noFill/>
        </p:spPr>
        <p:txBody>
          <a:bodyPr wrap="square" rtlCol="0">
            <a:spAutoFit/>
          </a:bodyPr>
          <a:lstStyle/>
          <a:p>
            <a:pPr algn="ctr"/>
            <a:r>
              <a:rPr lang="sv-SE" sz="2400" b="1" dirty="0" smtClean="0"/>
              <a:t>Träningsupplägg - Match</a:t>
            </a:r>
            <a:endParaRPr lang="sv-SE" b="1" dirty="0"/>
          </a:p>
        </p:txBody>
      </p:sp>
      <p:sp>
        <p:nvSpPr>
          <p:cNvPr id="6" name="Platshållare för innehåll 2"/>
          <p:cNvSpPr txBox="1">
            <a:spLocks/>
          </p:cNvSpPr>
          <p:nvPr/>
        </p:nvSpPr>
        <p:spPr>
          <a:xfrm>
            <a:off x="628650" y="2255187"/>
            <a:ext cx="8191822" cy="435133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fontAlgn="auto">
              <a:spcAft>
                <a:spcPts val="0"/>
              </a:spcAft>
              <a:buNone/>
            </a:pPr>
            <a:endParaRPr lang="sv-SE" dirty="0"/>
          </a:p>
        </p:txBody>
      </p:sp>
      <p:sp>
        <p:nvSpPr>
          <p:cNvPr id="7" name="Platshållare för innehåll 2">
            <a:extLst>
              <a:ext uri="{FF2B5EF4-FFF2-40B4-BE49-F238E27FC236}">
                <a16:creationId xmlns:a16="http://schemas.microsoft.com/office/drawing/2014/main" id="{B4B757F2-4F9F-47C5-92EA-DA735E447537}"/>
              </a:ext>
            </a:extLst>
          </p:cNvPr>
          <p:cNvSpPr txBox="1">
            <a:spLocks/>
          </p:cNvSpPr>
          <p:nvPr/>
        </p:nvSpPr>
        <p:spPr>
          <a:xfrm>
            <a:off x="3719378" y="2194022"/>
            <a:ext cx="5400600" cy="435133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fontAlgn="auto">
              <a:spcAft>
                <a:spcPts val="0"/>
              </a:spcAft>
              <a:buNone/>
            </a:pPr>
            <a:endParaRPr lang="sv-SE" dirty="0"/>
          </a:p>
        </p:txBody>
      </p:sp>
      <p:sp>
        <p:nvSpPr>
          <p:cNvPr id="8" name="Platshållare för innehåll 2"/>
          <p:cNvSpPr txBox="1">
            <a:spLocks/>
          </p:cNvSpPr>
          <p:nvPr/>
        </p:nvSpPr>
        <p:spPr>
          <a:xfrm>
            <a:off x="628650" y="2255187"/>
            <a:ext cx="7687766" cy="435133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fontAlgn="auto">
              <a:spcAft>
                <a:spcPts val="0"/>
              </a:spcAft>
            </a:pPr>
            <a:endParaRPr lang="sv-SE" dirty="0"/>
          </a:p>
          <a:p>
            <a:pPr fontAlgn="auto">
              <a:spcAft>
                <a:spcPts val="0"/>
              </a:spcAft>
            </a:pPr>
            <a:endParaRPr lang="sv-SE" sz="700" dirty="0" smtClean="0"/>
          </a:p>
          <a:p>
            <a:pPr fontAlgn="auto">
              <a:spcAft>
                <a:spcPts val="0"/>
              </a:spcAft>
            </a:pPr>
            <a:endParaRPr lang="sv-SE" dirty="0" smtClean="0"/>
          </a:p>
          <a:p>
            <a:pPr marL="0" indent="0" fontAlgn="auto">
              <a:spcAft>
                <a:spcPts val="0"/>
              </a:spcAft>
              <a:buFont typeface="Arial" panose="020B0604020202020204" pitchFamily="34" charset="0"/>
              <a:buNone/>
            </a:pPr>
            <a:endParaRPr lang="sv-SE" dirty="0"/>
          </a:p>
        </p:txBody>
      </p:sp>
      <p:sp>
        <p:nvSpPr>
          <p:cNvPr id="10" name="Platshållare för innehåll 2"/>
          <p:cNvSpPr txBox="1">
            <a:spLocks/>
          </p:cNvSpPr>
          <p:nvPr/>
        </p:nvSpPr>
        <p:spPr>
          <a:xfrm>
            <a:off x="781050" y="2407587"/>
            <a:ext cx="7687766" cy="435133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fontAlgn="auto">
              <a:spcAft>
                <a:spcPts val="0"/>
              </a:spcAft>
            </a:pPr>
            <a:r>
              <a:rPr lang="sv-SE" dirty="0" smtClean="0"/>
              <a:t>Vi tränar på att våga spela fotboll och att spelarna själva ska hitta lösningar i situationer som uppstår på träning och i match</a:t>
            </a:r>
          </a:p>
          <a:p>
            <a:pPr marL="0" indent="0" fontAlgn="auto">
              <a:spcAft>
                <a:spcPts val="0"/>
              </a:spcAft>
              <a:buNone/>
            </a:pPr>
            <a:endParaRPr lang="sv-SE" sz="600" dirty="0" smtClean="0"/>
          </a:p>
          <a:p>
            <a:pPr fontAlgn="auto">
              <a:spcAft>
                <a:spcPts val="0"/>
              </a:spcAft>
            </a:pPr>
            <a:r>
              <a:rPr lang="sv-SE" dirty="0" smtClean="0"/>
              <a:t>När vi pratar med våra barn efter träning och match är det viktiga att fråga om det var kul. Vi försöker avstå från frågor som, gjorde du något mål m.m. Barnet berättar själv om det anser att det är viktigt att berätta. </a:t>
            </a:r>
          </a:p>
          <a:p>
            <a:pPr fontAlgn="auto">
              <a:spcAft>
                <a:spcPts val="0"/>
              </a:spcAft>
            </a:pPr>
            <a:endParaRPr lang="sv-SE" sz="600" dirty="0" smtClean="0"/>
          </a:p>
          <a:p>
            <a:pPr fontAlgn="auto">
              <a:spcAft>
                <a:spcPts val="0"/>
              </a:spcAft>
            </a:pPr>
            <a:r>
              <a:rPr lang="sv-SE" dirty="0"/>
              <a:t>Att guida spelarnas lärande under matcher och träningar är </a:t>
            </a:r>
            <a:r>
              <a:rPr lang="sv-SE" dirty="0" smtClean="0"/>
              <a:t>tränarnas </a:t>
            </a:r>
            <a:r>
              <a:rPr lang="sv-SE" dirty="0"/>
              <a:t>och inte föräldrarnas roll. Däremot får föräldrar gärna heja på laget under matcher.</a:t>
            </a:r>
            <a:endParaRPr lang="sv-SE" dirty="0" smtClean="0"/>
          </a:p>
          <a:p>
            <a:pPr fontAlgn="auto">
              <a:spcAft>
                <a:spcPts val="0"/>
              </a:spcAft>
            </a:pPr>
            <a:endParaRPr lang="sv-SE" sz="700" dirty="0" smtClean="0"/>
          </a:p>
          <a:p>
            <a:pPr fontAlgn="auto">
              <a:spcAft>
                <a:spcPts val="0"/>
              </a:spcAft>
            </a:pPr>
            <a:endParaRPr lang="sv-SE" dirty="0" smtClean="0"/>
          </a:p>
          <a:p>
            <a:pPr marL="0" indent="0" fontAlgn="auto">
              <a:spcAft>
                <a:spcPts val="0"/>
              </a:spcAft>
              <a:buFont typeface="Arial" panose="020B0604020202020204" pitchFamily="34" charset="0"/>
              <a:buNone/>
            </a:pPr>
            <a:endParaRPr lang="sv-SE" dirty="0"/>
          </a:p>
        </p:txBody>
      </p:sp>
    </p:spTree>
    <p:extLst>
      <p:ext uri="{BB962C8B-B14F-4D97-AF65-F5344CB8AC3E}">
        <p14:creationId xmlns:p14="http://schemas.microsoft.com/office/powerpoint/2010/main" val="1438889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2773740">
            <a:hlinkClick r:id="rId2"/>
          </p:cNvPr>
          <p:cNvPicPr>
            <a:picLocks noChangeAspect="1" noChangeArrowheads="1"/>
          </p:cNvPicPr>
          <p:nvPr/>
        </p:nvPicPr>
        <p:blipFill>
          <a:blip r:embed="rId3" cstate="print"/>
          <a:srcRect/>
          <a:stretch>
            <a:fillRect/>
          </a:stretch>
        </p:blipFill>
        <p:spPr bwMode="auto">
          <a:xfrm>
            <a:off x="0" y="0"/>
            <a:ext cx="9144000" cy="1587500"/>
          </a:xfrm>
          <a:prstGeom prst="rect">
            <a:avLst/>
          </a:prstGeom>
          <a:noFill/>
        </p:spPr>
      </p:pic>
      <p:sp>
        <p:nvSpPr>
          <p:cNvPr id="5" name="textruta 4"/>
          <p:cNvSpPr txBox="1"/>
          <p:nvPr/>
        </p:nvSpPr>
        <p:spPr>
          <a:xfrm>
            <a:off x="2272928" y="1690511"/>
            <a:ext cx="4851995" cy="461665"/>
          </a:xfrm>
          <a:prstGeom prst="rect">
            <a:avLst/>
          </a:prstGeom>
          <a:noFill/>
        </p:spPr>
        <p:txBody>
          <a:bodyPr wrap="square" rtlCol="0">
            <a:spAutoFit/>
          </a:bodyPr>
          <a:lstStyle/>
          <a:p>
            <a:pPr algn="ctr"/>
            <a:r>
              <a:rPr lang="sv-SE" sz="2400" b="1" dirty="0" smtClean="0"/>
              <a:t>Träningstider</a:t>
            </a:r>
            <a:endParaRPr lang="sv-SE" b="1" dirty="0"/>
          </a:p>
        </p:txBody>
      </p:sp>
      <p:sp>
        <p:nvSpPr>
          <p:cNvPr id="6" name="Platshållare för innehåll 2"/>
          <p:cNvSpPr txBox="1">
            <a:spLocks/>
          </p:cNvSpPr>
          <p:nvPr/>
        </p:nvSpPr>
        <p:spPr>
          <a:xfrm>
            <a:off x="628650" y="2255187"/>
            <a:ext cx="7687766" cy="435133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fontAlgn="auto">
              <a:spcAft>
                <a:spcPts val="0"/>
              </a:spcAft>
            </a:pPr>
            <a:endParaRPr lang="sv-SE" dirty="0"/>
          </a:p>
          <a:p>
            <a:pPr fontAlgn="auto">
              <a:spcAft>
                <a:spcPts val="0"/>
              </a:spcAft>
            </a:pPr>
            <a:r>
              <a:rPr lang="sv-SE" dirty="0" smtClean="0"/>
              <a:t>Från </a:t>
            </a:r>
            <a:r>
              <a:rPr lang="sv-SE" dirty="0" smtClean="0"/>
              <a:t>vecka 10 </a:t>
            </a:r>
            <a:r>
              <a:rPr lang="sv-SE" dirty="0" smtClean="0"/>
              <a:t>tränar vi </a:t>
            </a:r>
            <a:r>
              <a:rPr lang="sv-SE" dirty="0" smtClean="0"/>
              <a:t>måndagar </a:t>
            </a:r>
            <a:r>
              <a:rPr lang="sv-SE" dirty="0" smtClean="0"/>
              <a:t>18:00 – </a:t>
            </a:r>
            <a:r>
              <a:rPr lang="sv-SE" dirty="0" smtClean="0"/>
              <a:t>19:30 </a:t>
            </a:r>
            <a:r>
              <a:rPr lang="sv-SE" dirty="0" smtClean="0"/>
              <a:t>och </a:t>
            </a:r>
            <a:r>
              <a:rPr lang="sv-SE" dirty="0" smtClean="0"/>
              <a:t>torsdagar 19:00 -20:00 </a:t>
            </a:r>
            <a:r>
              <a:rPr lang="sv-SE" dirty="0" smtClean="0"/>
              <a:t>på konstgräset. </a:t>
            </a:r>
            <a:endParaRPr lang="sv-SE" dirty="0" smtClean="0"/>
          </a:p>
          <a:p>
            <a:pPr fontAlgn="auto">
              <a:spcAft>
                <a:spcPts val="0"/>
              </a:spcAft>
            </a:pPr>
            <a:endParaRPr lang="sv-SE" sz="700" dirty="0" smtClean="0"/>
          </a:p>
          <a:p>
            <a:pPr fontAlgn="auto">
              <a:spcAft>
                <a:spcPts val="0"/>
              </a:spcAft>
            </a:pPr>
            <a:r>
              <a:rPr lang="sv-SE" dirty="0" smtClean="0"/>
              <a:t>Nya </a:t>
            </a:r>
            <a:r>
              <a:rPr lang="sv-SE" dirty="0" smtClean="0"/>
              <a:t>träningstider när grässäsongen </a:t>
            </a:r>
            <a:r>
              <a:rPr lang="sv-SE" dirty="0" smtClean="0"/>
              <a:t>börjar</a:t>
            </a:r>
          </a:p>
          <a:p>
            <a:pPr fontAlgn="auto">
              <a:spcAft>
                <a:spcPts val="0"/>
              </a:spcAft>
            </a:pPr>
            <a:endParaRPr lang="sv-SE" sz="700" dirty="0" smtClean="0"/>
          </a:p>
          <a:p>
            <a:pPr fontAlgn="auto">
              <a:spcAft>
                <a:spcPts val="0"/>
              </a:spcAft>
            </a:pPr>
            <a:r>
              <a:rPr lang="sv-SE" dirty="0" smtClean="0"/>
              <a:t>Uppehåll preliminärt under </a:t>
            </a:r>
            <a:r>
              <a:rPr lang="sv-SE" dirty="0" smtClean="0"/>
              <a:t>juli (efter </a:t>
            </a:r>
            <a:r>
              <a:rPr lang="sv-SE" dirty="0" err="1" smtClean="0"/>
              <a:t>Aroscupen</a:t>
            </a:r>
            <a:r>
              <a:rPr lang="sv-SE" dirty="0" smtClean="0"/>
              <a:t>)</a:t>
            </a:r>
          </a:p>
          <a:p>
            <a:pPr fontAlgn="auto">
              <a:spcAft>
                <a:spcPts val="0"/>
              </a:spcAft>
            </a:pPr>
            <a:endParaRPr lang="sv-SE" sz="700" dirty="0" smtClean="0"/>
          </a:p>
          <a:p>
            <a:pPr fontAlgn="auto">
              <a:spcAft>
                <a:spcPts val="0"/>
              </a:spcAft>
            </a:pPr>
            <a:r>
              <a:rPr lang="sv-SE" dirty="0" smtClean="0"/>
              <a:t>Fortsatt träning på konstgräs under höst/vinter</a:t>
            </a:r>
          </a:p>
          <a:p>
            <a:pPr fontAlgn="auto">
              <a:spcAft>
                <a:spcPts val="0"/>
              </a:spcAft>
            </a:pPr>
            <a:endParaRPr lang="sv-SE" dirty="0" smtClean="0"/>
          </a:p>
          <a:p>
            <a:pPr marL="0" indent="0" fontAlgn="auto">
              <a:spcAft>
                <a:spcPts val="0"/>
              </a:spcAft>
              <a:buFont typeface="Arial" panose="020B0604020202020204" pitchFamily="34" charset="0"/>
              <a:buNone/>
            </a:pPr>
            <a:endParaRPr lang="sv-SE" dirty="0"/>
          </a:p>
        </p:txBody>
      </p:sp>
    </p:spTree>
    <p:extLst>
      <p:ext uri="{BB962C8B-B14F-4D97-AF65-F5344CB8AC3E}">
        <p14:creationId xmlns:p14="http://schemas.microsoft.com/office/powerpoint/2010/main" val="18879324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2773740">
            <a:hlinkClick r:id="rId2"/>
          </p:cNvPr>
          <p:cNvPicPr>
            <a:picLocks noChangeAspect="1" noChangeArrowheads="1"/>
          </p:cNvPicPr>
          <p:nvPr/>
        </p:nvPicPr>
        <p:blipFill>
          <a:blip r:embed="rId3" cstate="print"/>
          <a:srcRect/>
          <a:stretch>
            <a:fillRect/>
          </a:stretch>
        </p:blipFill>
        <p:spPr bwMode="auto">
          <a:xfrm>
            <a:off x="0" y="0"/>
            <a:ext cx="9144000" cy="1587500"/>
          </a:xfrm>
          <a:prstGeom prst="rect">
            <a:avLst/>
          </a:prstGeom>
          <a:noFill/>
        </p:spPr>
      </p:pic>
      <p:sp>
        <p:nvSpPr>
          <p:cNvPr id="5" name="textruta 4"/>
          <p:cNvSpPr txBox="1"/>
          <p:nvPr/>
        </p:nvSpPr>
        <p:spPr>
          <a:xfrm>
            <a:off x="2272928" y="1690511"/>
            <a:ext cx="4851995" cy="461665"/>
          </a:xfrm>
          <a:prstGeom prst="rect">
            <a:avLst/>
          </a:prstGeom>
          <a:noFill/>
        </p:spPr>
        <p:txBody>
          <a:bodyPr wrap="square" rtlCol="0">
            <a:spAutoFit/>
          </a:bodyPr>
          <a:lstStyle/>
          <a:p>
            <a:pPr algn="ctr"/>
            <a:r>
              <a:rPr lang="sv-SE" sz="2400" b="1" dirty="0" smtClean="0"/>
              <a:t>Matchspel</a:t>
            </a:r>
            <a:endParaRPr lang="sv-SE" b="1" dirty="0"/>
          </a:p>
        </p:txBody>
      </p:sp>
      <p:sp>
        <p:nvSpPr>
          <p:cNvPr id="6" name="Platshållare för innehåll 2"/>
          <p:cNvSpPr txBox="1">
            <a:spLocks/>
          </p:cNvSpPr>
          <p:nvPr/>
        </p:nvSpPr>
        <p:spPr>
          <a:xfrm>
            <a:off x="628650" y="2255187"/>
            <a:ext cx="7886700" cy="435133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fontAlgn="auto">
              <a:spcAft>
                <a:spcPts val="0"/>
              </a:spcAft>
            </a:pPr>
            <a:endParaRPr lang="sv-SE" dirty="0"/>
          </a:p>
          <a:p>
            <a:pPr fontAlgn="auto">
              <a:spcAft>
                <a:spcPts val="0"/>
              </a:spcAft>
            </a:pPr>
            <a:r>
              <a:rPr lang="sv-SE" dirty="0" smtClean="0"/>
              <a:t>Västmanlands fotbollsförbund anordnar seriespel liknade som förra året. Även i år har vi </a:t>
            </a:r>
            <a:r>
              <a:rPr lang="sv-SE" dirty="0" smtClean="0"/>
              <a:t>två </a:t>
            </a:r>
            <a:r>
              <a:rPr lang="sv-SE" dirty="0" smtClean="0"/>
              <a:t>lag </a:t>
            </a:r>
            <a:r>
              <a:rPr lang="sv-SE" dirty="0" smtClean="0"/>
              <a:t>anmälda (2 </a:t>
            </a:r>
            <a:r>
              <a:rPr lang="sv-SE" dirty="0" err="1" smtClean="0"/>
              <a:t>st</a:t>
            </a:r>
            <a:r>
              <a:rPr lang="sv-SE" dirty="0" smtClean="0"/>
              <a:t> i blå serie).</a:t>
            </a:r>
            <a:endParaRPr lang="sv-SE" dirty="0" smtClean="0"/>
          </a:p>
          <a:p>
            <a:pPr fontAlgn="auto">
              <a:spcAft>
                <a:spcPts val="0"/>
              </a:spcAft>
            </a:pPr>
            <a:endParaRPr lang="sv-SE" sz="600" dirty="0" smtClean="0"/>
          </a:p>
          <a:p>
            <a:pPr fontAlgn="auto">
              <a:spcAft>
                <a:spcPts val="0"/>
              </a:spcAft>
            </a:pPr>
            <a:r>
              <a:rPr lang="sv-SE" dirty="0" smtClean="0"/>
              <a:t>I dagsläget ej aktuellt med träningsmatcher med hänsyn till riktlinjer.</a:t>
            </a:r>
          </a:p>
          <a:p>
            <a:pPr fontAlgn="auto">
              <a:spcAft>
                <a:spcPts val="0"/>
              </a:spcAft>
            </a:pPr>
            <a:endParaRPr lang="sv-SE" sz="600" dirty="0" smtClean="0"/>
          </a:p>
          <a:p>
            <a:pPr fontAlgn="auto">
              <a:spcAft>
                <a:spcPts val="0"/>
              </a:spcAft>
            </a:pPr>
            <a:r>
              <a:rPr lang="sv-SE" dirty="0" smtClean="0"/>
              <a:t>Två stycken </a:t>
            </a:r>
            <a:r>
              <a:rPr lang="sv-SE" dirty="0" smtClean="0"/>
              <a:t>cuper är planerade under </a:t>
            </a:r>
            <a:r>
              <a:rPr lang="sv-SE" dirty="0" smtClean="0"/>
              <a:t>2021</a:t>
            </a:r>
          </a:p>
          <a:p>
            <a:pPr marL="0" indent="0" fontAlgn="auto">
              <a:spcAft>
                <a:spcPts val="0"/>
              </a:spcAft>
              <a:buNone/>
              <a:tabLst>
                <a:tab pos="720725" algn="l"/>
              </a:tabLst>
            </a:pPr>
            <a:r>
              <a:rPr lang="sv-SE" dirty="0" smtClean="0"/>
              <a:t>	</a:t>
            </a:r>
            <a:r>
              <a:rPr lang="sv-SE" sz="2000" dirty="0" smtClean="0"/>
              <a:t>- </a:t>
            </a:r>
            <a:r>
              <a:rPr lang="sv-SE" sz="2000" dirty="0" err="1" smtClean="0"/>
              <a:t>Aroscupen</a:t>
            </a:r>
            <a:r>
              <a:rPr lang="sv-SE" sz="2000" dirty="0" smtClean="0"/>
              <a:t> 2/7 – 4/7</a:t>
            </a:r>
          </a:p>
          <a:p>
            <a:pPr marL="0" indent="0" fontAlgn="auto">
              <a:spcAft>
                <a:spcPts val="0"/>
              </a:spcAft>
              <a:buNone/>
              <a:tabLst>
                <a:tab pos="720725" algn="l"/>
              </a:tabLst>
            </a:pPr>
            <a:r>
              <a:rPr lang="sv-SE" sz="2000" dirty="0" smtClean="0"/>
              <a:t>	- Forward Cup 6/8 – 8/8</a:t>
            </a:r>
            <a:endParaRPr lang="sv-SE" sz="2000" dirty="0" smtClean="0"/>
          </a:p>
          <a:p>
            <a:pPr marL="0" indent="0" fontAlgn="auto">
              <a:spcAft>
                <a:spcPts val="0"/>
              </a:spcAft>
              <a:buNone/>
            </a:pPr>
            <a:endParaRPr lang="sv-SE" dirty="0"/>
          </a:p>
          <a:p>
            <a:pPr marL="0" indent="0" fontAlgn="auto">
              <a:spcAft>
                <a:spcPts val="0"/>
              </a:spcAft>
              <a:buFont typeface="Arial" panose="020B0604020202020204" pitchFamily="34" charset="0"/>
              <a:buNone/>
            </a:pPr>
            <a:endParaRPr lang="sv-SE" dirty="0"/>
          </a:p>
        </p:txBody>
      </p:sp>
    </p:spTree>
    <p:extLst>
      <p:ext uri="{BB962C8B-B14F-4D97-AF65-F5344CB8AC3E}">
        <p14:creationId xmlns:p14="http://schemas.microsoft.com/office/powerpoint/2010/main" val="40061025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28051</TotalTime>
  <Words>710</Words>
  <Application>Microsoft Office PowerPoint</Application>
  <PresentationFormat>Bildspel på skärmen (4:3)</PresentationFormat>
  <Paragraphs>154</Paragraphs>
  <Slides>17</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17</vt:i4>
      </vt:variant>
    </vt:vector>
  </HeadingPairs>
  <TitlesOfParts>
    <vt:vector size="21" baseType="lpstr">
      <vt:lpstr>Arial</vt:lpstr>
      <vt:lpstr>Calibri</vt:lpstr>
      <vt:lpstr>Calibri Light</vt: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Säsongen 2013 BSK-F/06</dc:title>
  <dc:creator>Chris</dc:creator>
  <cp:lastModifiedBy>Erik Lundh</cp:lastModifiedBy>
  <cp:revision>377</cp:revision>
  <cp:lastPrinted>2017-11-10T05:58:16Z</cp:lastPrinted>
  <dcterms:created xsi:type="dcterms:W3CDTF">2013-02-05T15:22:15Z</dcterms:created>
  <dcterms:modified xsi:type="dcterms:W3CDTF">2021-03-10T11:11:28Z</dcterms:modified>
</cp:coreProperties>
</file>