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17.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18.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19.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20.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21.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22.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23.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24.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72"/>
  </p:notesMasterIdLst>
  <p:sldIdLst>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256" r:id="rId65"/>
    <p:sldId id="261" r:id="rId66"/>
    <p:sldId id="322" r:id="rId67"/>
    <p:sldId id="260" r:id="rId68"/>
    <p:sldId id="258" r:id="rId69"/>
    <p:sldId id="257" r:id="rId70"/>
    <p:sldId id="259"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llsidorna enligt skiss" id="{0332FA32-E790-4CD3-86B6-B248B4EADE8B}">
          <p14:sldIdLst>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Lst>
        </p14:section>
        <p14:section name="Standardavsnitt" id="{82CC1ADE-A802-4C57-BF14-3D11D5D76670}">
          <p14:sldIdLst>
            <p14:sldId id="256"/>
            <p14:sldId id="261"/>
            <p14:sldId id="322"/>
            <p14:sldId id="260"/>
            <p14:sldId id="258"/>
            <p14:sldId id="257"/>
            <p14:sldId id="25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4660"/>
  </p:normalViewPr>
  <p:slideViewPr>
    <p:cSldViewPr snapToGrid="0">
      <p:cViewPr varScale="1">
        <p:scale>
          <a:sx n="79" d="100"/>
          <a:sy n="79" d="100"/>
        </p:scale>
        <p:origin x="84"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624A9-C89D-44CD-AF2D-A2A69886C53C}"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sv-SE"/>
        </a:p>
      </dgm:t>
    </dgm:pt>
    <dgm:pt modelId="{C155CF8F-9C45-4847-BF83-03A48D29EB4C}">
      <dgm:prSet phldrT="[Text]"/>
      <dgm:spPr/>
      <dgm:t>
        <a:bodyPr/>
        <a:lstStyle/>
        <a:p>
          <a:r>
            <a:rPr lang="sv-SE" dirty="0"/>
            <a:t>2015</a:t>
          </a:r>
        </a:p>
      </dgm:t>
    </dgm:pt>
    <dgm:pt modelId="{75961FC8-8531-4AE8-95B8-75A1D0D8CC70}" type="parTrans" cxnId="{706E0396-EA98-4048-9AC9-2289A4ACE260}">
      <dgm:prSet/>
      <dgm:spPr/>
      <dgm:t>
        <a:bodyPr/>
        <a:lstStyle/>
        <a:p>
          <a:endParaRPr lang="sv-SE"/>
        </a:p>
      </dgm:t>
    </dgm:pt>
    <dgm:pt modelId="{971A2E19-A3F5-4C31-8600-81DE720A5D42}" type="sibTrans" cxnId="{706E0396-EA98-4048-9AC9-2289A4ACE260}">
      <dgm:prSet/>
      <dgm:spPr/>
      <dgm:t>
        <a:bodyPr/>
        <a:lstStyle/>
        <a:p>
          <a:endParaRPr lang="sv-SE"/>
        </a:p>
      </dgm:t>
    </dgm:pt>
    <dgm:pt modelId="{73E90F38-4651-4C3D-BCAC-715C99D2DA31}">
      <dgm:prSet phldrT="[Text]"/>
      <dgm:spPr/>
      <dgm:t>
        <a:bodyPr/>
        <a:lstStyle/>
        <a:p>
          <a:pPr>
            <a:buFont typeface="Arial" panose="020B0604020202020204" pitchFamily="34" charset="0"/>
            <a:buChar char="•"/>
          </a:pPr>
          <a:r>
            <a:rPr lang="sv-SE" dirty="0"/>
            <a:t>Premiär 19/4 tillsammans med F09</a:t>
          </a:r>
        </a:p>
      </dgm:t>
    </dgm:pt>
    <dgm:pt modelId="{0C7BFD42-9D7D-45D3-876D-DCA39F54DF72}" type="parTrans" cxnId="{646692D9-4D91-4C91-A112-0BD21703F4FD}">
      <dgm:prSet/>
      <dgm:spPr/>
      <dgm:t>
        <a:bodyPr/>
        <a:lstStyle/>
        <a:p>
          <a:endParaRPr lang="sv-SE"/>
        </a:p>
      </dgm:t>
    </dgm:pt>
    <dgm:pt modelId="{A58FCD38-F807-4838-B16E-39467B6B2443}" type="sibTrans" cxnId="{646692D9-4D91-4C91-A112-0BD21703F4FD}">
      <dgm:prSet/>
      <dgm:spPr/>
      <dgm:t>
        <a:bodyPr/>
        <a:lstStyle/>
        <a:p>
          <a:endParaRPr lang="sv-SE"/>
        </a:p>
      </dgm:t>
    </dgm:pt>
    <dgm:pt modelId="{88531F4C-A1FF-4DD0-AABB-C2F6DABDF93F}">
      <dgm:prSet phldrT="[Text]"/>
      <dgm:spPr/>
      <dgm:t>
        <a:bodyPr/>
        <a:lstStyle/>
        <a:p>
          <a:r>
            <a:rPr lang="sv-SE" dirty="0"/>
            <a:t>2016</a:t>
          </a:r>
        </a:p>
      </dgm:t>
    </dgm:pt>
    <dgm:pt modelId="{931F5512-FA51-45BE-956E-5CA62FCF0AFB}" type="parTrans" cxnId="{BAD96554-DA88-4B8C-A0A3-1DBF6292B9A0}">
      <dgm:prSet/>
      <dgm:spPr/>
      <dgm:t>
        <a:bodyPr/>
        <a:lstStyle/>
        <a:p>
          <a:endParaRPr lang="sv-SE"/>
        </a:p>
      </dgm:t>
    </dgm:pt>
    <dgm:pt modelId="{D5433401-39DA-47C3-8FFA-90D04E28ADC6}" type="sibTrans" cxnId="{BAD96554-DA88-4B8C-A0A3-1DBF6292B9A0}">
      <dgm:prSet/>
      <dgm:spPr/>
      <dgm:t>
        <a:bodyPr/>
        <a:lstStyle/>
        <a:p>
          <a:endParaRPr lang="sv-SE"/>
        </a:p>
      </dgm:t>
    </dgm:pt>
    <dgm:pt modelId="{8A456415-5609-46C2-8BF3-8D1F9D1934FD}">
      <dgm:prSet phldrT="[Text]"/>
      <dgm:spPr/>
      <dgm:t>
        <a:bodyPr/>
        <a:lstStyle/>
        <a:p>
          <a:r>
            <a:rPr lang="sv-SE" dirty="0"/>
            <a:t>Eget lag - totalt 37 flickor i träning</a:t>
          </a:r>
        </a:p>
      </dgm:t>
    </dgm:pt>
    <dgm:pt modelId="{F192DC55-7B26-4A2E-A4B4-B4A3EE592793}" type="parTrans" cxnId="{285074A3-BDA9-4F7B-841F-2DE340EAF391}">
      <dgm:prSet/>
      <dgm:spPr/>
      <dgm:t>
        <a:bodyPr/>
        <a:lstStyle/>
        <a:p>
          <a:endParaRPr lang="sv-SE"/>
        </a:p>
      </dgm:t>
    </dgm:pt>
    <dgm:pt modelId="{74BC6AEB-706E-444D-AFAE-C7DE6C580655}" type="sibTrans" cxnId="{285074A3-BDA9-4F7B-841F-2DE340EAF391}">
      <dgm:prSet/>
      <dgm:spPr/>
      <dgm:t>
        <a:bodyPr/>
        <a:lstStyle/>
        <a:p>
          <a:endParaRPr lang="sv-SE"/>
        </a:p>
      </dgm:t>
    </dgm:pt>
    <dgm:pt modelId="{EEAFCAEA-5F14-4413-87C3-1B44DBF4D3D9}">
      <dgm:prSet phldrT="[Text]"/>
      <dgm:spPr/>
      <dgm:t>
        <a:bodyPr/>
        <a:lstStyle/>
        <a:p>
          <a:r>
            <a:rPr lang="sv-SE"/>
            <a:t>2017</a:t>
          </a:r>
        </a:p>
      </dgm:t>
    </dgm:pt>
    <dgm:pt modelId="{AC82F887-F166-4EBA-9FF0-7E1F37E71293}" type="parTrans" cxnId="{3B4852B1-8C73-4BA7-9734-9DCAD9208EEF}">
      <dgm:prSet/>
      <dgm:spPr/>
      <dgm:t>
        <a:bodyPr/>
        <a:lstStyle/>
        <a:p>
          <a:endParaRPr lang="sv-SE"/>
        </a:p>
      </dgm:t>
    </dgm:pt>
    <dgm:pt modelId="{95C0C31C-E0F0-4DF8-86AE-2F276F31730F}" type="sibTrans" cxnId="{3B4852B1-8C73-4BA7-9734-9DCAD9208EEF}">
      <dgm:prSet/>
      <dgm:spPr/>
      <dgm:t>
        <a:bodyPr/>
        <a:lstStyle/>
        <a:p>
          <a:endParaRPr lang="sv-SE"/>
        </a:p>
      </dgm:t>
    </dgm:pt>
    <dgm:pt modelId="{66F4323E-C5E2-47ED-A6AB-06131D98B026}">
      <dgm:prSet phldrT="[Text]"/>
      <dgm:spPr/>
      <dgm:t>
        <a:bodyPr/>
        <a:lstStyle/>
        <a:p>
          <a:r>
            <a:rPr lang="sv-SE" dirty="0"/>
            <a:t>27 flickor i träning, 15-20 per träning</a:t>
          </a:r>
        </a:p>
      </dgm:t>
    </dgm:pt>
    <dgm:pt modelId="{45B14675-CE50-474B-AFDD-229ED067C945}" type="parTrans" cxnId="{EFF69361-0274-4D7B-B0F5-38F4B52E0CE9}">
      <dgm:prSet/>
      <dgm:spPr/>
      <dgm:t>
        <a:bodyPr/>
        <a:lstStyle/>
        <a:p>
          <a:endParaRPr lang="sv-SE"/>
        </a:p>
      </dgm:t>
    </dgm:pt>
    <dgm:pt modelId="{3C2B16FC-0118-48A9-BC27-302562A61A1F}" type="sibTrans" cxnId="{EFF69361-0274-4D7B-B0F5-38F4B52E0CE9}">
      <dgm:prSet/>
      <dgm:spPr/>
      <dgm:t>
        <a:bodyPr/>
        <a:lstStyle/>
        <a:p>
          <a:endParaRPr lang="sv-SE"/>
        </a:p>
      </dgm:t>
    </dgm:pt>
    <dgm:pt modelId="{C7E1303E-2B4B-428B-B14E-CA1347C01173}">
      <dgm:prSet phldrT="[Text]"/>
      <dgm:spPr/>
      <dgm:t>
        <a:bodyPr/>
        <a:lstStyle/>
        <a:p>
          <a:pPr>
            <a:buFont typeface="Arial" panose="020B0604020202020204" pitchFamily="34" charset="0"/>
            <a:buChar char="•"/>
          </a:pPr>
          <a:r>
            <a:rPr lang="sv-SE" dirty="0"/>
            <a:t>35 flickor på första träningen varav 20 F10</a:t>
          </a:r>
        </a:p>
      </dgm:t>
    </dgm:pt>
    <dgm:pt modelId="{078A70CC-8FC4-407A-8F8C-3C837FEE290B}" type="parTrans" cxnId="{6CB42FC9-323C-4CC3-9D31-4AF794432B7D}">
      <dgm:prSet/>
      <dgm:spPr/>
      <dgm:t>
        <a:bodyPr/>
        <a:lstStyle/>
        <a:p>
          <a:endParaRPr lang="sv-SE"/>
        </a:p>
      </dgm:t>
    </dgm:pt>
    <dgm:pt modelId="{4C0E08E2-FC02-4384-81C5-317F446EEA11}" type="sibTrans" cxnId="{6CB42FC9-323C-4CC3-9D31-4AF794432B7D}">
      <dgm:prSet/>
      <dgm:spPr/>
      <dgm:t>
        <a:bodyPr/>
        <a:lstStyle/>
        <a:p>
          <a:endParaRPr lang="sv-SE"/>
        </a:p>
      </dgm:t>
    </dgm:pt>
    <dgm:pt modelId="{F98C6CF7-E23A-4555-B8C0-BCA94B3AA472}">
      <dgm:prSet phldrT="[Text]"/>
      <dgm:spPr/>
      <dgm:t>
        <a:bodyPr/>
        <a:lstStyle/>
        <a:p>
          <a:r>
            <a:rPr lang="sv-SE" dirty="0"/>
            <a:t>Första matcherna – 3 lag i Frasses </a:t>
          </a:r>
          <a:r>
            <a:rPr lang="sv-SE" dirty="0" err="1"/>
            <a:t>minicup</a:t>
          </a:r>
          <a:endParaRPr lang="sv-SE" dirty="0"/>
        </a:p>
      </dgm:t>
    </dgm:pt>
    <dgm:pt modelId="{5622FCD7-1EDC-4426-A7D4-8A675DEAEF0B}" type="parTrans" cxnId="{90E85440-4E75-4E3E-B5D5-0AFF1E1AE553}">
      <dgm:prSet/>
      <dgm:spPr/>
      <dgm:t>
        <a:bodyPr/>
        <a:lstStyle/>
        <a:p>
          <a:endParaRPr lang="sv-SE"/>
        </a:p>
      </dgm:t>
    </dgm:pt>
    <dgm:pt modelId="{95007F16-A8D6-4E61-ADE4-3A402DEECE16}" type="sibTrans" cxnId="{90E85440-4E75-4E3E-B5D5-0AFF1E1AE553}">
      <dgm:prSet/>
      <dgm:spPr/>
      <dgm:t>
        <a:bodyPr/>
        <a:lstStyle/>
        <a:p>
          <a:endParaRPr lang="sv-SE"/>
        </a:p>
      </dgm:t>
    </dgm:pt>
    <dgm:pt modelId="{120B049A-64F1-454C-873F-3038778A7917}">
      <dgm:prSet phldrT="[Text]"/>
      <dgm:spPr/>
      <dgm:t>
        <a:bodyPr/>
        <a:lstStyle/>
        <a:p>
          <a:r>
            <a:rPr lang="sv-SE" dirty="0"/>
            <a:t>15-20 tjejer per träning</a:t>
          </a:r>
        </a:p>
      </dgm:t>
    </dgm:pt>
    <dgm:pt modelId="{F1B35D6A-FAFE-46F6-B7F6-6BBB0DDE6A38}" type="parTrans" cxnId="{33D3637C-6F45-41D2-A8EC-E16849C8EB08}">
      <dgm:prSet/>
      <dgm:spPr/>
      <dgm:t>
        <a:bodyPr/>
        <a:lstStyle/>
        <a:p>
          <a:endParaRPr lang="sv-SE"/>
        </a:p>
      </dgm:t>
    </dgm:pt>
    <dgm:pt modelId="{EA0B1CA0-60E9-488A-BB5D-C6381E8CBDB7}" type="sibTrans" cxnId="{33D3637C-6F45-41D2-A8EC-E16849C8EB08}">
      <dgm:prSet/>
      <dgm:spPr/>
      <dgm:t>
        <a:bodyPr/>
        <a:lstStyle/>
        <a:p>
          <a:endParaRPr lang="sv-SE"/>
        </a:p>
      </dgm:t>
    </dgm:pt>
    <dgm:pt modelId="{65FB3B78-B2C9-4836-B2A4-0E2C2ECA796E}">
      <dgm:prSet phldrT="[Text]"/>
      <dgm:spPr/>
      <dgm:t>
        <a:bodyPr/>
        <a:lstStyle/>
        <a:p>
          <a:r>
            <a:rPr lang="sv-SE" dirty="0"/>
            <a:t>6 poolspel, arrangemang av 2 poolspel</a:t>
          </a:r>
        </a:p>
      </dgm:t>
    </dgm:pt>
    <dgm:pt modelId="{53D6281D-B10C-4946-8D44-A29F72B526D4}" type="parTrans" cxnId="{4E9BAABB-B457-47C2-AE95-966049823788}">
      <dgm:prSet/>
      <dgm:spPr/>
      <dgm:t>
        <a:bodyPr/>
        <a:lstStyle/>
        <a:p>
          <a:endParaRPr lang="sv-SE"/>
        </a:p>
      </dgm:t>
    </dgm:pt>
    <dgm:pt modelId="{FD8650B3-F2DE-448A-8E45-41E0F9A03781}" type="sibTrans" cxnId="{4E9BAABB-B457-47C2-AE95-966049823788}">
      <dgm:prSet/>
      <dgm:spPr/>
      <dgm:t>
        <a:bodyPr/>
        <a:lstStyle/>
        <a:p>
          <a:endParaRPr lang="sv-SE"/>
        </a:p>
      </dgm:t>
    </dgm:pt>
    <dgm:pt modelId="{3577D2DB-75E7-4F90-8E7F-AD5C45022FB4}">
      <dgm:prSet phldrT="[Text]"/>
      <dgm:spPr/>
      <dgm:t>
        <a:bodyPr/>
        <a:lstStyle/>
        <a:p>
          <a:r>
            <a:rPr lang="sv-SE" dirty="0"/>
            <a:t>Frasses </a:t>
          </a:r>
          <a:r>
            <a:rPr lang="sv-SE" dirty="0" err="1"/>
            <a:t>minicup</a:t>
          </a:r>
          <a:r>
            <a:rPr lang="sv-SE" dirty="0"/>
            <a:t>, Kioskvecka, BSK-dagen</a:t>
          </a:r>
        </a:p>
      </dgm:t>
    </dgm:pt>
    <dgm:pt modelId="{4A928E43-4D5D-4D75-9209-95BCE3B1C625}" type="parTrans" cxnId="{F300B48B-C1DC-438F-8793-16AEC5A1E096}">
      <dgm:prSet/>
      <dgm:spPr/>
      <dgm:t>
        <a:bodyPr/>
        <a:lstStyle/>
        <a:p>
          <a:endParaRPr lang="sv-SE"/>
        </a:p>
      </dgm:t>
    </dgm:pt>
    <dgm:pt modelId="{F66AA09F-9AF3-4D4C-BB26-6241309DB7D7}" type="sibTrans" cxnId="{F300B48B-C1DC-438F-8793-16AEC5A1E096}">
      <dgm:prSet/>
      <dgm:spPr/>
      <dgm:t>
        <a:bodyPr/>
        <a:lstStyle/>
        <a:p>
          <a:endParaRPr lang="sv-SE"/>
        </a:p>
      </dgm:t>
    </dgm:pt>
    <dgm:pt modelId="{0613BB6A-2DE7-4F47-9542-42CA2F381FF4}">
      <dgm:prSet/>
      <dgm:spPr/>
      <dgm:t>
        <a:bodyPr/>
        <a:lstStyle/>
        <a:p>
          <a:r>
            <a:rPr lang="sv-SE"/>
            <a:t>2018</a:t>
          </a:r>
        </a:p>
      </dgm:t>
    </dgm:pt>
    <dgm:pt modelId="{310C1E1C-7840-4119-BCF7-AEF5C2E7E0E5}" type="parTrans" cxnId="{0CB01F46-2DF9-448E-A185-8DBE748E0DDE}">
      <dgm:prSet/>
      <dgm:spPr/>
      <dgm:t>
        <a:bodyPr/>
        <a:lstStyle/>
        <a:p>
          <a:endParaRPr lang="sv-SE"/>
        </a:p>
      </dgm:t>
    </dgm:pt>
    <dgm:pt modelId="{261C6A4D-1E59-4426-B698-CB3CF39F23E6}" type="sibTrans" cxnId="{0CB01F46-2DF9-448E-A185-8DBE748E0DDE}">
      <dgm:prSet/>
      <dgm:spPr/>
      <dgm:t>
        <a:bodyPr/>
        <a:lstStyle/>
        <a:p>
          <a:endParaRPr lang="sv-SE"/>
        </a:p>
      </dgm:t>
    </dgm:pt>
    <dgm:pt modelId="{CA26AD65-9BC9-46DB-BC8A-427174B447C3}">
      <dgm:prSet/>
      <dgm:spPr/>
      <dgm:t>
        <a:bodyPr/>
        <a:lstStyle/>
        <a:p>
          <a:r>
            <a:rPr lang="sv-SE"/>
            <a:t>Senaste träningen - 25 deltagare!</a:t>
          </a:r>
        </a:p>
      </dgm:t>
    </dgm:pt>
    <dgm:pt modelId="{4FD9181C-0570-4634-B034-FC2DCC604EE6}" type="parTrans" cxnId="{540B39B8-1455-4122-AB51-C7ADA000BBAA}">
      <dgm:prSet/>
      <dgm:spPr/>
      <dgm:t>
        <a:bodyPr/>
        <a:lstStyle/>
        <a:p>
          <a:endParaRPr lang="sv-SE"/>
        </a:p>
      </dgm:t>
    </dgm:pt>
    <dgm:pt modelId="{7CCCFEE8-C9DB-43DD-BFC2-30A156683B48}" type="sibTrans" cxnId="{540B39B8-1455-4122-AB51-C7ADA000BBAA}">
      <dgm:prSet/>
      <dgm:spPr/>
      <dgm:t>
        <a:bodyPr/>
        <a:lstStyle/>
        <a:p>
          <a:endParaRPr lang="sv-SE"/>
        </a:p>
      </dgm:t>
    </dgm:pt>
    <dgm:pt modelId="{2E31E120-974A-4F4E-9FC3-87C59F5F0B8A}">
      <dgm:prSet/>
      <dgm:spPr/>
      <dgm:t>
        <a:bodyPr/>
        <a:lstStyle/>
        <a:p>
          <a:endParaRPr lang="sv-SE"/>
        </a:p>
      </dgm:t>
    </dgm:pt>
    <dgm:pt modelId="{2682BF7E-6319-4AAB-9469-1EC598A99D5E}" type="parTrans" cxnId="{EEAB8AB7-F5A1-4DDC-8F53-4D419EBD88A4}">
      <dgm:prSet/>
      <dgm:spPr/>
      <dgm:t>
        <a:bodyPr/>
        <a:lstStyle/>
        <a:p>
          <a:endParaRPr lang="sv-SE"/>
        </a:p>
      </dgm:t>
    </dgm:pt>
    <dgm:pt modelId="{FFB64097-A437-42A1-BE54-989D7EA7EA5A}" type="sibTrans" cxnId="{EEAB8AB7-F5A1-4DDC-8F53-4D419EBD88A4}">
      <dgm:prSet/>
      <dgm:spPr/>
      <dgm:t>
        <a:bodyPr/>
        <a:lstStyle/>
        <a:p>
          <a:endParaRPr lang="sv-SE"/>
        </a:p>
      </dgm:t>
    </dgm:pt>
    <dgm:pt modelId="{3B9A5791-AD9B-4B95-9F17-7A33F2D1857D}">
      <dgm:prSet/>
      <dgm:spPr/>
      <dgm:t>
        <a:bodyPr/>
        <a:lstStyle/>
        <a:p>
          <a:r>
            <a:rPr lang="sv-SE"/>
            <a:t>28 tjejer i ”truppen”</a:t>
          </a:r>
        </a:p>
      </dgm:t>
    </dgm:pt>
    <dgm:pt modelId="{016D2FFC-3627-45F4-A6F6-40B1BBA8837B}" type="parTrans" cxnId="{89125AB6-8DCE-4A3A-A5B5-91867026F06C}">
      <dgm:prSet/>
      <dgm:spPr/>
      <dgm:t>
        <a:bodyPr/>
        <a:lstStyle/>
        <a:p>
          <a:endParaRPr lang="sv-SE"/>
        </a:p>
      </dgm:t>
    </dgm:pt>
    <dgm:pt modelId="{86A988E7-3E9A-4AEB-ABBE-9B4942384DB0}" type="sibTrans" cxnId="{89125AB6-8DCE-4A3A-A5B5-91867026F06C}">
      <dgm:prSet/>
      <dgm:spPr/>
      <dgm:t>
        <a:bodyPr/>
        <a:lstStyle/>
        <a:p>
          <a:endParaRPr lang="sv-SE"/>
        </a:p>
      </dgm:t>
    </dgm:pt>
    <dgm:pt modelId="{96A7A24D-7416-40B4-854C-9FE91F1D4209}" type="pres">
      <dgm:prSet presAssocID="{56B624A9-C89D-44CD-AF2D-A2A69886C53C}" presName="Name0" presStyleCnt="0">
        <dgm:presLayoutVars>
          <dgm:dir/>
          <dgm:animLvl val="lvl"/>
          <dgm:resizeHandles val="exact"/>
        </dgm:presLayoutVars>
      </dgm:prSet>
      <dgm:spPr/>
    </dgm:pt>
    <dgm:pt modelId="{C03509BF-B191-45FE-A5C0-692EC9CA33AB}" type="pres">
      <dgm:prSet presAssocID="{0613BB6A-2DE7-4F47-9542-42CA2F381FF4}" presName="boxAndChildren" presStyleCnt="0"/>
      <dgm:spPr/>
    </dgm:pt>
    <dgm:pt modelId="{C6D4918C-7C23-4ADD-9065-295F1101C150}" type="pres">
      <dgm:prSet presAssocID="{0613BB6A-2DE7-4F47-9542-42CA2F381FF4}" presName="parentTextBox" presStyleLbl="alignNode1" presStyleIdx="0" presStyleCnt="4"/>
      <dgm:spPr/>
    </dgm:pt>
    <dgm:pt modelId="{F57D6BF9-F0EA-461F-964F-1BA8010EDB35}" type="pres">
      <dgm:prSet presAssocID="{0613BB6A-2DE7-4F47-9542-42CA2F381FF4}" presName="descendantBox" presStyleLbl="bgAccFollowNode1" presStyleIdx="0" presStyleCnt="4"/>
      <dgm:spPr/>
    </dgm:pt>
    <dgm:pt modelId="{CC31AE62-3DB5-4361-9123-281A745F2E4C}" type="pres">
      <dgm:prSet presAssocID="{95C0C31C-E0F0-4DF8-86AE-2F276F31730F}" presName="sp" presStyleCnt="0"/>
      <dgm:spPr/>
    </dgm:pt>
    <dgm:pt modelId="{BF21A40F-C29F-4B59-9E7A-4053EE0280F6}" type="pres">
      <dgm:prSet presAssocID="{EEAFCAEA-5F14-4413-87C3-1B44DBF4D3D9}" presName="arrowAndChildren" presStyleCnt="0"/>
      <dgm:spPr/>
    </dgm:pt>
    <dgm:pt modelId="{DE9D64C9-3DD4-4B0E-B8B8-0FD668154508}" type="pres">
      <dgm:prSet presAssocID="{EEAFCAEA-5F14-4413-87C3-1B44DBF4D3D9}" presName="parentTextArrow" presStyleLbl="node1" presStyleIdx="0" presStyleCnt="0"/>
      <dgm:spPr/>
    </dgm:pt>
    <dgm:pt modelId="{45BCEBD1-402D-492B-9652-EEF348D7C11E}" type="pres">
      <dgm:prSet presAssocID="{EEAFCAEA-5F14-4413-87C3-1B44DBF4D3D9}" presName="arrow" presStyleLbl="alignNode1" presStyleIdx="1" presStyleCnt="4"/>
      <dgm:spPr/>
    </dgm:pt>
    <dgm:pt modelId="{5F92E8EE-4F9C-4D4B-B1AB-75833D2F9FA7}" type="pres">
      <dgm:prSet presAssocID="{EEAFCAEA-5F14-4413-87C3-1B44DBF4D3D9}" presName="descendantArrow" presStyleLbl="bgAccFollowNode1" presStyleIdx="1" presStyleCnt="4"/>
      <dgm:spPr/>
    </dgm:pt>
    <dgm:pt modelId="{D1514D68-4027-4A32-B353-3A1B9E6E3A7F}" type="pres">
      <dgm:prSet presAssocID="{D5433401-39DA-47C3-8FFA-90D04E28ADC6}" presName="sp" presStyleCnt="0"/>
      <dgm:spPr/>
    </dgm:pt>
    <dgm:pt modelId="{9C5F5B90-E9AB-4B3B-9263-C90B4704B60E}" type="pres">
      <dgm:prSet presAssocID="{88531F4C-A1FF-4DD0-AABB-C2F6DABDF93F}" presName="arrowAndChildren" presStyleCnt="0"/>
      <dgm:spPr/>
    </dgm:pt>
    <dgm:pt modelId="{E9384683-DE67-485E-B05B-99AE45AFA9C1}" type="pres">
      <dgm:prSet presAssocID="{88531F4C-A1FF-4DD0-AABB-C2F6DABDF93F}" presName="parentTextArrow" presStyleLbl="node1" presStyleIdx="0" presStyleCnt="0"/>
      <dgm:spPr/>
    </dgm:pt>
    <dgm:pt modelId="{3473D974-A2E8-44D2-B4D8-5EE5B31F5F99}" type="pres">
      <dgm:prSet presAssocID="{88531F4C-A1FF-4DD0-AABB-C2F6DABDF93F}" presName="arrow" presStyleLbl="alignNode1" presStyleIdx="2" presStyleCnt="4"/>
      <dgm:spPr/>
    </dgm:pt>
    <dgm:pt modelId="{5651AC1D-F802-4EE5-8F06-95DA3F9842B8}" type="pres">
      <dgm:prSet presAssocID="{88531F4C-A1FF-4DD0-AABB-C2F6DABDF93F}" presName="descendantArrow" presStyleLbl="bgAccFollowNode1" presStyleIdx="2" presStyleCnt="4"/>
      <dgm:spPr/>
    </dgm:pt>
    <dgm:pt modelId="{D98BC47B-CD89-4C6E-BB21-25CF7E2FB3C9}" type="pres">
      <dgm:prSet presAssocID="{971A2E19-A3F5-4C31-8600-81DE720A5D42}" presName="sp" presStyleCnt="0"/>
      <dgm:spPr/>
    </dgm:pt>
    <dgm:pt modelId="{B7756668-5225-446D-AA37-37264D4209A0}" type="pres">
      <dgm:prSet presAssocID="{C155CF8F-9C45-4847-BF83-03A48D29EB4C}" presName="arrowAndChildren" presStyleCnt="0"/>
      <dgm:spPr/>
    </dgm:pt>
    <dgm:pt modelId="{A2C7C2EC-5E17-4D2F-980F-23FAFF009247}" type="pres">
      <dgm:prSet presAssocID="{C155CF8F-9C45-4847-BF83-03A48D29EB4C}" presName="parentTextArrow" presStyleLbl="node1" presStyleIdx="0" presStyleCnt="0"/>
      <dgm:spPr/>
    </dgm:pt>
    <dgm:pt modelId="{84C5A70B-8C06-4514-A2C9-E52B136E871D}" type="pres">
      <dgm:prSet presAssocID="{C155CF8F-9C45-4847-BF83-03A48D29EB4C}" presName="arrow" presStyleLbl="alignNode1" presStyleIdx="3" presStyleCnt="4"/>
      <dgm:spPr/>
    </dgm:pt>
    <dgm:pt modelId="{085F0E8B-6988-4474-9B07-5AEF9264E14A}" type="pres">
      <dgm:prSet presAssocID="{C155CF8F-9C45-4847-BF83-03A48D29EB4C}" presName="descendantArrow" presStyleLbl="bgAccFollowNode1" presStyleIdx="3" presStyleCnt="4"/>
      <dgm:spPr/>
    </dgm:pt>
  </dgm:ptLst>
  <dgm:cxnLst>
    <dgm:cxn modelId="{BA382928-2F4D-4B5B-9EC4-8330FD518D01}" type="presOf" srcId="{2E31E120-974A-4F4E-9FC3-87C59F5F0B8A}" destId="{F57D6BF9-F0EA-461F-964F-1BA8010EDB35}" srcOrd="0" destOrd="2" presId="urn:microsoft.com/office/officeart/2016/7/layout/VerticalDownArrowProcess"/>
    <dgm:cxn modelId="{F4DB6633-E89A-4343-BE82-E62FF5CFC977}" type="presOf" srcId="{0613BB6A-2DE7-4F47-9542-42CA2F381FF4}" destId="{C6D4918C-7C23-4ADD-9065-295F1101C150}" srcOrd="0" destOrd="0" presId="urn:microsoft.com/office/officeart/2016/7/layout/VerticalDownArrowProcess"/>
    <dgm:cxn modelId="{A32B8A34-3E83-41DB-B0B6-F2B20ADF6B02}" type="presOf" srcId="{EEAFCAEA-5F14-4413-87C3-1B44DBF4D3D9}" destId="{45BCEBD1-402D-492B-9652-EEF348D7C11E}" srcOrd="1" destOrd="0" presId="urn:microsoft.com/office/officeart/2016/7/layout/VerticalDownArrowProcess"/>
    <dgm:cxn modelId="{90E85440-4E75-4E3E-B5D5-0AFF1E1AE553}" srcId="{88531F4C-A1FF-4DD0-AABB-C2F6DABDF93F}" destId="{F98C6CF7-E23A-4555-B8C0-BCA94B3AA472}" srcOrd="2" destOrd="0" parTransId="{5622FCD7-1EDC-4426-A7D4-8A675DEAEF0B}" sibTransId="{95007F16-A8D6-4E61-ADE4-3A402DEECE16}"/>
    <dgm:cxn modelId="{EFF69361-0274-4D7B-B0F5-38F4B52E0CE9}" srcId="{EEAFCAEA-5F14-4413-87C3-1B44DBF4D3D9}" destId="{66F4323E-C5E2-47ED-A6AB-06131D98B026}" srcOrd="0" destOrd="0" parTransId="{45B14675-CE50-474B-AFDD-229ED067C945}" sibTransId="{3C2B16FC-0118-48A9-BC27-302562A61A1F}"/>
    <dgm:cxn modelId="{02A30C44-E103-4476-94F4-53D335322523}" type="presOf" srcId="{73E90F38-4651-4C3D-BCAC-715C99D2DA31}" destId="{085F0E8B-6988-4474-9B07-5AEF9264E14A}" srcOrd="0" destOrd="0" presId="urn:microsoft.com/office/officeart/2016/7/layout/VerticalDownArrowProcess"/>
    <dgm:cxn modelId="{0CB01F46-2DF9-448E-A185-8DBE748E0DDE}" srcId="{56B624A9-C89D-44CD-AF2D-A2A69886C53C}" destId="{0613BB6A-2DE7-4F47-9542-42CA2F381FF4}" srcOrd="3" destOrd="0" parTransId="{310C1E1C-7840-4119-BCF7-AEF5C2E7E0E5}" sibTransId="{261C6A4D-1E59-4426-B698-CB3CF39F23E6}"/>
    <dgm:cxn modelId="{0FC2224B-5B55-4718-998A-1AFE2F97196E}" type="presOf" srcId="{88531F4C-A1FF-4DD0-AABB-C2F6DABDF93F}" destId="{3473D974-A2E8-44D2-B4D8-5EE5B31F5F99}" srcOrd="1" destOrd="0" presId="urn:microsoft.com/office/officeart/2016/7/layout/VerticalDownArrowProcess"/>
    <dgm:cxn modelId="{5651A952-4110-4D1F-82F1-331547A32AA0}" type="presOf" srcId="{56B624A9-C89D-44CD-AF2D-A2A69886C53C}" destId="{96A7A24D-7416-40B4-854C-9FE91F1D4209}" srcOrd="0" destOrd="0" presId="urn:microsoft.com/office/officeart/2016/7/layout/VerticalDownArrowProcess"/>
    <dgm:cxn modelId="{BAD96554-DA88-4B8C-A0A3-1DBF6292B9A0}" srcId="{56B624A9-C89D-44CD-AF2D-A2A69886C53C}" destId="{88531F4C-A1FF-4DD0-AABB-C2F6DABDF93F}" srcOrd="1" destOrd="0" parTransId="{931F5512-FA51-45BE-956E-5CA62FCF0AFB}" sibTransId="{D5433401-39DA-47C3-8FFA-90D04E28ADC6}"/>
    <dgm:cxn modelId="{729DE077-269D-4D5D-8BA5-0C17BBD810D1}" type="presOf" srcId="{C155CF8F-9C45-4847-BF83-03A48D29EB4C}" destId="{84C5A70B-8C06-4514-A2C9-E52B136E871D}" srcOrd="1" destOrd="0" presId="urn:microsoft.com/office/officeart/2016/7/layout/VerticalDownArrowProcess"/>
    <dgm:cxn modelId="{8FCD0178-3329-4624-B05C-628E2D722431}" type="presOf" srcId="{66F4323E-C5E2-47ED-A6AB-06131D98B026}" destId="{5F92E8EE-4F9C-4D4B-B1AB-75833D2F9FA7}" srcOrd="0" destOrd="0" presId="urn:microsoft.com/office/officeart/2016/7/layout/VerticalDownArrowProcess"/>
    <dgm:cxn modelId="{33D3637C-6F45-41D2-A8EC-E16849C8EB08}" srcId="{88531F4C-A1FF-4DD0-AABB-C2F6DABDF93F}" destId="{120B049A-64F1-454C-873F-3038778A7917}" srcOrd="1" destOrd="0" parTransId="{F1B35D6A-FAFE-46F6-B7F6-6BBB0DDE6A38}" sibTransId="{EA0B1CA0-60E9-488A-BB5D-C6381E8CBDB7}"/>
    <dgm:cxn modelId="{F300B48B-C1DC-438F-8793-16AEC5A1E096}" srcId="{EEAFCAEA-5F14-4413-87C3-1B44DBF4D3D9}" destId="{3577D2DB-75E7-4F90-8E7F-AD5C45022FB4}" srcOrd="2" destOrd="0" parTransId="{4A928E43-4D5D-4D75-9209-95BCE3B1C625}" sibTransId="{F66AA09F-9AF3-4D4C-BB26-6241309DB7D7}"/>
    <dgm:cxn modelId="{52C0918F-0F0E-47D2-93C7-997B0E9DA1C7}" type="presOf" srcId="{C155CF8F-9C45-4847-BF83-03A48D29EB4C}" destId="{A2C7C2EC-5E17-4D2F-980F-23FAFF009247}" srcOrd="0" destOrd="0" presId="urn:microsoft.com/office/officeart/2016/7/layout/VerticalDownArrowProcess"/>
    <dgm:cxn modelId="{B8D69A92-93FF-4CCD-B2EC-1AB510BCC85F}" type="presOf" srcId="{F98C6CF7-E23A-4555-B8C0-BCA94B3AA472}" destId="{5651AC1D-F802-4EE5-8F06-95DA3F9842B8}" srcOrd="0" destOrd="2" presId="urn:microsoft.com/office/officeart/2016/7/layout/VerticalDownArrowProcess"/>
    <dgm:cxn modelId="{706E0396-EA98-4048-9AC9-2289A4ACE260}" srcId="{56B624A9-C89D-44CD-AF2D-A2A69886C53C}" destId="{C155CF8F-9C45-4847-BF83-03A48D29EB4C}" srcOrd="0" destOrd="0" parTransId="{75961FC8-8531-4AE8-95B8-75A1D0D8CC70}" sibTransId="{971A2E19-A3F5-4C31-8600-81DE720A5D42}"/>
    <dgm:cxn modelId="{285074A3-BDA9-4F7B-841F-2DE340EAF391}" srcId="{88531F4C-A1FF-4DD0-AABB-C2F6DABDF93F}" destId="{8A456415-5609-46C2-8BF3-8D1F9D1934FD}" srcOrd="0" destOrd="0" parTransId="{F192DC55-7B26-4A2E-A4B4-B4A3EE592793}" sibTransId="{74BC6AEB-706E-444D-AFAE-C7DE6C580655}"/>
    <dgm:cxn modelId="{5DD68BA3-64F7-4D25-A653-AE71CF27E4D4}" type="presOf" srcId="{120B049A-64F1-454C-873F-3038778A7917}" destId="{5651AC1D-F802-4EE5-8F06-95DA3F9842B8}" srcOrd="0" destOrd="1" presId="urn:microsoft.com/office/officeart/2016/7/layout/VerticalDownArrowProcess"/>
    <dgm:cxn modelId="{3B4852B1-8C73-4BA7-9734-9DCAD9208EEF}" srcId="{56B624A9-C89D-44CD-AF2D-A2A69886C53C}" destId="{EEAFCAEA-5F14-4413-87C3-1B44DBF4D3D9}" srcOrd="2" destOrd="0" parTransId="{AC82F887-F166-4EBA-9FF0-7E1F37E71293}" sibTransId="{95C0C31C-E0F0-4DF8-86AE-2F276F31730F}"/>
    <dgm:cxn modelId="{89125AB6-8DCE-4A3A-A5B5-91867026F06C}" srcId="{0613BB6A-2DE7-4F47-9542-42CA2F381FF4}" destId="{3B9A5791-AD9B-4B95-9F17-7A33F2D1857D}" srcOrd="0" destOrd="0" parTransId="{016D2FFC-3627-45F4-A6F6-40B1BBA8837B}" sibTransId="{86A988E7-3E9A-4AEB-ABBE-9B4942384DB0}"/>
    <dgm:cxn modelId="{3A10C2B6-77C1-498C-AF1D-837CA8384E74}" type="presOf" srcId="{EEAFCAEA-5F14-4413-87C3-1B44DBF4D3D9}" destId="{DE9D64C9-3DD4-4B0E-B8B8-0FD668154508}" srcOrd="0" destOrd="0" presId="urn:microsoft.com/office/officeart/2016/7/layout/VerticalDownArrowProcess"/>
    <dgm:cxn modelId="{EEAB8AB7-F5A1-4DDC-8F53-4D419EBD88A4}" srcId="{0613BB6A-2DE7-4F47-9542-42CA2F381FF4}" destId="{2E31E120-974A-4F4E-9FC3-87C59F5F0B8A}" srcOrd="2" destOrd="0" parTransId="{2682BF7E-6319-4AAB-9469-1EC598A99D5E}" sibTransId="{FFB64097-A437-42A1-BE54-989D7EA7EA5A}"/>
    <dgm:cxn modelId="{540B39B8-1455-4122-AB51-C7ADA000BBAA}" srcId="{0613BB6A-2DE7-4F47-9542-42CA2F381FF4}" destId="{CA26AD65-9BC9-46DB-BC8A-427174B447C3}" srcOrd="1" destOrd="0" parTransId="{4FD9181C-0570-4634-B034-FC2DCC604EE6}" sibTransId="{7CCCFEE8-C9DB-43DD-BFC2-30A156683B48}"/>
    <dgm:cxn modelId="{D03BA3B8-750A-4D81-B630-57A66CEACD8B}" type="presOf" srcId="{3B9A5791-AD9B-4B95-9F17-7A33F2D1857D}" destId="{F57D6BF9-F0EA-461F-964F-1BA8010EDB35}" srcOrd="0" destOrd="0" presId="urn:microsoft.com/office/officeart/2016/7/layout/VerticalDownArrowProcess"/>
    <dgm:cxn modelId="{4E9BAABB-B457-47C2-AE95-966049823788}" srcId="{EEAFCAEA-5F14-4413-87C3-1B44DBF4D3D9}" destId="{65FB3B78-B2C9-4836-B2A4-0E2C2ECA796E}" srcOrd="1" destOrd="0" parTransId="{53D6281D-B10C-4946-8D44-A29F72B526D4}" sibTransId="{FD8650B3-F2DE-448A-8E45-41E0F9A03781}"/>
    <dgm:cxn modelId="{8996D7C6-4098-4A14-8F1F-F1DD07C1D3C5}" type="presOf" srcId="{88531F4C-A1FF-4DD0-AABB-C2F6DABDF93F}" destId="{E9384683-DE67-485E-B05B-99AE45AFA9C1}" srcOrd="0" destOrd="0" presId="urn:microsoft.com/office/officeart/2016/7/layout/VerticalDownArrowProcess"/>
    <dgm:cxn modelId="{6CB42FC9-323C-4CC3-9D31-4AF794432B7D}" srcId="{C155CF8F-9C45-4847-BF83-03A48D29EB4C}" destId="{C7E1303E-2B4B-428B-B14E-CA1347C01173}" srcOrd="1" destOrd="0" parTransId="{078A70CC-8FC4-407A-8F8C-3C837FEE290B}" sibTransId="{4C0E08E2-FC02-4384-81C5-317F446EEA11}"/>
    <dgm:cxn modelId="{6521C1CF-5674-4B90-9EDF-DD74106B78B9}" type="presOf" srcId="{3577D2DB-75E7-4F90-8E7F-AD5C45022FB4}" destId="{5F92E8EE-4F9C-4D4B-B1AB-75833D2F9FA7}" srcOrd="0" destOrd="2" presId="urn:microsoft.com/office/officeart/2016/7/layout/VerticalDownArrowProcess"/>
    <dgm:cxn modelId="{646692D9-4D91-4C91-A112-0BD21703F4FD}" srcId="{C155CF8F-9C45-4847-BF83-03A48D29EB4C}" destId="{73E90F38-4651-4C3D-BCAC-715C99D2DA31}" srcOrd="0" destOrd="0" parTransId="{0C7BFD42-9D7D-45D3-876D-DCA39F54DF72}" sibTransId="{A58FCD38-F807-4838-B16E-39467B6B2443}"/>
    <dgm:cxn modelId="{B3D7B0F0-2ADD-4026-BC99-86C82933908B}" type="presOf" srcId="{C7E1303E-2B4B-428B-B14E-CA1347C01173}" destId="{085F0E8B-6988-4474-9B07-5AEF9264E14A}" srcOrd="0" destOrd="1" presId="urn:microsoft.com/office/officeart/2016/7/layout/VerticalDownArrowProcess"/>
    <dgm:cxn modelId="{E80F64F6-5D05-4435-89F0-582FE164A076}" type="presOf" srcId="{65FB3B78-B2C9-4836-B2A4-0E2C2ECA796E}" destId="{5F92E8EE-4F9C-4D4B-B1AB-75833D2F9FA7}" srcOrd="0" destOrd="1" presId="urn:microsoft.com/office/officeart/2016/7/layout/VerticalDownArrowProcess"/>
    <dgm:cxn modelId="{AFC9CFF6-48EE-4C45-B794-96FE9A06955C}" type="presOf" srcId="{CA26AD65-9BC9-46DB-BC8A-427174B447C3}" destId="{F57D6BF9-F0EA-461F-964F-1BA8010EDB35}" srcOrd="0" destOrd="1" presId="urn:microsoft.com/office/officeart/2016/7/layout/VerticalDownArrowProcess"/>
    <dgm:cxn modelId="{464361FD-2B76-4955-818C-130A2B26AAA1}" type="presOf" srcId="{8A456415-5609-46C2-8BF3-8D1F9D1934FD}" destId="{5651AC1D-F802-4EE5-8F06-95DA3F9842B8}" srcOrd="0" destOrd="0" presId="urn:microsoft.com/office/officeart/2016/7/layout/VerticalDownArrowProcess"/>
    <dgm:cxn modelId="{547D796C-F687-4635-B021-FC149CC11CAF}" type="presParOf" srcId="{96A7A24D-7416-40B4-854C-9FE91F1D4209}" destId="{C03509BF-B191-45FE-A5C0-692EC9CA33AB}" srcOrd="0" destOrd="0" presId="urn:microsoft.com/office/officeart/2016/7/layout/VerticalDownArrowProcess"/>
    <dgm:cxn modelId="{8EF0D34C-9180-4269-B575-885C4F2F935C}" type="presParOf" srcId="{C03509BF-B191-45FE-A5C0-692EC9CA33AB}" destId="{C6D4918C-7C23-4ADD-9065-295F1101C150}" srcOrd="0" destOrd="0" presId="urn:microsoft.com/office/officeart/2016/7/layout/VerticalDownArrowProcess"/>
    <dgm:cxn modelId="{1D89850D-097A-4F19-A289-B5082EAC08FE}" type="presParOf" srcId="{C03509BF-B191-45FE-A5C0-692EC9CA33AB}" destId="{F57D6BF9-F0EA-461F-964F-1BA8010EDB35}" srcOrd="1" destOrd="0" presId="urn:microsoft.com/office/officeart/2016/7/layout/VerticalDownArrowProcess"/>
    <dgm:cxn modelId="{41A838D7-B3A2-47B7-9AE5-0C9399B514E7}" type="presParOf" srcId="{96A7A24D-7416-40B4-854C-9FE91F1D4209}" destId="{CC31AE62-3DB5-4361-9123-281A745F2E4C}" srcOrd="1" destOrd="0" presId="urn:microsoft.com/office/officeart/2016/7/layout/VerticalDownArrowProcess"/>
    <dgm:cxn modelId="{7A8D750A-173C-4433-917E-D7F988E3EBB2}" type="presParOf" srcId="{96A7A24D-7416-40B4-854C-9FE91F1D4209}" destId="{BF21A40F-C29F-4B59-9E7A-4053EE0280F6}" srcOrd="2" destOrd="0" presId="urn:microsoft.com/office/officeart/2016/7/layout/VerticalDownArrowProcess"/>
    <dgm:cxn modelId="{2973A1F0-4CDE-4F07-B5FD-D5CCFA27905E}" type="presParOf" srcId="{BF21A40F-C29F-4B59-9E7A-4053EE0280F6}" destId="{DE9D64C9-3DD4-4B0E-B8B8-0FD668154508}" srcOrd="0" destOrd="0" presId="urn:microsoft.com/office/officeart/2016/7/layout/VerticalDownArrowProcess"/>
    <dgm:cxn modelId="{524FCA1C-B025-4EE2-A3FC-318CA66B8F6F}" type="presParOf" srcId="{BF21A40F-C29F-4B59-9E7A-4053EE0280F6}" destId="{45BCEBD1-402D-492B-9652-EEF348D7C11E}" srcOrd="1" destOrd="0" presId="urn:microsoft.com/office/officeart/2016/7/layout/VerticalDownArrowProcess"/>
    <dgm:cxn modelId="{AA4B77EF-328B-402F-9644-4BF6FAA88E34}" type="presParOf" srcId="{BF21A40F-C29F-4B59-9E7A-4053EE0280F6}" destId="{5F92E8EE-4F9C-4D4B-B1AB-75833D2F9FA7}" srcOrd="2" destOrd="0" presId="urn:microsoft.com/office/officeart/2016/7/layout/VerticalDownArrowProcess"/>
    <dgm:cxn modelId="{2FBC1021-28FE-4F67-AE09-2040761C9ABB}" type="presParOf" srcId="{96A7A24D-7416-40B4-854C-9FE91F1D4209}" destId="{D1514D68-4027-4A32-B353-3A1B9E6E3A7F}" srcOrd="3" destOrd="0" presId="urn:microsoft.com/office/officeart/2016/7/layout/VerticalDownArrowProcess"/>
    <dgm:cxn modelId="{63470638-7814-4640-8EA2-991327A3EE73}" type="presParOf" srcId="{96A7A24D-7416-40B4-854C-9FE91F1D4209}" destId="{9C5F5B90-E9AB-4B3B-9263-C90B4704B60E}" srcOrd="4" destOrd="0" presId="urn:microsoft.com/office/officeart/2016/7/layout/VerticalDownArrowProcess"/>
    <dgm:cxn modelId="{3A35B2FD-621A-47EE-9826-0EC973E87EBF}" type="presParOf" srcId="{9C5F5B90-E9AB-4B3B-9263-C90B4704B60E}" destId="{E9384683-DE67-485E-B05B-99AE45AFA9C1}" srcOrd="0" destOrd="0" presId="urn:microsoft.com/office/officeart/2016/7/layout/VerticalDownArrowProcess"/>
    <dgm:cxn modelId="{1BE50F85-DAC3-4FD3-A5F5-6543708CD2BC}" type="presParOf" srcId="{9C5F5B90-E9AB-4B3B-9263-C90B4704B60E}" destId="{3473D974-A2E8-44D2-B4D8-5EE5B31F5F99}" srcOrd="1" destOrd="0" presId="urn:microsoft.com/office/officeart/2016/7/layout/VerticalDownArrowProcess"/>
    <dgm:cxn modelId="{D1FC92B2-93A6-4816-B517-AFB32B80AA49}" type="presParOf" srcId="{9C5F5B90-E9AB-4B3B-9263-C90B4704B60E}" destId="{5651AC1D-F802-4EE5-8F06-95DA3F9842B8}" srcOrd="2" destOrd="0" presId="urn:microsoft.com/office/officeart/2016/7/layout/VerticalDownArrowProcess"/>
    <dgm:cxn modelId="{5294A999-952F-4BC4-90D3-6E9BA2AC8578}" type="presParOf" srcId="{96A7A24D-7416-40B4-854C-9FE91F1D4209}" destId="{D98BC47B-CD89-4C6E-BB21-25CF7E2FB3C9}" srcOrd="5" destOrd="0" presId="urn:microsoft.com/office/officeart/2016/7/layout/VerticalDownArrowProcess"/>
    <dgm:cxn modelId="{0065CEA1-FE2B-4619-AC75-B80375E484ED}" type="presParOf" srcId="{96A7A24D-7416-40B4-854C-9FE91F1D4209}" destId="{B7756668-5225-446D-AA37-37264D4209A0}" srcOrd="6" destOrd="0" presId="urn:microsoft.com/office/officeart/2016/7/layout/VerticalDownArrowProcess"/>
    <dgm:cxn modelId="{7E6D03C1-C533-470E-AFEF-DFCF6ACFCEC3}" type="presParOf" srcId="{B7756668-5225-446D-AA37-37264D4209A0}" destId="{A2C7C2EC-5E17-4D2F-980F-23FAFF009247}" srcOrd="0" destOrd="0" presId="urn:microsoft.com/office/officeart/2016/7/layout/VerticalDownArrowProcess"/>
    <dgm:cxn modelId="{A951294C-97BF-44A7-9AE2-CA1A3879745A}" type="presParOf" srcId="{B7756668-5225-446D-AA37-37264D4209A0}" destId="{84C5A70B-8C06-4514-A2C9-E52B136E871D}" srcOrd="1" destOrd="0" presId="urn:microsoft.com/office/officeart/2016/7/layout/VerticalDownArrowProcess"/>
    <dgm:cxn modelId="{51219E22-680A-4FF8-9C23-1D2A05F29E8D}" type="presParOf" srcId="{B7756668-5225-446D-AA37-37264D4209A0}" destId="{085F0E8B-6988-4474-9B07-5AEF9264E14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4918C-7C23-4ADD-9065-295F1101C150}">
      <dsp:nvSpPr>
        <dsp:cNvPr id="0" name=""/>
        <dsp:cNvSpPr/>
      </dsp:nvSpPr>
      <dsp:spPr>
        <a:xfrm>
          <a:off x="0" y="2801550"/>
          <a:ext cx="840993" cy="61291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11" tIns="156464" rIns="59811" bIns="156464" numCol="1" spcCol="1270" anchor="ctr" anchorCtr="0">
          <a:noAutofit/>
        </a:bodyPr>
        <a:lstStyle/>
        <a:p>
          <a:pPr marL="0" lvl="0" indent="0" algn="ctr" defTabSz="977900">
            <a:lnSpc>
              <a:spcPct val="90000"/>
            </a:lnSpc>
            <a:spcBef>
              <a:spcPct val="0"/>
            </a:spcBef>
            <a:spcAft>
              <a:spcPct val="35000"/>
            </a:spcAft>
            <a:buNone/>
          </a:pPr>
          <a:r>
            <a:rPr lang="sv-SE" sz="2200" kern="1200"/>
            <a:t>2018</a:t>
          </a:r>
        </a:p>
      </dsp:txBody>
      <dsp:txXfrm>
        <a:off x="0" y="2801550"/>
        <a:ext cx="840993" cy="612910"/>
      </dsp:txXfrm>
    </dsp:sp>
    <dsp:sp modelId="{F57D6BF9-F0EA-461F-964F-1BA8010EDB35}">
      <dsp:nvSpPr>
        <dsp:cNvPr id="0" name=""/>
        <dsp:cNvSpPr/>
      </dsp:nvSpPr>
      <dsp:spPr>
        <a:xfrm>
          <a:off x="840993" y="2801550"/>
          <a:ext cx="2522980" cy="6129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178" tIns="139700" rIns="51178" bIns="139700" numCol="1" spcCol="1270" anchor="ctr" anchorCtr="0">
          <a:noAutofit/>
        </a:bodyPr>
        <a:lstStyle/>
        <a:p>
          <a:pPr marL="0" lvl="0" indent="0" algn="l" defTabSz="488950">
            <a:lnSpc>
              <a:spcPct val="90000"/>
            </a:lnSpc>
            <a:spcBef>
              <a:spcPct val="0"/>
            </a:spcBef>
            <a:spcAft>
              <a:spcPct val="35000"/>
            </a:spcAft>
            <a:buNone/>
          </a:pPr>
          <a:r>
            <a:rPr lang="sv-SE" sz="1100" kern="1200"/>
            <a:t>28 tjejer i ”truppen”</a:t>
          </a:r>
        </a:p>
        <a:p>
          <a:pPr marL="0" lvl="0" indent="0" algn="l" defTabSz="488950">
            <a:lnSpc>
              <a:spcPct val="90000"/>
            </a:lnSpc>
            <a:spcBef>
              <a:spcPct val="0"/>
            </a:spcBef>
            <a:spcAft>
              <a:spcPct val="35000"/>
            </a:spcAft>
            <a:buNone/>
          </a:pPr>
          <a:r>
            <a:rPr lang="sv-SE" sz="1100" kern="1200"/>
            <a:t>Senaste träningen - 25 deltagare!</a:t>
          </a:r>
        </a:p>
        <a:p>
          <a:pPr marL="0" lvl="0" indent="0" algn="l" defTabSz="488950">
            <a:lnSpc>
              <a:spcPct val="90000"/>
            </a:lnSpc>
            <a:spcBef>
              <a:spcPct val="0"/>
            </a:spcBef>
            <a:spcAft>
              <a:spcPct val="35000"/>
            </a:spcAft>
            <a:buNone/>
          </a:pPr>
          <a:endParaRPr lang="sv-SE" sz="1100" kern="1200"/>
        </a:p>
      </dsp:txBody>
      <dsp:txXfrm>
        <a:off x="840993" y="2801550"/>
        <a:ext cx="2522980" cy="612910"/>
      </dsp:txXfrm>
    </dsp:sp>
    <dsp:sp modelId="{45BCEBD1-402D-492B-9652-EEF348D7C11E}">
      <dsp:nvSpPr>
        <dsp:cNvPr id="0" name=""/>
        <dsp:cNvSpPr/>
      </dsp:nvSpPr>
      <dsp:spPr>
        <a:xfrm rot="10800000">
          <a:off x="0" y="1868087"/>
          <a:ext cx="840993" cy="94265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11" tIns="156464" rIns="59811" bIns="156464" numCol="1" spcCol="1270" anchor="ctr" anchorCtr="0">
          <a:noAutofit/>
        </a:bodyPr>
        <a:lstStyle/>
        <a:p>
          <a:pPr marL="0" lvl="0" indent="0" algn="ctr" defTabSz="977900">
            <a:lnSpc>
              <a:spcPct val="90000"/>
            </a:lnSpc>
            <a:spcBef>
              <a:spcPct val="0"/>
            </a:spcBef>
            <a:spcAft>
              <a:spcPct val="35000"/>
            </a:spcAft>
            <a:buNone/>
          </a:pPr>
          <a:r>
            <a:rPr lang="sv-SE" sz="2200" kern="1200"/>
            <a:t>2017</a:t>
          </a:r>
        </a:p>
      </dsp:txBody>
      <dsp:txXfrm rot="-10800000">
        <a:off x="0" y="1868087"/>
        <a:ext cx="840993" cy="612726"/>
      </dsp:txXfrm>
    </dsp:sp>
    <dsp:sp modelId="{5F92E8EE-4F9C-4D4B-B1AB-75833D2F9FA7}">
      <dsp:nvSpPr>
        <dsp:cNvPr id="0" name=""/>
        <dsp:cNvSpPr/>
      </dsp:nvSpPr>
      <dsp:spPr>
        <a:xfrm>
          <a:off x="840993" y="1868087"/>
          <a:ext cx="2522980" cy="6127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178" tIns="139700" rIns="51178" bIns="139700" numCol="1" spcCol="1270" anchor="ctr" anchorCtr="0">
          <a:noAutofit/>
        </a:bodyPr>
        <a:lstStyle/>
        <a:p>
          <a:pPr marL="0" lvl="0" indent="0" algn="l" defTabSz="488950">
            <a:lnSpc>
              <a:spcPct val="90000"/>
            </a:lnSpc>
            <a:spcBef>
              <a:spcPct val="0"/>
            </a:spcBef>
            <a:spcAft>
              <a:spcPct val="35000"/>
            </a:spcAft>
            <a:buNone/>
          </a:pPr>
          <a:r>
            <a:rPr lang="sv-SE" sz="1100" kern="1200" dirty="0"/>
            <a:t>27 flickor i träning, 15-20 per träning</a:t>
          </a:r>
        </a:p>
        <a:p>
          <a:pPr marL="0" lvl="0" indent="0" algn="l" defTabSz="488950">
            <a:lnSpc>
              <a:spcPct val="90000"/>
            </a:lnSpc>
            <a:spcBef>
              <a:spcPct val="0"/>
            </a:spcBef>
            <a:spcAft>
              <a:spcPct val="35000"/>
            </a:spcAft>
            <a:buNone/>
          </a:pPr>
          <a:r>
            <a:rPr lang="sv-SE" sz="1100" kern="1200" dirty="0"/>
            <a:t>6 poolspel, arrangemang av 2 poolspel</a:t>
          </a:r>
        </a:p>
        <a:p>
          <a:pPr marL="0" lvl="0" indent="0" algn="l" defTabSz="488950">
            <a:lnSpc>
              <a:spcPct val="90000"/>
            </a:lnSpc>
            <a:spcBef>
              <a:spcPct val="0"/>
            </a:spcBef>
            <a:spcAft>
              <a:spcPct val="35000"/>
            </a:spcAft>
            <a:buNone/>
          </a:pPr>
          <a:r>
            <a:rPr lang="sv-SE" sz="1100" kern="1200" dirty="0"/>
            <a:t>Frasses </a:t>
          </a:r>
          <a:r>
            <a:rPr lang="sv-SE" sz="1100" kern="1200" dirty="0" err="1"/>
            <a:t>minicup</a:t>
          </a:r>
          <a:r>
            <a:rPr lang="sv-SE" sz="1100" kern="1200" dirty="0"/>
            <a:t>, Kioskvecka, BSK-dagen</a:t>
          </a:r>
        </a:p>
      </dsp:txBody>
      <dsp:txXfrm>
        <a:off x="840993" y="1868087"/>
        <a:ext cx="2522980" cy="612726"/>
      </dsp:txXfrm>
    </dsp:sp>
    <dsp:sp modelId="{3473D974-A2E8-44D2-B4D8-5EE5B31F5F99}">
      <dsp:nvSpPr>
        <dsp:cNvPr id="0" name=""/>
        <dsp:cNvSpPr/>
      </dsp:nvSpPr>
      <dsp:spPr>
        <a:xfrm rot="10800000">
          <a:off x="0" y="934624"/>
          <a:ext cx="840993" cy="94265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11" tIns="156464" rIns="59811" bIns="156464" numCol="1" spcCol="1270" anchor="ctr" anchorCtr="0">
          <a:noAutofit/>
        </a:bodyPr>
        <a:lstStyle/>
        <a:p>
          <a:pPr marL="0" lvl="0" indent="0" algn="ctr" defTabSz="977900">
            <a:lnSpc>
              <a:spcPct val="90000"/>
            </a:lnSpc>
            <a:spcBef>
              <a:spcPct val="0"/>
            </a:spcBef>
            <a:spcAft>
              <a:spcPct val="35000"/>
            </a:spcAft>
            <a:buNone/>
          </a:pPr>
          <a:r>
            <a:rPr lang="sv-SE" sz="2200" kern="1200" dirty="0"/>
            <a:t>2016</a:t>
          </a:r>
        </a:p>
      </dsp:txBody>
      <dsp:txXfrm rot="-10800000">
        <a:off x="0" y="934624"/>
        <a:ext cx="840993" cy="612726"/>
      </dsp:txXfrm>
    </dsp:sp>
    <dsp:sp modelId="{5651AC1D-F802-4EE5-8F06-95DA3F9842B8}">
      <dsp:nvSpPr>
        <dsp:cNvPr id="0" name=""/>
        <dsp:cNvSpPr/>
      </dsp:nvSpPr>
      <dsp:spPr>
        <a:xfrm>
          <a:off x="840993" y="934624"/>
          <a:ext cx="2522980" cy="6127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178" tIns="139700" rIns="51178" bIns="139700" numCol="1" spcCol="1270" anchor="ctr" anchorCtr="0">
          <a:noAutofit/>
        </a:bodyPr>
        <a:lstStyle/>
        <a:p>
          <a:pPr marL="0" lvl="0" indent="0" algn="l" defTabSz="488950">
            <a:lnSpc>
              <a:spcPct val="90000"/>
            </a:lnSpc>
            <a:spcBef>
              <a:spcPct val="0"/>
            </a:spcBef>
            <a:spcAft>
              <a:spcPct val="35000"/>
            </a:spcAft>
            <a:buNone/>
          </a:pPr>
          <a:r>
            <a:rPr lang="sv-SE" sz="1100" kern="1200" dirty="0"/>
            <a:t>Eget lag - totalt 37 flickor i träning</a:t>
          </a:r>
        </a:p>
        <a:p>
          <a:pPr marL="0" lvl="0" indent="0" algn="l" defTabSz="488950">
            <a:lnSpc>
              <a:spcPct val="90000"/>
            </a:lnSpc>
            <a:spcBef>
              <a:spcPct val="0"/>
            </a:spcBef>
            <a:spcAft>
              <a:spcPct val="35000"/>
            </a:spcAft>
            <a:buNone/>
          </a:pPr>
          <a:r>
            <a:rPr lang="sv-SE" sz="1100" kern="1200" dirty="0"/>
            <a:t>15-20 tjejer per träning</a:t>
          </a:r>
        </a:p>
        <a:p>
          <a:pPr marL="0" lvl="0" indent="0" algn="l" defTabSz="488950">
            <a:lnSpc>
              <a:spcPct val="90000"/>
            </a:lnSpc>
            <a:spcBef>
              <a:spcPct val="0"/>
            </a:spcBef>
            <a:spcAft>
              <a:spcPct val="35000"/>
            </a:spcAft>
            <a:buNone/>
          </a:pPr>
          <a:r>
            <a:rPr lang="sv-SE" sz="1100" kern="1200" dirty="0"/>
            <a:t>Första matcherna – 3 lag i Frasses </a:t>
          </a:r>
          <a:r>
            <a:rPr lang="sv-SE" sz="1100" kern="1200" dirty="0" err="1"/>
            <a:t>minicup</a:t>
          </a:r>
          <a:endParaRPr lang="sv-SE" sz="1100" kern="1200" dirty="0"/>
        </a:p>
      </dsp:txBody>
      <dsp:txXfrm>
        <a:off x="840993" y="934624"/>
        <a:ext cx="2522980" cy="612726"/>
      </dsp:txXfrm>
    </dsp:sp>
    <dsp:sp modelId="{84C5A70B-8C06-4514-A2C9-E52B136E871D}">
      <dsp:nvSpPr>
        <dsp:cNvPr id="0" name=""/>
        <dsp:cNvSpPr/>
      </dsp:nvSpPr>
      <dsp:spPr>
        <a:xfrm rot="10800000">
          <a:off x="0" y="1161"/>
          <a:ext cx="840993" cy="94265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811" tIns="156464" rIns="59811" bIns="156464" numCol="1" spcCol="1270" anchor="ctr" anchorCtr="0">
          <a:noAutofit/>
        </a:bodyPr>
        <a:lstStyle/>
        <a:p>
          <a:pPr marL="0" lvl="0" indent="0" algn="ctr" defTabSz="977900">
            <a:lnSpc>
              <a:spcPct val="90000"/>
            </a:lnSpc>
            <a:spcBef>
              <a:spcPct val="0"/>
            </a:spcBef>
            <a:spcAft>
              <a:spcPct val="35000"/>
            </a:spcAft>
            <a:buNone/>
          </a:pPr>
          <a:r>
            <a:rPr lang="sv-SE" sz="2200" kern="1200" dirty="0"/>
            <a:t>2015</a:t>
          </a:r>
        </a:p>
      </dsp:txBody>
      <dsp:txXfrm rot="-10800000">
        <a:off x="0" y="1161"/>
        <a:ext cx="840993" cy="612726"/>
      </dsp:txXfrm>
    </dsp:sp>
    <dsp:sp modelId="{085F0E8B-6988-4474-9B07-5AEF9264E14A}">
      <dsp:nvSpPr>
        <dsp:cNvPr id="0" name=""/>
        <dsp:cNvSpPr/>
      </dsp:nvSpPr>
      <dsp:spPr>
        <a:xfrm>
          <a:off x="840993" y="1161"/>
          <a:ext cx="2522980" cy="6127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178" tIns="139700" rIns="51178" bIns="13970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sv-SE" sz="1100" kern="1200" dirty="0"/>
            <a:t>Premiär 19/4 tillsammans med F09</a:t>
          </a:r>
        </a:p>
        <a:p>
          <a:pPr marL="0" lvl="0" indent="0" algn="l" defTabSz="488950">
            <a:lnSpc>
              <a:spcPct val="90000"/>
            </a:lnSpc>
            <a:spcBef>
              <a:spcPct val="0"/>
            </a:spcBef>
            <a:spcAft>
              <a:spcPct val="35000"/>
            </a:spcAft>
            <a:buFont typeface="Arial" panose="020B0604020202020204" pitchFamily="34" charset="0"/>
            <a:buNone/>
          </a:pPr>
          <a:r>
            <a:rPr lang="sv-SE" sz="1100" kern="1200" dirty="0"/>
            <a:t>35 flickor på första träningen varav 20 F10</a:t>
          </a:r>
        </a:p>
      </dsp:txBody>
      <dsp:txXfrm>
        <a:off x="840993" y="1161"/>
        <a:ext cx="2522980" cy="61272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6.679"/>
    </inkml:context>
    <inkml:brush xml:id="br0">
      <inkml:brushProperty name="width" value="0.025" units="cm"/>
      <inkml:brushProperty name="height" value="0.025" units="cm"/>
      <inkml:brushProperty name="ignorePressure" value="1"/>
    </inkml:brush>
  </inkml:definitions>
  <inkml:trace contextRef="#ctx0" brushRef="#br0">4202 24602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7.426"/>
    </inkml:context>
    <inkml:brush xml:id="br0">
      <inkml:brushProperty name="width" value="0.025" units="cm"/>
      <inkml:brushProperty name="height" value="0.025" units="cm"/>
      <inkml:brushProperty name="ignorePressure" value="1"/>
    </inkml:brush>
  </inkml:definitions>
  <inkml:trace contextRef="#ctx0" brushRef="#br0">10751 23931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6T15:54:55.379"/>
    </inkml:context>
    <inkml:brush xml:id="br0">
      <inkml:brushProperty name="width" value="0.025" units="cm"/>
      <inkml:brushProperty name="height" value="0.025" units="cm"/>
      <inkml:brushProperty name="ignorePressure" value="1"/>
    </inkml:brush>
  </inkml:definitions>
  <inkml:trace contextRef="#ctx0" brushRef="#br0">14250 14216,'0'0,"0"0,0 0,0 0,0 0,0 0,0 0,0 0,0 0,0 0,0 0,0 0,0 0,11-12,9-8,4-8,3-1,-1-2,2 0,1-1,1-4,0-3,4-3,2-1,2-2,3-1,3-3,-1-1,1-3,1 3,0 0,-1 3,0 4,-3 3,-2 2,-2 3,-6 2,-2 2,-3 3,-3-1,-1 1,0 2,0-1,0 3,2-1,-2-1,3 0,1-1,5 0,2-3,1 0,4 0,-3 3,-2 3,-1 1,0 1,-3 0,-1-3,0 0,-2-3,0 2,1 1,1 0,2 1,1-1,0-2,1 1,3 1,1 1,2 2,1 3,1 1,2 3,0 1,0 4,2 3,1 5,-1 5,-1 3,1 3,2 7,-3 4,-2 5,-1 4,-1 6,-2 6,-5 7,-1 7,-8 8,-3 6,-7 3,-4 5,-4 3,-6 2,-3-1,0-1,-2-4,-1-4,-1-5,0-6,2-6,2-3,1-5,5-2,1-1,3 3,3 2,3-3,0-2,2-2,3-3,0-1,3-2,1-2,2-1,0 0,2 0,1 1,3 0,1 2,-2 0,0-3,-2 0,0-1,-2-5,1-5,-1-1,0-3,2-4,-1-3,-2-3,1-3,-2-2,2-4,-1-2,4-1,2-6,5-2,2-5,6-7,4-6,1-7,0-7,-1-7,-3-4,-3-3,-3-2,-5-1,-5 4,-5 5,-3 6,-5 4,-5 3,-1 0,-2 2,1-1,-1-3,-2-1,-1 1,2-1,-3 0,-2 2,2 4,-2 0,-2 2,1 0,-1-3,1-2,1-3,-1-6,1-3,0-2,2 0,5-1,3-1,2-1,6 1,-2-2,3-3,-2-1,2-3,-1 0,1 0,-1 0,2 3,0-1,3 0,2-3,0 0,1 2,-1 3,0 3,-1 0,-2 3,-2 1,-1 3,1 3,-3 1,-2 1,0 2,0-1,0 4,0 3,0 1,1 0,0 3,0 1,0 0,0 0,0 1,0 1,0 1,3-2,0 2,3 0,3 0,0 2,-1 1,-3 1,-1 1,0-1,-2 2,0 1,1 1,-1-1,3 0,-1 1,3 0,0-3,1 0,2 3,2-2,2 4,1 1,1 2,0 3,1 1,-1 6,0-1,0 5,1 3,1 2,2 5,-1 3,0 3,-4 6,-1 4,-4 1,-3 0,-2 4,-3-1,-4 4,-2 2,0-1,-3 2,-1-1,-1-1,-1-1,-2 3,-1 1,-1 4,-4 0,-2 1,1 2,-3 1,0-2,1-3,4 0,2-1,4-2,4 0,2-2,1-1,-1 2,2 1,1 3,1 4,0 2,-2 3,0 2,-3-2,-3-1,-3-2,1-5,0-1,-2 0,0-4,1-4,0 0,2-4,1-2,1-3,2-7,2-2,2-4,1-4,1 1,3-3,4-3,3 0,3-5,1-1,8-5,4-3,4-4,5-3,1-3,1-1,-1-1,-1 1,-4-2,-1 0,-4 0,-3 1,-6 0,-5 1,-3 1,-2 0,-3 2,-1 0,-5 1,-2-3,1 0,-1-2,2 3,3 0,1 3,4 0,0 2,3 4,1 5,3 6,1 5,1 5,1 5,0 4,-2 5,-1 2,-3 4,-3 3,-3 3,-2-1,-1 4,-1 2,0 0,-1 0,1 0,-1-4,1 1,0-4,-3 1,-1-1,1 2,0-1,1 0,1 1,-3 1,0-2,-2-1,3-5,-2-3,1-2,1-4,3-2,3-1,-1-2,4-2,5-4,3-2,6-4,7-2,4-3,2-2,5 0,0-1,2 3,0 2,-2 2,1 5,-3 3,-5 6,-6 6,-6 6,-10 5,-6 5,-6 5,-6 4,-6 1,-4 0,-3 1,-5-1,-2-4,1-3,3-5,2-2,5-4,4-5,3-3,1-4,3 0,2-2,2-3,1-1,2 0,0-2,3-1,1-3,3-1,-1-1,3-3,1-3,0-5,0-3,2-2,-2-4,1-4,-2-5,0-4,2 1,-2-4,1-1,-1-2,0 1,-1-2,-3-1,-1 1,-2-1,-3-1,-3 1,-2 2,-3 1,-4 1,-1 3,-1 2,-1 2,-1 2,0 1,4 2,0 0,3 1,0-1,2 1,5-1,3 1,4-4,4 1,4-1,2 2,2-1,0 1,1-2,0 0,-1 1,4 2,-1-1,1 3,-1-1,-1 3,-4 3,-4-3,-3-1,-6-2,-7 2,-3 0,-4 0,-6-2,-3 0,-5-2,-3-3,-1-2,-2 0,0-3,0 1,0 0,4 1,0 2,3 2,5 1,5 1,4 1,4 0,7 0,3 3,1 0,3 0,0-1,5 0,3-1,2-1,4 0,3 0,2 3,0-1,3 5,-4 2,-3 4,-3 4,-1 4,-2 1,1 2,-4 0,-3 1,-1 0,2-2,1-1,1-3,3-4,2-2,3-2,-1-3,0-2,-3-3,-2-3,-4 0,-3-2,-2-2,-3-4,-4 1,-7-3,-3-2,-4-1,-4-2,-3 2,1 0,1 3,4 3,2 0,4 3,7 2,3 1,5 0,5 2,3 2,8-1,8 2,6-2,7-1,7 1,8-2,1 0,2-2,-1-1,1 0,-1 2,-4 2,-1 0,-3 4,0 1,-2 2,2 2,-2-2,0 3,1 1,-1 0,-1 2,-1 1,-2 2,-3 1,-4 3,-5 2,-5 1,-5 6,-5 2,-7 1,-1 2,-3 2,-3 0,2 5,0 3,-2 2,2 1,0 3,0 1,-2 3,1 5,-2 0,1 3,0 0,0-4,-2-3,1-1,-5-5,0-2,0-2,-3-5,-2 1,-4-3,2-3,1-2,0 0,-1 0,1 2,2 4,0 2,3 5,0 7,1 4,0 4,-1 4,-4 3,1 2,-2 0,-2-5,1-4,-1-1,-1-3,-1-4,-1-3,1-5,6-5,8-3,5-7,7-3,8-5,7-7,8-5,5-8,2-5,4-5,5-2,2-8,0-3,1-3,0-4,-2 1,-4-2,-5 2,-7 1,-7 2,-12-1,-9 4,-5 2,-7 0,-3 2,-2-4,-4-2,-1 1,-3-2,3-1,0 3,0 2,2 1,3 4,0 1,1 4,2 6,2 1,2 1,3 1,1-4,4-1,2 0,3-3,5-2,7-2,6-2,5 1,5 0,1 3,0 1,-3 2,-4 0,-4 2,0 0,-3 1,-1 0,1-1,1-2,1 0,5 0,-2-1,2 0,1 2,-3 2,-4 2,-2 1,-2 2,-2 4,0 1,-1-1,-2 3,0 1,-2-3,0 1,-1 1,0-1,-3 1,-3-2,-2 1,-1 1,-2-1,-5 1,1 1,-3-2,-4-2,-1 4,1-2,-1 2,0 0,2-1,-2 1,2 0,0-2,4 1,3 1,1-1,-1-1,-3 2,-1-1,-3 2,-1 1,-2 1,0 3,-1 0,-1 0,-3 2,-1 1,-1 1,2 0,0-1,0 0,-3-1,-2 2,0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6FBB8-7512-4227-A35C-1CAF0B383C4D}" type="datetimeFigureOut">
              <a:rPr lang="sv-SE" smtClean="0"/>
              <a:t>2018-04-23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ABAEB-91D8-48FB-B3DF-E11CFAE1789F}" type="slidenum">
              <a:rPr lang="sv-SE" smtClean="0"/>
              <a:t>‹#›</a:t>
            </a:fld>
            <a:endParaRPr lang="sv-SE"/>
          </a:p>
        </p:txBody>
      </p:sp>
    </p:spTree>
    <p:extLst>
      <p:ext uri="{BB962C8B-B14F-4D97-AF65-F5344CB8AC3E}">
        <p14:creationId xmlns:p14="http://schemas.microsoft.com/office/powerpoint/2010/main" val="16526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282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Förklara att de nationella spelformerna har samma huvudsyfte som spelarutbildningsplanen. Att skapa flera bra (match)miljöer för fotboll. Spelytor och regler är anpassade efter barnens utvecklingsnivå.</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rPr>
              <a:t>Alla spelare ska ges bra förutsättningar för att kunna utföra många fotbollsaktioner som till exempel att passa, dribbla och skjuta. Sådana förutsättningar är bland annat planens storlek och antalet spelare.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14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Förklara att Svenska Fotbollförbundets Spelarutbildningsplan är skapad utifrån vad dagens (och framtidens) spelare ska klara av som seniorspelare.</a:t>
            </a:r>
          </a:p>
          <a:p>
            <a:r>
              <a:rPr lang="sv-SE" dirty="0"/>
              <a:t>Planen är sedan byggd neråt i åldrarna/nivåerna.</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Förklara att distriktsförbunden gör serieindelningar </a:t>
            </a:r>
            <a:r>
              <a:rPr lang="sv-SE" sz="1200" kern="1200" dirty="0" err="1">
                <a:solidFill>
                  <a:schemeClr val="tx1"/>
                </a:solidFill>
                <a:effectLst/>
                <a:latin typeface="+mn-lt"/>
                <a:ea typeface="+mn-ea"/>
                <a:cs typeface="+mn-cs"/>
              </a:rPr>
              <a:t>etc</a:t>
            </a:r>
            <a:r>
              <a:rPr lang="sv-SE" sz="1200" kern="1200" dirty="0">
                <a:solidFill>
                  <a:schemeClr val="tx1"/>
                </a:solidFill>
                <a:effectLst/>
                <a:latin typeface="+mn-lt"/>
                <a:ea typeface="+mn-ea"/>
                <a:cs typeface="+mn-cs"/>
              </a:rPr>
              <a:t> och att föreningarna själva bestämmer matchtider mm. </a:t>
            </a:r>
          </a:p>
          <a:p>
            <a:r>
              <a:rPr lang="sv-SE" sz="1200" kern="1200" dirty="0">
                <a:solidFill>
                  <a:schemeClr val="tx1"/>
                </a:solidFill>
                <a:effectLst/>
                <a:latin typeface="+mn-lt"/>
                <a:ea typeface="+mn-ea"/>
                <a:cs typeface="+mn-cs"/>
              </a:rPr>
              <a:t>Visa hur spelformerna succesivt stegras till 11 mot 11 spelet.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858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detta är de vanligaste svaren bland ungdomar när man har gjort undersökningar/studier.</a:t>
            </a:r>
          </a:p>
          <a:p>
            <a:r>
              <a:rPr lang="sv-SE" sz="1200" kern="1200" dirty="0">
                <a:solidFill>
                  <a:schemeClr val="tx1"/>
                </a:solidFill>
                <a:effectLst/>
                <a:latin typeface="+mn-lt"/>
                <a:ea typeface="+mn-ea"/>
                <a:cs typeface="+mn-cs"/>
              </a:rPr>
              <a:t>Förklara att motiven till att spela fotboll skiljer sig allt mer under ungdomsåren. En del har fokus på att bli så bra som möjligt och en del har mer fokus på att vara med kompisarna och motionera.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720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 långsiktig utveckling och för motivation så är det viktigt att spelarna bygger upp en egen passion för fotboll. På lång sikt räcker det inte att t.ex. föräldrarna och kompisarna är intresserade utan intresset behöver komma från individen själv. För att utveckla passion för fotboll är följande delar viktiga:</a:t>
            </a:r>
          </a:p>
          <a:p>
            <a:r>
              <a:rPr lang="sv-SE" sz="1200" i="1" kern="1200" dirty="0">
                <a:solidFill>
                  <a:schemeClr val="tx1"/>
                </a:solidFill>
                <a:effectLst/>
                <a:latin typeface="+mn-lt"/>
                <a:ea typeface="+mn-ea"/>
                <a:cs typeface="+mn-cs"/>
              </a:rPr>
              <a:t>Självständighet:</a:t>
            </a:r>
            <a:r>
              <a:rPr lang="sv-SE" sz="1200" kern="1200" dirty="0">
                <a:solidFill>
                  <a:schemeClr val="tx1"/>
                </a:solidFill>
                <a:effectLst/>
                <a:latin typeface="+mn-lt"/>
                <a:ea typeface="+mn-ea"/>
                <a:cs typeface="+mn-cs"/>
              </a:rPr>
              <a:t> Spelarens känner sig delaktig i verksamheten och att de kan påverka det som sker.</a:t>
            </a:r>
          </a:p>
          <a:p>
            <a:r>
              <a:rPr lang="sv-SE" sz="1200" i="1" kern="1200" dirty="0">
                <a:solidFill>
                  <a:schemeClr val="tx1"/>
                </a:solidFill>
                <a:effectLst/>
                <a:latin typeface="+mn-lt"/>
                <a:ea typeface="+mn-ea"/>
                <a:cs typeface="+mn-cs"/>
              </a:rPr>
              <a:t>Egen kompetens:</a:t>
            </a:r>
            <a:r>
              <a:rPr lang="sv-SE" sz="1200" kern="1200" dirty="0">
                <a:solidFill>
                  <a:schemeClr val="tx1"/>
                </a:solidFill>
                <a:effectLst/>
                <a:latin typeface="+mn-lt"/>
                <a:ea typeface="+mn-ea"/>
                <a:cs typeface="+mn-cs"/>
              </a:rPr>
              <a:t> För att fortsätta att idrotta är känslan av att klara av saker och att lyckas viktiga. Att spelarna känner sig duktiga är än viktigare faktor än hur duktiga de i själva verket är! – få alla att känna sig bra!</a:t>
            </a:r>
          </a:p>
          <a:p>
            <a:r>
              <a:rPr lang="sv-SE" sz="1200" i="1" kern="1200" dirty="0">
                <a:solidFill>
                  <a:schemeClr val="tx1"/>
                </a:solidFill>
                <a:effectLst/>
                <a:latin typeface="+mn-lt"/>
                <a:ea typeface="+mn-ea"/>
                <a:cs typeface="+mn-cs"/>
              </a:rPr>
              <a:t>Tillhörighet:</a:t>
            </a:r>
            <a:r>
              <a:rPr lang="sv-SE" sz="1200" kern="1200" dirty="0">
                <a:solidFill>
                  <a:schemeClr val="tx1"/>
                </a:solidFill>
                <a:effectLst/>
                <a:latin typeface="+mn-lt"/>
                <a:ea typeface="+mn-ea"/>
                <a:cs typeface="+mn-cs"/>
              </a:rPr>
              <a:t> Att känna sig som en del i laget där man är omtyckt bland ledare och spelare för den man är. Att känna sig trygg med lagkompisar och de vuxna runt laget.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000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Viktigt att tänka på både för spelare, tränare och föräldrar är att karriären sker i steg och olika för varje individ. Det beror både på fysisk utveckling och mental utveckling. Kan också bero på miljö socialt och i laget.</a:t>
            </a:r>
          </a:p>
          <a:p>
            <a:pPr marL="228600" indent="-228600">
              <a:buAutoNum type="arabicPeriod"/>
            </a:pPr>
            <a:r>
              <a:rPr lang="sv-SE" dirty="0"/>
              <a:t>Övergångarna är de känsliga stegen. Vilka steg skulle det kunna vara för era ungdomar? I olika steg behöver ungdomarna olika stöttning. Försöka förbereda sig på karriärövergångar som kommer att ske för de flesta.</a:t>
            </a:r>
          </a:p>
          <a:p>
            <a:pPr marL="228600" indent="-228600">
              <a:buAutoNum type="arabicPeriod"/>
            </a:pPr>
            <a:r>
              <a:rPr lang="sv-SE" dirty="0"/>
              <a:t>Karriären sker i ett helhetssammanhang där en massa saker spelar in och påverkar. En ålder 15-19 där livet tar stora steg och samtidigt ska ungdomarna orka fortsätta spela fotboll med glädje… stort ansvar på föräldrar och ledare</a:t>
            </a:r>
          </a:p>
          <a:p>
            <a:pPr marL="228600" indent="-228600">
              <a:buAutoNum type="arabicPeriod"/>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1992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är exempel på områden som påverkar spelarens utveckling. De inringade områdena trycker man på lite mer i tränarutbildningarna. Tidigt födda – fördel men också en nackdel. Matchen är viktigt för att utvecklas men också för glädjen och tillhörigheten. Tidig elitsatsning är inte ett måste utan mer än risk har forskning visat. Ledarna och ledarskapet hos tränarna och de som jobbar med spelarna är extremt viktigt för att det ska finnas trygghet, glädje och delaktighet.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5816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553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715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655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949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Svensk fotbolls mantra vilket har ändrat en del av </a:t>
            </a:r>
            <a:r>
              <a:rPr lang="sv-SE" dirty="0" err="1"/>
              <a:t>Svff:s</a:t>
            </a:r>
            <a:r>
              <a:rPr lang="sv-SE" dirty="0"/>
              <a:t> verksamhet för att bidra till att fler ska börja, spela länge i olika former och stöd för att miljöer ska bli så bra som möjligt.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789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127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526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52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610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spelare måste få göra sin resa. Finns inget rätt eller fel och det är många svåra beslut att ta. Hur vet man vad som är rätt? Fråga ungdomarna. Ställ upp på deras ambition men var också förälder. De behöver stöd i sina val men låt de verkligen få fundera. Ställ frågor och lyssna.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88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SvFF avråder från det högra spåret med tidig specialisering.</a:t>
            </a:r>
          </a:p>
          <a:p>
            <a:r>
              <a:rPr lang="sv-SE" sz="1200" kern="1200" dirty="0">
                <a:solidFill>
                  <a:schemeClr val="tx1"/>
                </a:solidFill>
                <a:effectLst/>
                <a:latin typeface="+mn-lt"/>
                <a:ea typeface="+mn-ea"/>
                <a:cs typeface="+mn-cs"/>
              </a:rPr>
              <a:t>Visa hur idrottsutövandet börjar skilja sig åt i ungdomsåren. </a:t>
            </a:r>
          </a:p>
          <a:p>
            <a:r>
              <a:rPr lang="sv-SE" sz="1200" kern="1200" dirty="0">
                <a:solidFill>
                  <a:schemeClr val="tx1"/>
                </a:solidFill>
                <a:effectLst/>
                <a:latin typeface="+mn-lt"/>
                <a:ea typeface="+mn-ea"/>
                <a:cs typeface="+mn-cs"/>
              </a:rPr>
              <a:t>SvFF önskar att ungdomarna själva kan välja om de vill gå mot </a:t>
            </a:r>
            <a:r>
              <a:rPr lang="sv-SE" sz="1200" kern="1200" dirty="0" err="1">
                <a:solidFill>
                  <a:schemeClr val="tx1"/>
                </a:solidFill>
                <a:effectLst/>
                <a:latin typeface="+mn-lt"/>
                <a:ea typeface="+mn-ea"/>
                <a:cs typeface="+mn-cs"/>
              </a:rPr>
              <a:t>specialicering</a:t>
            </a:r>
            <a:r>
              <a:rPr lang="sv-SE" sz="1200" kern="1200" dirty="0">
                <a:solidFill>
                  <a:schemeClr val="tx1"/>
                </a:solidFill>
                <a:effectLst/>
                <a:latin typeface="+mn-lt"/>
                <a:ea typeface="+mn-ea"/>
                <a:cs typeface="+mn-cs"/>
              </a:rPr>
              <a:t> eller rekreation och att de kan byta emellan. För att detta ska förvekligas så måste båda alternativen finnas tillgängliga där ungdomarna bor.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058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Gör reklam för vidare utbildning. Poängtera särskilt tränarutbildning och A- och B-ungdom.</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7202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Förklara att Svenska Fotbollförbundets Spelarutbildningsplan är skapad utifrån vad dagens (och framtidens) spelare ska klara av som seniorspelare.</a:t>
            </a:r>
          </a:p>
          <a:p>
            <a:r>
              <a:rPr lang="sv-SE" dirty="0"/>
              <a:t>Planen är sedan byggd neråt i åldrarna/nivåerna.</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Förklara att distriktsförbunden gör serieindelningar </a:t>
            </a:r>
            <a:r>
              <a:rPr lang="sv-SE" sz="1200" kern="1200" dirty="0" err="1">
                <a:solidFill>
                  <a:schemeClr val="tx1"/>
                </a:solidFill>
                <a:effectLst/>
                <a:latin typeface="+mn-lt"/>
                <a:ea typeface="+mn-ea"/>
                <a:cs typeface="+mn-cs"/>
              </a:rPr>
              <a:t>etc</a:t>
            </a:r>
            <a:r>
              <a:rPr lang="sv-SE" sz="1200" kern="1200" dirty="0">
                <a:solidFill>
                  <a:schemeClr val="tx1"/>
                </a:solidFill>
                <a:effectLst/>
                <a:latin typeface="+mn-lt"/>
                <a:ea typeface="+mn-ea"/>
                <a:cs typeface="+mn-cs"/>
              </a:rPr>
              <a:t> och att föreningarna själva bestämmer matchtider mm. </a:t>
            </a:r>
          </a:p>
          <a:p>
            <a:r>
              <a:rPr lang="sv-SE" sz="1200" kern="1200" dirty="0">
                <a:solidFill>
                  <a:schemeClr val="tx1"/>
                </a:solidFill>
                <a:effectLst/>
                <a:latin typeface="+mn-lt"/>
                <a:ea typeface="+mn-ea"/>
                <a:cs typeface="+mn-cs"/>
              </a:rPr>
              <a:t>Visa hur spelformerna succesivt stegras till 11 mot 11 spelet.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708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Annie, Tilda, Stella, Lovisa</a:t>
            </a:r>
          </a:p>
        </p:txBody>
      </p:sp>
      <p:sp>
        <p:nvSpPr>
          <p:cNvPr id="4" name="Platshållare för bildnummer 3"/>
          <p:cNvSpPr>
            <a:spLocks noGrp="1"/>
          </p:cNvSpPr>
          <p:nvPr>
            <p:ph type="sldNum" sz="quarter" idx="10"/>
          </p:nvPr>
        </p:nvSpPr>
        <p:spPr/>
        <p:txBody>
          <a:bodyPr/>
          <a:lstStyle/>
          <a:p>
            <a:fld id="{B2BABAEB-91D8-48FB-B3DF-E11CFAE1789F}" type="slidenum">
              <a:rPr lang="sv-SE" smtClean="0"/>
              <a:t>63</a:t>
            </a:fld>
            <a:endParaRPr lang="sv-SE"/>
          </a:p>
        </p:txBody>
      </p:sp>
    </p:spTree>
    <p:extLst>
      <p:ext uri="{BB962C8B-B14F-4D97-AF65-F5344CB8AC3E}">
        <p14:creationId xmlns:p14="http://schemas.microsoft.com/office/powerpoint/2010/main" val="28145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Fotbollens spela, lek och lär (FSLL) ligger som grund för all verksamhet. </a:t>
            </a:r>
          </a:p>
          <a:p>
            <a:r>
              <a:rPr lang="sv-SE" sz="1200" kern="1200" dirty="0">
                <a:solidFill>
                  <a:schemeClr val="tx1"/>
                </a:solidFill>
                <a:effectLst/>
                <a:latin typeface="+mn-lt"/>
                <a:ea typeface="+mn-ea"/>
                <a:cs typeface="+mn-cs"/>
              </a:rPr>
              <a:t>Utifrån innehållet i FSLL har SvFF kom fram till en spelarutbildningsplan och nationella spelformer.</a:t>
            </a:r>
          </a:p>
          <a:p>
            <a:r>
              <a:rPr lang="sv-SE" sz="1200" kern="1200" dirty="0">
                <a:solidFill>
                  <a:schemeClr val="tx1"/>
                </a:solidFill>
                <a:effectLst/>
                <a:latin typeface="+mn-lt"/>
                <a:ea typeface="+mn-ea"/>
                <a:cs typeface="+mn-cs"/>
              </a:rPr>
              <a:t>Utifrån innehållet i FSLL, spelarutbildningsplanen och spelformerna har SvFF skapat tränarutbildningar. Deltagare på tränarutbildningarna fördjupar sig i hur man praktiskt jobbar med spelarna i fotbollsverksamheten. </a:t>
            </a:r>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940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Alla ska vara välkomna oavsett kunskap och  ambition </a:t>
            </a:r>
          </a:p>
          <a:p>
            <a:pPr marL="228600" indent="-228600">
              <a:buAutoNum type="arabicPeriod"/>
            </a:pPr>
            <a:r>
              <a:rPr lang="sv-SE" dirty="0"/>
              <a:t>Vad är bäst för individen? Barn är inte små vuxna utan har andra behov</a:t>
            </a:r>
          </a:p>
          <a:p>
            <a:pPr marL="228600" indent="-228600">
              <a:buAutoNum type="arabicPeriod"/>
            </a:pPr>
            <a:r>
              <a:rPr lang="sv-SE" dirty="0"/>
              <a:t>Ta bort resultattänk då det är kortsiktigt och hör inte hemma i barn och ungdomsfotboll för det har visat sig hämma individens utveckling.</a:t>
            </a:r>
          </a:p>
          <a:p>
            <a:pPr marL="228600" indent="-228600">
              <a:buAutoNum type="arabicPeriod"/>
            </a:pPr>
            <a:r>
              <a:rPr lang="sv-SE" dirty="0"/>
              <a:t>Respektera medspelare, motspelare, domare osv…</a:t>
            </a:r>
          </a:p>
          <a:p>
            <a:pPr marL="228600" indent="-228600">
              <a:buAutoNum type="arabicPeriod"/>
            </a:pPr>
            <a:r>
              <a:rPr lang="sv-SE" dirty="0"/>
              <a:t>Idrott som ett väg till livslångt intresse och hälsosamma val</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727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Huvudsyftet är att skapa flera bra miljöer för fotboll. Detta sker genom att hjälpa föreningar och ledare med innehållet i verksamheten.</a:t>
            </a:r>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46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man har delat in ungdomsfotbollen i 4 nivåer och att nivåerna överlappar varandra. Utvecklingen sker succesivt och i olika takt.</a:t>
            </a:r>
          </a:p>
          <a:p>
            <a:r>
              <a:rPr lang="sv-SE" sz="1200" kern="1200" dirty="0">
                <a:solidFill>
                  <a:schemeClr val="tx1"/>
                </a:solidFill>
                <a:effectLst/>
                <a:latin typeface="+mn-lt"/>
                <a:ea typeface="+mn-ea"/>
                <a:cs typeface="+mn-cs"/>
              </a:rPr>
              <a:t>Molnen runt skissen innehållet i SUP. Varje del är specifik för respektive nivå.</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962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Skissen visar vad barnen är mottagliga för på nivån. Förklara att SvFF:s spelarutbildningsplan endast är ett förslag på vad som en sådan kan innehålla. Andra kan ha andra </a:t>
            </a:r>
            <a:r>
              <a:rPr lang="sv-SE" sz="1200" kern="1200" dirty="0" err="1">
                <a:solidFill>
                  <a:schemeClr val="tx1"/>
                </a:solidFill>
                <a:effectLst/>
                <a:latin typeface="+mn-lt"/>
                <a:ea typeface="+mn-ea"/>
                <a:cs typeface="+mn-cs"/>
              </a:rPr>
              <a:t>ideér</a:t>
            </a:r>
            <a:r>
              <a:rPr lang="sv-SE" sz="1200" kern="1200" dirty="0">
                <a:solidFill>
                  <a:schemeClr val="tx1"/>
                </a:solidFill>
                <a:effectLst/>
                <a:latin typeface="+mn-lt"/>
                <a:ea typeface="+mn-ea"/>
                <a:cs typeface="+mn-cs"/>
              </a:rPr>
              <a:t>, det viktiga är att föreningen har en spelarutbildningsplan. Berätta att SvFF har tagit fram lämpliga träningsplaneringar med dessa färdigheter – föräldrar behöver inte komma på egna övningar.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71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latshållare för bildobjekt 1">
            <a:extLst>
              <a:ext uri="{FF2B5EF4-FFF2-40B4-BE49-F238E27FC236}">
                <a16:creationId xmlns:a16="http://schemas.microsoft.com/office/drawing/2014/main" id="{8E10E336-FB19-4782-8A37-821939D615B6}"/>
              </a:ext>
            </a:extLst>
          </p:cNvPr>
          <p:cNvSpPr>
            <a:spLocks noGrp="1" noRot="1" noChangeAspect="1" noTextEdit="1"/>
          </p:cNvSpPr>
          <p:nvPr>
            <p:ph type="sldImg"/>
          </p:nvPr>
        </p:nvSpPr>
        <p:spPr/>
      </p:sp>
      <p:sp>
        <p:nvSpPr>
          <p:cNvPr id="3" name="Platshållare för anteckningar 2">
            <a:extLst>
              <a:ext uri="{FF2B5EF4-FFF2-40B4-BE49-F238E27FC236}">
                <a16:creationId xmlns:a16="http://schemas.microsoft.com/office/drawing/2014/main" id="{6EEF857B-F4C2-4B1B-A868-3A7366A69283}"/>
              </a:ext>
            </a:extLst>
          </p:cNvPr>
          <p:cNvSpPr>
            <a:spLocks noGrp="1"/>
          </p:cNvSpPr>
          <p:nvPr>
            <p:ph type="body" idx="1"/>
          </p:nvPr>
        </p:nvSpPr>
        <p:spPr/>
        <p:txBody>
          <a:bodyPr/>
          <a:lstStyle/>
          <a:p>
            <a:pPr>
              <a:defRPr/>
            </a:pPr>
            <a:r>
              <a:rPr lang="sv-SE" sz="1200" dirty="0">
                <a:solidFill>
                  <a:schemeClr val="tx1"/>
                </a:solidFill>
                <a:latin typeface="+mn-lt"/>
                <a:ea typeface="+mn-ea"/>
                <a:cs typeface="+mn-cs"/>
              </a:rPr>
              <a:t>Förklara att träningen anpassas efter barnens villkor.</a:t>
            </a:r>
          </a:p>
          <a:p>
            <a:pPr>
              <a:defRPr/>
            </a:pPr>
            <a:r>
              <a:rPr lang="sv-SE" sz="1200" dirty="0">
                <a:solidFill>
                  <a:schemeClr val="tx1"/>
                </a:solidFill>
                <a:latin typeface="+mn-lt"/>
                <a:ea typeface="+mn-ea"/>
                <a:cs typeface="+mn-cs"/>
              </a:rPr>
              <a:t>Gå igenom betydelsen av rekommendationerna.</a:t>
            </a:r>
          </a:p>
        </p:txBody>
      </p:sp>
      <p:sp>
        <p:nvSpPr>
          <p:cNvPr id="65540" name="Platshållare för bildnummer 3">
            <a:extLst>
              <a:ext uri="{FF2B5EF4-FFF2-40B4-BE49-F238E27FC236}">
                <a16:creationId xmlns:a16="http://schemas.microsoft.com/office/drawing/2014/main" id="{F9C8C748-45C3-4485-8C11-5A4F3B901EC2}"/>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BAEBF-3B75-44AA-A418-82E1F1E09F9D}" type="slidenum">
              <a:rPr kumimoji="0" lang="sv-SE" altLang="sv-S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alt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1360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Tränarutbildningen ger alltså svaret på HUR man tränar.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rPr>
              <a:t>Svenska Fotbollförbundets tränarutbildning ger en ökad kunskap om hur man i praktiken planerar och genomför träning för fotboll.</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8746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7" name="Date Placeholder 6"/>
          <p:cNvSpPr>
            <a:spLocks noGrp="1"/>
          </p:cNvSpPr>
          <p:nvPr>
            <p:ph type="dt" sz="half" idx="10"/>
          </p:nvPr>
        </p:nvSpPr>
        <p:spPr/>
        <p:txBody>
          <a:bodyPr/>
          <a:lstStyle/>
          <a:p>
            <a:fld id="{E8BA8B44-94D0-4AE7-A29E-5FC8C561AA65}" type="datetimeFigureOut">
              <a:rPr lang="sv-SE" smtClean="0"/>
              <a:t>2018-04-18</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29875146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8BA8B44-94D0-4AE7-A29E-5FC8C561AA65}" type="datetimeFigureOut">
              <a:rPr lang="sv-SE" smtClean="0"/>
              <a:t>2018-04-18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169157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8BA8B44-94D0-4AE7-A29E-5FC8C561AA65}" type="datetimeFigureOut">
              <a:rPr lang="sv-SE" smtClean="0"/>
              <a:t>2018-04-18</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410766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rtsida">
    <p:bg>
      <p:bgPr>
        <a:solidFill>
          <a:schemeClr val="accent1"/>
        </a:solid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1" y="1627664"/>
            <a:ext cx="2190100" cy="3502799"/>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106822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Kapitelsi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0BB9BDB5-7A8E-4DD4-9217-2D5DC4DA5619}"/>
              </a:ext>
            </a:extLst>
          </p:cNvPr>
          <p:cNvPicPr>
            <a:picLocks noChangeAspect="1"/>
          </p:cNvPicPr>
          <p:nvPr userDrawn="1"/>
        </p:nvPicPr>
        <p:blipFill>
          <a:blip r:embed="rId3"/>
          <a:stretch>
            <a:fillRect/>
          </a:stretch>
        </p:blipFill>
        <p:spPr>
          <a:xfrm>
            <a:off x="11397829" y="213689"/>
            <a:ext cx="467221" cy="747263"/>
          </a:xfrm>
          <a:prstGeom prst="rect">
            <a:avLst/>
          </a:prstGeom>
        </p:spPr>
      </p:pic>
    </p:spTree>
    <p:extLst>
      <p:ext uri="{BB962C8B-B14F-4D97-AF65-F5344CB8AC3E}">
        <p14:creationId xmlns:p14="http://schemas.microsoft.com/office/powerpoint/2010/main" val="2460671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Kapitelsi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4A0DAFAF-36A7-48D6-A170-6260519D5BA7}"/>
              </a:ext>
            </a:extLst>
          </p:cNvPr>
          <p:cNvPicPr>
            <a:picLocks noChangeAspect="1"/>
          </p:cNvPicPr>
          <p:nvPr userDrawn="1"/>
        </p:nvPicPr>
        <p:blipFill>
          <a:blip r:embed="rId3"/>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3075775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Redigera format för bakgrundstext</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pic>
        <p:nvPicPr>
          <p:cNvPr id="10" name="Bildobjekt 9">
            <a:extLst>
              <a:ext uri="{FF2B5EF4-FFF2-40B4-BE49-F238E27FC236}">
                <a16:creationId xmlns:a16="http://schemas.microsoft.com/office/drawing/2014/main" id="{95E7DE4A-BAF7-4CE9-8622-2EFD45A64996}"/>
              </a:ext>
            </a:extLst>
          </p:cNvPr>
          <p:cNvPicPr>
            <a:picLocks noChangeAspect="1"/>
          </p:cNvPicPr>
          <p:nvPr userDrawn="1"/>
        </p:nvPicPr>
        <p:blipFill>
          <a:blip r:embed="rId3"/>
          <a:stretch>
            <a:fillRect/>
          </a:stretch>
        </p:blipFill>
        <p:spPr>
          <a:xfrm>
            <a:off x="11397830" y="209551"/>
            <a:ext cx="467221" cy="747263"/>
          </a:xfrm>
          <a:prstGeom prst="rect">
            <a:avLst/>
          </a:prstGeom>
        </p:spPr>
      </p:pic>
    </p:spTree>
    <p:extLst>
      <p:ext uri="{BB962C8B-B14F-4D97-AF65-F5344CB8AC3E}">
        <p14:creationId xmlns:p14="http://schemas.microsoft.com/office/powerpoint/2010/main" val="991281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sida med toning över hel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pic>
        <p:nvPicPr>
          <p:cNvPr id="13" name="Bildobjekt 12">
            <a:extLst>
              <a:ext uri="{FF2B5EF4-FFF2-40B4-BE49-F238E27FC236}">
                <a16:creationId xmlns:a16="http://schemas.microsoft.com/office/drawing/2014/main" id="{C37A3E55-43F9-4AAD-AE98-6483628C5CA2}"/>
              </a:ext>
            </a:extLst>
          </p:cNvPr>
          <p:cNvPicPr>
            <a:picLocks noChangeAspect="1"/>
          </p:cNvPicPr>
          <p:nvPr userDrawn="1"/>
        </p:nvPicPr>
        <p:blipFill>
          <a:blip r:embed="rId3"/>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334769058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sida med hel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pic>
        <p:nvPicPr>
          <p:cNvPr id="10" name="Bildobjekt 9">
            <a:extLst>
              <a:ext uri="{FF2B5EF4-FFF2-40B4-BE49-F238E27FC236}">
                <a16:creationId xmlns:a16="http://schemas.microsoft.com/office/drawing/2014/main" id="{03A1B802-8C23-409E-AB84-5553E961713F}"/>
              </a:ext>
            </a:extLst>
          </p:cNvPr>
          <p:cNvPicPr>
            <a:picLocks noChangeAspect="1"/>
          </p:cNvPicPr>
          <p:nvPr userDrawn="1"/>
        </p:nvPicPr>
        <p:blipFill>
          <a:blip r:embed="rId2"/>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2222740206"/>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sida 2-spal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270332976"/>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och text 1-spal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2568142048"/>
      </p:ext>
    </p:extLst>
  </p:cSld>
  <p:clrMapOvr>
    <a:masterClrMapping/>
  </p:clrMapOvr>
  <p:extLst mod="1">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E8BA8B44-94D0-4AE7-A29E-5FC8C561AA65}" type="datetimeFigureOut">
              <a:rPr lang="sv-SE" smtClean="0"/>
              <a:t>2018-04-18</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293588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1970963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1275657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Sidhuvud om man väljer att infoga en sådan i sin presentation</a:t>
            </a:r>
            <a:endParaRPr lang="sv-SE" dirty="0"/>
          </a:p>
        </p:txBody>
      </p:sp>
    </p:spTree>
    <p:extLst>
      <p:ext uri="{BB962C8B-B14F-4D97-AF65-F5344CB8AC3E}">
        <p14:creationId xmlns:p14="http://schemas.microsoft.com/office/powerpoint/2010/main" val="2844394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art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8"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8" y="4433987"/>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3"/>
          <a:stretch>
            <a:fillRect/>
          </a:stretch>
        </p:blipFill>
        <p:spPr>
          <a:xfrm>
            <a:off x="1966453"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8" y="2299443"/>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165425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Kapitelsi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7" y="2062215"/>
            <a:ext cx="5092699" cy="597052"/>
          </a:xfrm>
        </p:spPr>
        <p:txBody>
          <a:bodyPr/>
          <a:lstStyle>
            <a:lvl1pPr marL="0" indent="0" algn="l">
              <a:buNone/>
              <a:defRPr sz="43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Kapitelnummer</a:t>
            </a:r>
          </a:p>
        </p:txBody>
      </p:sp>
      <p:sp>
        <p:nvSpPr>
          <p:cNvPr id="2" name="Rubrik 1"/>
          <p:cNvSpPr>
            <a:spLocks noGrp="1"/>
          </p:cNvSpPr>
          <p:nvPr>
            <p:ph type="ctrTitle" hasCustomPrompt="1"/>
          </p:nvPr>
        </p:nvSpPr>
        <p:spPr>
          <a:xfrm>
            <a:off x="784227" y="2763785"/>
            <a:ext cx="5092699" cy="3221091"/>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4" y="131444"/>
            <a:ext cx="2129345" cy="219093"/>
          </a:xfrm>
        </p:spPr>
        <p:txBody>
          <a:bodyPr/>
          <a:lstStyle>
            <a:lvl1pPr>
              <a:defRPr>
                <a:solidFill>
                  <a:schemeClr val="bg1"/>
                </a:solidFill>
              </a:defRPr>
            </a:lvl1pPr>
          </a:lstStyle>
          <a:p>
            <a:endParaRPr lang="sv-SE" dirty="0">
              <a:solidFill>
                <a:prstClr val="white"/>
              </a:solidFill>
            </a:endParaRPr>
          </a:p>
        </p:txBody>
      </p:sp>
      <p:sp>
        <p:nvSpPr>
          <p:cNvPr id="5" name="Platshållare för sidfot 4"/>
          <p:cNvSpPr>
            <a:spLocks noGrp="1"/>
          </p:cNvSpPr>
          <p:nvPr>
            <p:ph type="ftr" sz="quarter" idx="11"/>
          </p:nvPr>
        </p:nvSpPr>
        <p:spPr>
          <a:xfrm>
            <a:off x="540702" y="131444"/>
            <a:ext cx="5336223" cy="219093"/>
          </a:xfrm>
        </p:spPr>
        <p:txBody>
          <a:bodyPr/>
          <a:lstStyle>
            <a:lvl1pPr algn="l">
              <a:defRPr>
                <a:solidFill>
                  <a:schemeClr val="bg1"/>
                </a:solidFill>
              </a:defRPr>
            </a:lvl1pPr>
          </a:lstStyle>
          <a:p>
            <a:endParaRPr lang="sv-SE" dirty="0">
              <a:solidFill>
                <a:prstClr val="white"/>
              </a:solidFill>
            </a:endParaRP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1" y="209552"/>
            <a:ext cx="468660" cy="747265"/>
          </a:xfrm>
          <a:prstGeom prst="rect">
            <a:avLst/>
          </a:prstGeom>
        </p:spPr>
      </p:pic>
    </p:spTree>
    <p:extLst>
      <p:ext uri="{BB962C8B-B14F-4D97-AF65-F5344CB8AC3E}">
        <p14:creationId xmlns:p14="http://schemas.microsoft.com/office/powerpoint/2010/main" val="204304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Kapitelsi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5"/>
            <a:ext cx="5092699" cy="597052"/>
          </a:xfrm>
        </p:spPr>
        <p:txBody>
          <a:bodyPr/>
          <a:lstStyle>
            <a:lvl1pPr marL="0" indent="0" algn="l">
              <a:buNone/>
              <a:defRPr sz="43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1"/>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4" y="131444"/>
            <a:ext cx="2129345" cy="219093"/>
          </a:xfrm>
        </p:spPr>
        <p:txBody>
          <a:bodyPr/>
          <a:lstStyle>
            <a:lvl1pPr>
              <a:defRPr>
                <a:solidFill>
                  <a:schemeClr val="bg1"/>
                </a:solidFill>
              </a:defRPr>
            </a:lvl1pPr>
          </a:lstStyle>
          <a:p>
            <a:endParaRPr lang="sv-SE" dirty="0">
              <a:solidFill>
                <a:prstClr val="white"/>
              </a:solidFill>
            </a:endParaRPr>
          </a:p>
        </p:txBody>
      </p:sp>
      <p:sp>
        <p:nvSpPr>
          <p:cNvPr id="5" name="Platshållare för sidfot 4"/>
          <p:cNvSpPr>
            <a:spLocks noGrp="1"/>
          </p:cNvSpPr>
          <p:nvPr>
            <p:ph type="ftr" sz="quarter" idx="11"/>
          </p:nvPr>
        </p:nvSpPr>
        <p:spPr>
          <a:xfrm>
            <a:off x="540702" y="131444"/>
            <a:ext cx="5336223" cy="219093"/>
          </a:xfrm>
        </p:spPr>
        <p:txBody>
          <a:bodyPr/>
          <a:lstStyle>
            <a:lvl1pPr algn="l">
              <a:defRPr>
                <a:solidFill>
                  <a:schemeClr val="bg1"/>
                </a:solidFill>
              </a:defRPr>
            </a:lvl1pPr>
          </a:lstStyle>
          <a:p>
            <a:endParaRPr lang="sv-SE" dirty="0">
              <a:solidFill>
                <a:prstClr val="white"/>
              </a:solidFill>
            </a:endParaRP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1" y="209552"/>
            <a:ext cx="468660" cy="747265"/>
          </a:xfrm>
          <a:prstGeom prst="rect">
            <a:avLst/>
          </a:prstGeom>
        </p:spPr>
      </p:pic>
    </p:spTree>
    <p:extLst>
      <p:ext uri="{BB962C8B-B14F-4D97-AF65-F5344CB8AC3E}">
        <p14:creationId xmlns:p14="http://schemas.microsoft.com/office/powerpoint/2010/main" val="1076049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6" y="1459578"/>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5" y="1459577"/>
            <a:ext cx="7606739" cy="4535131"/>
          </a:xfrm>
        </p:spPr>
        <p:txBody>
          <a:bodyPr/>
          <a:lstStyle>
            <a:lvl1pPr marL="0" indent="0" defTabSz="7619810">
              <a:buNone/>
              <a:tabLst>
                <a:tab pos="1435064" algn="l"/>
                <a:tab pos="6724483" algn="l"/>
              </a:tabLst>
              <a:defRPr>
                <a:solidFill>
                  <a:schemeClr val="bg1"/>
                </a:solidFill>
              </a:defRPr>
            </a:lvl1pPr>
            <a:lvl2pPr marL="197995" indent="0" defTabSz="7619810">
              <a:buNone/>
              <a:tabLst>
                <a:tab pos="1612860" algn="l"/>
                <a:tab pos="6724483" algn="l"/>
              </a:tabLst>
              <a:defRPr>
                <a:solidFill>
                  <a:schemeClr val="bg1"/>
                </a:solidFill>
              </a:defRPr>
            </a:lvl2pPr>
            <a:lvl3pPr marL="395990" indent="0" defTabSz="7619810">
              <a:buNone/>
              <a:tabLst>
                <a:tab pos="1612860" algn="l"/>
                <a:tab pos="6724483" algn="l"/>
              </a:tabLst>
              <a:defRPr>
                <a:solidFill>
                  <a:schemeClr val="bg1"/>
                </a:solidFill>
              </a:defRPr>
            </a:lvl3pPr>
            <a:lvl4pPr marL="593985" indent="0" defTabSz="7619810">
              <a:buNone/>
              <a:tabLst>
                <a:tab pos="1612860" algn="l"/>
                <a:tab pos="6724483" algn="l"/>
              </a:tabLst>
              <a:defRPr>
                <a:solidFill>
                  <a:schemeClr val="bg1"/>
                </a:solidFill>
              </a:defRPr>
            </a:lvl4pPr>
            <a:lvl5pPr marL="791980" indent="0" defTabSz="7619810">
              <a:buNone/>
              <a:tabLst>
                <a:tab pos="1612860" algn="l"/>
                <a:tab pos="6724483"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4" y="131444"/>
            <a:ext cx="2129345" cy="219093"/>
          </a:xfrm>
        </p:spPr>
        <p:txBody>
          <a:bodyPr/>
          <a:lstStyle>
            <a:lvl1pPr>
              <a:defRPr>
                <a:solidFill>
                  <a:schemeClr val="bg1"/>
                </a:solidFill>
              </a:defRPr>
            </a:lvl1pPr>
          </a:lstStyle>
          <a:p>
            <a:endParaRPr lang="sv-SE" dirty="0">
              <a:solidFill>
                <a:prstClr val="white"/>
              </a:solidFill>
            </a:endParaRPr>
          </a:p>
        </p:txBody>
      </p:sp>
      <p:sp>
        <p:nvSpPr>
          <p:cNvPr id="5" name="Platshållare för sidfot 4"/>
          <p:cNvSpPr>
            <a:spLocks noGrp="1"/>
          </p:cNvSpPr>
          <p:nvPr>
            <p:ph type="ftr" sz="quarter" idx="11"/>
          </p:nvPr>
        </p:nvSpPr>
        <p:spPr>
          <a:xfrm>
            <a:off x="540702" y="131444"/>
            <a:ext cx="5336223" cy="219093"/>
          </a:xfrm>
        </p:spPr>
        <p:txBody>
          <a:bodyPr/>
          <a:lstStyle>
            <a:lvl1pPr algn="l">
              <a:defRPr>
                <a:solidFill>
                  <a:schemeClr val="bg1"/>
                </a:solidFill>
              </a:defRPr>
            </a:lvl1pPr>
          </a:lstStyle>
          <a:p>
            <a:endParaRPr lang="sv-SE" dirty="0">
              <a:solidFill>
                <a:prstClr val="white"/>
              </a:solidFill>
            </a:endParaRP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1" y="209552"/>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pPr defTabSz="914377"/>
            <a:r>
              <a:rPr lang="sv-SE" sz="1000" dirty="0">
                <a:solidFill>
                  <a:prstClr val="black">
                    <a:lumMod val="65000"/>
                    <a:lumOff val="35000"/>
                  </a:prstClr>
                </a:solidFill>
              </a:rPr>
              <a:t>För att komma till nästa information i agendan, använd TAB. Det finns tre tabbar i textplatshållaren. Rekommenderat är att använda linjal när man använder tabbar. Gå till Visa och klicka i Linjal.</a:t>
            </a:r>
          </a:p>
          <a:p>
            <a:pPr defTabSz="914377"/>
            <a:r>
              <a:rPr lang="sv-SE" sz="1000" dirty="0">
                <a:solidFill>
                  <a:prstClr val="black">
                    <a:lumMod val="65000"/>
                    <a:lumOff val="35000"/>
                  </a:prstClr>
                </a:solidFill>
              </a:rPr>
              <a:t>Texten som ska vara i fetstil måste markeras manuellt.</a:t>
            </a:r>
          </a:p>
        </p:txBody>
      </p:sp>
    </p:spTree>
    <p:extLst>
      <p:ext uri="{BB962C8B-B14F-4D97-AF65-F5344CB8AC3E}">
        <p14:creationId xmlns:p14="http://schemas.microsoft.com/office/powerpoint/2010/main" val="1077291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sida med toning över hel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6" y="2561957"/>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4" y="131444"/>
            <a:ext cx="2129345" cy="219093"/>
          </a:xfrm>
        </p:spPr>
        <p:txBody>
          <a:bodyPr/>
          <a:lstStyle>
            <a:lvl1pPr>
              <a:defRPr>
                <a:solidFill>
                  <a:schemeClr val="bg1"/>
                </a:solidFill>
              </a:defRPr>
            </a:lvl1pPr>
          </a:lstStyle>
          <a:p>
            <a:endParaRPr lang="sv-SE" dirty="0">
              <a:solidFill>
                <a:prstClr val="white"/>
              </a:solidFill>
            </a:endParaRPr>
          </a:p>
        </p:txBody>
      </p:sp>
      <p:sp>
        <p:nvSpPr>
          <p:cNvPr id="5" name="Platshållare för sidfot 4"/>
          <p:cNvSpPr>
            <a:spLocks noGrp="1"/>
          </p:cNvSpPr>
          <p:nvPr>
            <p:ph type="ftr" sz="quarter" idx="11"/>
          </p:nvPr>
        </p:nvSpPr>
        <p:spPr>
          <a:xfrm>
            <a:off x="540702" y="131444"/>
            <a:ext cx="5336223" cy="219093"/>
          </a:xfrm>
        </p:spPr>
        <p:txBody>
          <a:bodyPr/>
          <a:lstStyle>
            <a:lvl1pPr algn="l">
              <a:defRPr>
                <a:solidFill>
                  <a:schemeClr val="bg1"/>
                </a:solidFill>
              </a:defRPr>
            </a:lvl1pPr>
          </a:lstStyle>
          <a:p>
            <a:endParaRPr lang="sv-SE" dirty="0">
              <a:solidFill>
                <a:prstClr val="white"/>
              </a:solidFill>
            </a:endParaRP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1" y="209552"/>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3"/>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pPr defTabSz="914377"/>
            <a:r>
              <a:rPr lang="sv-SE" sz="1000" dirty="0">
                <a:solidFill>
                  <a:prstClr val="black">
                    <a:lumMod val="65000"/>
                    <a:lumOff val="35000"/>
                  </a:prstClr>
                </a:solidFill>
              </a:rPr>
              <a:t>För att lägga till bild i bakgrunden - Högerklicka på tomt utrymme. Välj Formatera bakgrund/Fyllning/Bild eller strukturfyllning och välj sedan önskad bild.</a:t>
            </a:r>
          </a:p>
        </p:txBody>
      </p:sp>
    </p:spTree>
    <p:extLst>
      <p:ext uri="{BB962C8B-B14F-4D97-AF65-F5344CB8AC3E}">
        <p14:creationId xmlns:p14="http://schemas.microsoft.com/office/powerpoint/2010/main" val="1795106166"/>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xtsida med hel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6" y="2561957"/>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4" y="131444"/>
            <a:ext cx="2129345" cy="219093"/>
          </a:xfrm>
        </p:spPr>
        <p:txBody>
          <a:bodyPr/>
          <a:lstStyle>
            <a:lvl1pPr>
              <a:defRPr>
                <a:solidFill>
                  <a:schemeClr val="bg1"/>
                </a:solidFill>
              </a:defRPr>
            </a:lvl1pPr>
          </a:lstStyle>
          <a:p>
            <a:endParaRPr lang="sv-SE" dirty="0">
              <a:solidFill>
                <a:prstClr val="white"/>
              </a:solidFill>
            </a:endParaRPr>
          </a:p>
        </p:txBody>
      </p:sp>
      <p:sp>
        <p:nvSpPr>
          <p:cNvPr id="5" name="Platshållare för sidfot 4"/>
          <p:cNvSpPr>
            <a:spLocks noGrp="1"/>
          </p:cNvSpPr>
          <p:nvPr>
            <p:ph type="ftr" sz="quarter" idx="11"/>
          </p:nvPr>
        </p:nvSpPr>
        <p:spPr>
          <a:xfrm>
            <a:off x="540702" y="131444"/>
            <a:ext cx="5336223" cy="219093"/>
          </a:xfrm>
        </p:spPr>
        <p:txBody>
          <a:bodyPr/>
          <a:lstStyle>
            <a:lvl1pPr algn="l">
              <a:defRPr>
                <a:solidFill>
                  <a:schemeClr val="bg1"/>
                </a:solidFill>
              </a:defRPr>
            </a:lvl1pPr>
          </a:lstStyle>
          <a:p>
            <a:endParaRPr lang="sv-SE" dirty="0">
              <a:solidFill>
                <a:prstClr val="white"/>
              </a:solidFill>
            </a:endParaRPr>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1" y="209552"/>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3"/>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pPr defTabSz="914377"/>
            <a:r>
              <a:rPr lang="sv-SE" sz="1000" dirty="0">
                <a:solidFill>
                  <a:prstClr val="black">
                    <a:lumMod val="65000"/>
                    <a:lumOff val="35000"/>
                  </a:prstClr>
                </a:solidFill>
              </a:rPr>
              <a:t>För att lägga till bild i bakgrunden - Högerklicka på tomt utrymme. Välj Formatera bakgrund/Fyllning/Bild eller strukturfyllning och välj sedan önskad bild.</a:t>
            </a:r>
          </a:p>
        </p:txBody>
      </p:sp>
    </p:spTree>
    <p:extLst>
      <p:ext uri="{BB962C8B-B14F-4D97-AF65-F5344CB8AC3E}">
        <p14:creationId xmlns:p14="http://schemas.microsoft.com/office/powerpoint/2010/main" val="3929984641"/>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sida 2-spal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1"/>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1" y="2562225"/>
            <a:ext cx="4932363" cy="342265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4" y="131444"/>
            <a:ext cx="2129345" cy="219093"/>
          </a:xfrm>
        </p:spPr>
        <p:txBody>
          <a:bodyPr/>
          <a:lstStyle>
            <a:lvl1pPr>
              <a:defRPr>
                <a:solidFill>
                  <a:schemeClr val="accent1"/>
                </a:solidFill>
              </a:defRPr>
            </a:lvl1pPr>
          </a:lstStyle>
          <a:p>
            <a:endParaRPr lang="sv-SE" dirty="0">
              <a:solidFill>
                <a:srgbClr val="005293"/>
              </a:solidFill>
            </a:endParaRPr>
          </a:p>
        </p:txBody>
      </p:sp>
      <p:sp>
        <p:nvSpPr>
          <p:cNvPr id="5" name="Platshållare för sidfot 4"/>
          <p:cNvSpPr>
            <a:spLocks noGrp="1"/>
          </p:cNvSpPr>
          <p:nvPr>
            <p:ph type="ftr" sz="quarter" idx="11"/>
          </p:nvPr>
        </p:nvSpPr>
        <p:spPr>
          <a:xfrm>
            <a:off x="540702" y="131444"/>
            <a:ext cx="5336223" cy="219093"/>
          </a:xfrm>
        </p:spPr>
        <p:txBody>
          <a:bodyPr/>
          <a:lstStyle>
            <a:lvl1pPr algn="l">
              <a:defRPr>
                <a:solidFill>
                  <a:schemeClr val="accent1"/>
                </a:solidFill>
              </a:defRPr>
            </a:lvl1pPr>
          </a:lstStyle>
          <a:p>
            <a:endParaRPr lang="sv-SE" dirty="0">
              <a:solidFill>
                <a:srgbClr val="005293"/>
              </a:solidFill>
            </a:endParaRPr>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1" y="209552"/>
            <a:ext cx="468660" cy="747265"/>
          </a:xfrm>
          <a:prstGeom prst="rect">
            <a:avLst/>
          </a:prstGeom>
        </p:spPr>
      </p:pic>
    </p:spTree>
    <p:extLst>
      <p:ext uri="{BB962C8B-B14F-4D97-AF65-F5344CB8AC3E}">
        <p14:creationId xmlns:p14="http://schemas.microsoft.com/office/powerpoint/2010/main" val="758960575"/>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7" name="Date Placeholder 6"/>
          <p:cNvSpPr>
            <a:spLocks noGrp="1"/>
          </p:cNvSpPr>
          <p:nvPr>
            <p:ph type="dt" sz="half" idx="10"/>
          </p:nvPr>
        </p:nvSpPr>
        <p:spPr/>
        <p:txBody>
          <a:bodyPr/>
          <a:lstStyle/>
          <a:p>
            <a:fld id="{E8BA8B44-94D0-4AE7-A29E-5FC8C561AA65}" type="datetimeFigureOut">
              <a:rPr lang="sv-SE" smtClean="0"/>
              <a:t>2018-04-18</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156504933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och text 1-spal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6000" y="1350455"/>
            <a:ext cx="4930225" cy="1294423"/>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1" y="2844801"/>
            <a:ext cx="4932363" cy="3140075"/>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4" y="131444"/>
            <a:ext cx="2129345" cy="219093"/>
          </a:xfrm>
        </p:spPr>
        <p:txBody>
          <a:bodyPr/>
          <a:lstStyle>
            <a:lvl1pPr>
              <a:defRPr>
                <a:solidFill>
                  <a:schemeClr val="accent1"/>
                </a:solidFill>
              </a:defRPr>
            </a:lvl1pPr>
          </a:lstStyle>
          <a:p>
            <a:endParaRPr lang="sv-SE" dirty="0">
              <a:solidFill>
                <a:srgbClr val="005293"/>
              </a:solidFill>
            </a:endParaRPr>
          </a:p>
        </p:txBody>
      </p:sp>
      <p:sp>
        <p:nvSpPr>
          <p:cNvPr id="5" name="Platshållare för sidfot 4"/>
          <p:cNvSpPr>
            <a:spLocks noGrp="1"/>
          </p:cNvSpPr>
          <p:nvPr>
            <p:ph type="ftr" sz="quarter" idx="11"/>
          </p:nvPr>
        </p:nvSpPr>
        <p:spPr>
          <a:xfrm>
            <a:off x="540702" y="131444"/>
            <a:ext cx="5336223" cy="219093"/>
          </a:xfrm>
        </p:spPr>
        <p:txBody>
          <a:bodyPr/>
          <a:lstStyle>
            <a:lvl1pPr algn="l">
              <a:defRPr>
                <a:solidFill>
                  <a:schemeClr val="accent1"/>
                </a:solidFill>
              </a:defRPr>
            </a:lvl1pPr>
          </a:lstStyle>
          <a:p>
            <a:endParaRPr lang="sv-SE" dirty="0">
              <a:solidFill>
                <a:srgbClr val="005293"/>
              </a:solidFill>
            </a:endParaRPr>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1" y="209552"/>
            <a:ext cx="468660" cy="747265"/>
          </a:xfrm>
          <a:prstGeom prst="rect">
            <a:avLst/>
          </a:prstGeom>
        </p:spPr>
      </p:pic>
    </p:spTree>
    <p:extLst>
      <p:ext uri="{BB962C8B-B14F-4D97-AF65-F5344CB8AC3E}">
        <p14:creationId xmlns:p14="http://schemas.microsoft.com/office/powerpoint/2010/main" val="3673391836"/>
      </p:ext>
    </p:extLst>
  </p:cSld>
  <p:clrMapOvr>
    <a:masterClrMapping/>
  </p:clrMapOvr>
  <p:extLst mod="1">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6"/>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endParaRPr lang="sv-SE" dirty="0">
              <a:solidFill>
                <a:srgbClr val="005293"/>
              </a:solidFill>
            </a:endParaRPr>
          </a:p>
        </p:txBody>
      </p:sp>
      <p:sp>
        <p:nvSpPr>
          <p:cNvPr id="9" name="Platshållare för sidfot 8"/>
          <p:cNvSpPr>
            <a:spLocks noGrp="1"/>
          </p:cNvSpPr>
          <p:nvPr>
            <p:ph type="ftr" sz="quarter" idx="11"/>
          </p:nvPr>
        </p:nvSpPr>
        <p:spPr/>
        <p:txBody>
          <a:bodyPr/>
          <a:lstStyle>
            <a:lvl1pPr algn="l">
              <a:defRPr/>
            </a:lvl1pPr>
          </a:lstStyle>
          <a:p>
            <a:endParaRPr lang="sv-SE" dirty="0">
              <a:solidFill>
                <a:srgbClr val="005293"/>
              </a:solidFill>
            </a:endParaRPr>
          </a:p>
        </p:txBody>
      </p:sp>
    </p:spTree>
    <p:extLst>
      <p:ext uri="{BB962C8B-B14F-4D97-AF65-F5344CB8AC3E}">
        <p14:creationId xmlns:p14="http://schemas.microsoft.com/office/powerpoint/2010/main" val="2463047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solidFill>
                <a:srgbClr val="005293"/>
              </a:solidFill>
            </a:endParaRPr>
          </a:p>
        </p:txBody>
      </p:sp>
      <p:sp>
        <p:nvSpPr>
          <p:cNvPr id="4" name="Platshållare för sidfot 3"/>
          <p:cNvSpPr>
            <a:spLocks noGrp="1"/>
          </p:cNvSpPr>
          <p:nvPr>
            <p:ph type="ftr" sz="quarter" idx="11"/>
          </p:nvPr>
        </p:nvSpPr>
        <p:spPr/>
        <p:txBody>
          <a:bodyPr/>
          <a:lstStyle>
            <a:lvl1pPr algn="l">
              <a:defRPr/>
            </a:lvl1pPr>
          </a:lstStyle>
          <a:p>
            <a:endParaRPr lang="sv-SE" dirty="0">
              <a:solidFill>
                <a:srgbClr val="005293"/>
              </a:solidFill>
            </a:endParaRPr>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5" cy="219093"/>
          </a:xfrm>
          <a:prstGeom prst="rect">
            <a:avLst/>
          </a:prstGeom>
        </p:spPr>
        <p:txBody>
          <a:bodyPr vert="horz" lIns="0" tIns="0" rIns="0" bIns="0" rtlCol="0" anchor="b" anchorCtr="0"/>
          <a:lstStyle>
            <a:lvl1pPr algn="l">
              <a:defRPr sz="1100" b="1">
                <a:solidFill>
                  <a:schemeClr val="accent1"/>
                </a:solidFill>
              </a:defRPr>
            </a:lvl1pPr>
          </a:lstStyle>
          <a:p>
            <a:pPr defTabSz="914377"/>
            <a:fld id="{E8645303-2AAE-45D1-913A-B06AE6474513}" type="slidenum">
              <a:rPr lang="sv-SE" smtClean="0">
                <a:solidFill>
                  <a:srgbClr val="005293"/>
                </a:solidFill>
              </a:rPr>
              <a:pPr defTabSz="914377"/>
              <a:t>‹#›</a:t>
            </a:fld>
            <a:endParaRPr lang="sv-SE" dirty="0">
              <a:solidFill>
                <a:srgbClr val="005293"/>
              </a:solidFill>
            </a:endParaRPr>
          </a:p>
        </p:txBody>
      </p:sp>
    </p:spTree>
    <p:extLst>
      <p:ext uri="{BB962C8B-B14F-4D97-AF65-F5344CB8AC3E}">
        <p14:creationId xmlns:p14="http://schemas.microsoft.com/office/powerpoint/2010/main" val="407929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endParaRPr lang="sv-SE" dirty="0">
              <a:solidFill>
                <a:srgbClr val="005293"/>
              </a:solidFill>
            </a:endParaRPr>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endParaRPr lang="sv-SE" dirty="0">
              <a:solidFill>
                <a:srgbClr val="005293"/>
              </a:solidFill>
            </a:endParaRPr>
          </a:p>
        </p:txBody>
      </p:sp>
    </p:spTree>
    <p:extLst>
      <p:ext uri="{BB962C8B-B14F-4D97-AF65-F5344CB8AC3E}">
        <p14:creationId xmlns:p14="http://schemas.microsoft.com/office/powerpoint/2010/main" val="193750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tart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3"/>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2500928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Kapitelsi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694800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Kapitelsi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830307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122148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xtsida med toning över hel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23568794"/>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sida med helbil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458739554"/>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8" name="Date Placeholder 7"/>
          <p:cNvSpPr>
            <a:spLocks noGrp="1"/>
          </p:cNvSpPr>
          <p:nvPr>
            <p:ph type="dt" sz="half" idx="10"/>
          </p:nvPr>
        </p:nvSpPr>
        <p:spPr/>
        <p:txBody>
          <a:bodyPr/>
          <a:lstStyle/>
          <a:p>
            <a:fld id="{E8BA8B44-94D0-4AE7-A29E-5FC8C561AA65}" type="datetimeFigureOut">
              <a:rPr lang="sv-SE" smtClean="0"/>
              <a:t>2018-04-18</a:t>
            </a:fld>
            <a:endParaRPr lang="sv-SE"/>
          </a:p>
        </p:txBody>
      </p:sp>
      <p:sp>
        <p:nvSpPr>
          <p:cNvPr id="9" name="Footer Placeholder 8"/>
          <p:cNvSpPr>
            <a:spLocks noGrp="1"/>
          </p:cNvSpPr>
          <p:nvPr>
            <p:ph type="ftr" sz="quarter" idx="11"/>
          </p:nvPr>
        </p:nvSpPr>
        <p:spPr/>
        <p:txBody>
          <a:bodyPr/>
          <a:lstStyle/>
          <a:p>
            <a:endParaRPr lang="sv-SE"/>
          </a:p>
        </p:txBody>
      </p:sp>
      <p:sp>
        <p:nvSpPr>
          <p:cNvPr id="10" name="Slide Number Placeholder 9"/>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1005700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sida 2-spal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Sidhuvud om man väljer att infoga en sådan i sin presentation</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578600879"/>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 och text 1-spal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Sidhuvud om man väljer att infoga en sådan i sin presentation</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236712067"/>
      </p:ext>
    </p:extLst>
  </p:cSld>
  <p:clrMapOvr>
    <a:masterClrMapping/>
  </p:clrMapOvr>
  <p:extLst mod="1">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1914325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Sidhuvud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686906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Sidhuvud om man väljer att infoga en sådan i sin presentation</a:t>
            </a:r>
            <a:endParaRPr lang="sv-SE" dirty="0"/>
          </a:p>
        </p:txBody>
      </p:sp>
    </p:spTree>
    <p:extLst>
      <p:ext uri="{BB962C8B-B14F-4D97-AF65-F5344CB8AC3E}">
        <p14:creationId xmlns:p14="http://schemas.microsoft.com/office/powerpoint/2010/main" val="2422436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1" y="1627664"/>
            <a:ext cx="2190100" cy="3502799"/>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3457677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0BB9BDB5-7A8E-4DD4-9217-2D5DC4DA5619}"/>
              </a:ext>
            </a:extLst>
          </p:cNvPr>
          <p:cNvPicPr>
            <a:picLocks noChangeAspect="1"/>
          </p:cNvPicPr>
          <p:nvPr userDrawn="1"/>
        </p:nvPicPr>
        <p:blipFill>
          <a:blip r:embed="rId2"/>
          <a:stretch>
            <a:fillRect/>
          </a:stretch>
        </p:blipFill>
        <p:spPr>
          <a:xfrm>
            <a:off x="11397829" y="213689"/>
            <a:ext cx="467221" cy="747263"/>
          </a:xfrm>
          <a:prstGeom prst="rect">
            <a:avLst/>
          </a:prstGeom>
        </p:spPr>
      </p:pic>
    </p:spTree>
    <p:extLst>
      <p:ext uri="{BB962C8B-B14F-4D97-AF65-F5344CB8AC3E}">
        <p14:creationId xmlns:p14="http://schemas.microsoft.com/office/powerpoint/2010/main" val="3935152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4A0DAFAF-36A7-48D6-A170-6260519D5BA7}"/>
              </a:ext>
            </a:extLst>
          </p:cNvPr>
          <p:cNvPicPr>
            <a:picLocks noChangeAspect="1"/>
          </p:cNvPicPr>
          <p:nvPr userDrawn="1"/>
        </p:nvPicPr>
        <p:blipFill>
          <a:blip r:embed="rId2"/>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3653532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pic>
        <p:nvPicPr>
          <p:cNvPr id="10" name="Bildobjekt 9">
            <a:extLst>
              <a:ext uri="{FF2B5EF4-FFF2-40B4-BE49-F238E27FC236}">
                <a16:creationId xmlns:a16="http://schemas.microsoft.com/office/drawing/2014/main" id="{95E7DE4A-BAF7-4CE9-8622-2EFD45A64996}"/>
              </a:ext>
            </a:extLst>
          </p:cNvPr>
          <p:cNvPicPr>
            <a:picLocks noChangeAspect="1"/>
          </p:cNvPicPr>
          <p:nvPr userDrawn="1"/>
        </p:nvPicPr>
        <p:blipFill>
          <a:blip r:embed="rId2"/>
          <a:stretch>
            <a:fillRect/>
          </a:stretch>
        </p:blipFill>
        <p:spPr>
          <a:xfrm>
            <a:off x="11397830" y="209551"/>
            <a:ext cx="467221" cy="747263"/>
          </a:xfrm>
          <a:prstGeom prst="rect">
            <a:avLst/>
          </a:prstGeom>
        </p:spPr>
      </p:pic>
    </p:spTree>
    <p:extLst>
      <p:ext uri="{BB962C8B-B14F-4D97-AF65-F5344CB8AC3E}">
        <p14:creationId xmlns:p14="http://schemas.microsoft.com/office/powerpoint/2010/main" val="2982063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pic>
        <p:nvPicPr>
          <p:cNvPr id="13" name="Bildobjekt 12">
            <a:extLst>
              <a:ext uri="{FF2B5EF4-FFF2-40B4-BE49-F238E27FC236}">
                <a16:creationId xmlns:a16="http://schemas.microsoft.com/office/drawing/2014/main" id="{C37A3E55-43F9-4AAD-AE98-6483628C5CA2}"/>
              </a:ext>
            </a:extLst>
          </p:cNvPr>
          <p:cNvPicPr>
            <a:picLocks noChangeAspect="1"/>
          </p:cNvPicPr>
          <p:nvPr userDrawn="1"/>
        </p:nvPicPr>
        <p:blipFill>
          <a:blip r:embed="rId3"/>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873970140"/>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583436" y="3143250"/>
            <a:ext cx="4270248" cy="25967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7" name="Date Placeholder 6"/>
          <p:cNvSpPr>
            <a:spLocks noGrp="1"/>
          </p:cNvSpPr>
          <p:nvPr>
            <p:ph type="dt" sz="half" idx="10"/>
          </p:nvPr>
        </p:nvSpPr>
        <p:spPr/>
        <p:txBody>
          <a:bodyPr/>
          <a:lstStyle/>
          <a:p>
            <a:fld id="{E8BA8B44-94D0-4AE7-A29E-5FC8C561AA65}" type="datetimeFigureOut">
              <a:rPr lang="sv-SE" smtClean="0"/>
              <a:t>2018-04-18</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849CE34-E52A-4B3A-8596-B7AD396290EB}" type="slidenum">
              <a:rPr lang="sv-SE" smtClean="0"/>
              <a:t>‹#›</a:t>
            </a:fld>
            <a:endParaRPr lang="sv-SE"/>
          </a:p>
        </p:txBody>
      </p:sp>
      <p:sp>
        <p:nvSpPr>
          <p:cNvPr id="10" name="Title 9"/>
          <p:cNvSpPr>
            <a:spLocks noGrp="1"/>
          </p:cNvSpPr>
          <p:nvPr>
            <p:ph type="title"/>
          </p:nvPr>
        </p:nvSpPr>
        <p:spPr/>
        <p:txBody>
          <a:bodyPr/>
          <a:lstStyle/>
          <a:p>
            <a:r>
              <a:rPr lang="sv-SE"/>
              <a:t>Klicka här för att ändra mall för rubrikformat</a:t>
            </a:r>
            <a:endParaRPr lang="en-US" dirty="0"/>
          </a:p>
        </p:txBody>
      </p:sp>
    </p:spTree>
    <p:extLst>
      <p:ext uri="{BB962C8B-B14F-4D97-AF65-F5344CB8AC3E}">
        <p14:creationId xmlns:p14="http://schemas.microsoft.com/office/powerpoint/2010/main" val="35484017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Sidhuvud om man väljer att infoga en sådan i sin presentation</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pic>
        <p:nvPicPr>
          <p:cNvPr id="10" name="Bildobjekt 9">
            <a:extLst>
              <a:ext uri="{FF2B5EF4-FFF2-40B4-BE49-F238E27FC236}">
                <a16:creationId xmlns:a16="http://schemas.microsoft.com/office/drawing/2014/main" id="{03A1B802-8C23-409E-AB84-5553E961713F}"/>
              </a:ext>
            </a:extLst>
          </p:cNvPr>
          <p:cNvPicPr>
            <a:picLocks noChangeAspect="1"/>
          </p:cNvPicPr>
          <p:nvPr userDrawn="1"/>
        </p:nvPicPr>
        <p:blipFill>
          <a:blip r:embed="rId2"/>
          <a:stretch>
            <a:fillRect/>
          </a:stretch>
        </p:blipFill>
        <p:spPr>
          <a:xfrm>
            <a:off x="11397829" y="209551"/>
            <a:ext cx="467221" cy="747263"/>
          </a:xfrm>
          <a:prstGeom prst="rect">
            <a:avLst/>
          </a:prstGeom>
        </p:spPr>
      </p:pic>
    </p:spTree>
    <p:extLst>
      <p:ext uri="{BB962C8B-B14F-4D97-AF65-F5344CB8AC3E}">
        <p14:creationId xmlns:p14="http://schemas.microsoft.com/office/powerpoint/2010/main" val="1757228978"/>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4162522413"/>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2883937803"/>
      </p:ext>
    </p:extLst>
  </p:cSld>
  <p:clrMapOvr>
    <a:masterClrMapping/>
  </p:clrMapOvr>
  <p:extLst mod="1">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2141930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Sidhuvud om man väljer att infoga en sådan i sin presentation</a:t>
            </a:r>
            <a:endParaRPr lang="sv-SE" dirty="0"/>
          </a:p>
        </p:txBody>
      </p:sp>
    </p:spTree>
    <p:extLst>
      <p:ext uri="{BB962C8B-B14F-4D97-AF65-F5344CB8AC3E}">
        <p14:creationId xmlns:p14="http://schemas.microsoft.com/office/powerpoint/2010/main" val="862931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Sidhuvud om man väljer att infoga en sådan i sin presentation</a:t>
            </a:r>
            <a:endParaRPr lang="sv-SE" dirty="0"/>
          </a:p>
        </p:txBody>
      </p:sp>
    </p:spTree>
    <p:extLst>
      <p:ext uri="{BB962C8B-B14F-4D97-AF65-F5344CB8AC3E}">
        <p14:creationId xmlns:p14="http://schemas.microsoft.com/office/powerpoint/2010/main" val="4014825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1633" y="685801"/>
            <a:ext cx="9814984" cy="949325"/>
          </a:xfrm>
          <a:prstGeom prst="rect">
            <a:avLst/>
          </a:prstGeom>
        </p:spPr>
        <p:txBody>
          <a:bodyPr/>
          <a:lstStyle/>
          <a:p>
            <a:r>
              <a:rPr lang="sv-SE"/>
              <a:t>Click to edit Master title style</a:t>
            </a:r>
            <a:endParaRPr lang="en-US"/>
          </a:p>
        </p:txBody>
      </p:sp>
      <p:sp>
        <p:nvSpPr>
          <p:cNvPr id="3" name="Content Placeholder 2"/>
          <p:cNvSpPr>
            <a:spLocks noGrp="1"/>
          </p:cNvSpPr>
          <p:nvPr>
            <p:ph idx="1"/>
          </p:nvPr>
        </p:nvSpPr>
        <p:spPr>
          <a:xfrm>
            <a:off x="791633" y="1851026"/>
            <a:ext cx="9814984" cy="3006725"/>
          </a:xfrm>
          <a:prstGeom prst="rect">
            <a:avLst/>
          </a:prstGeo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220661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amtala och reflektera">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64162" y="542925"/>
            <a:ext cx="3983567" cy="208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AutoShape 1"/>
          <p:cNvSpPr>
            <a:spLocks/>
          </p:cNvSpPr>
          <p:nvPr userDrawn="1"/>
        </p:nvSpPr>
        <p:spPr bwMode="auto">
          <a:xfrm>
            <a:off x="899945" y="399772"/>
            <a:ext cx="5581651" cy="1443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p>
            <a:pPr algn="l" defTabSz="410751">
              <a:lnSpc>
                <a:spcPct val="100000"/>
              </a:lnSpc>
              <a:defRPr/>
            </a:pPr>
            <a:r>
              <a:rPr lang="en-US" sz="4800" b="1" dirty="0">
                <a:solidFill>
                  <a:srgbClr val="0096DC"/>
                </a:solidFill>
                <a:latin typeface="SvFF Trim Condensed"/>
                <a:cs typeface="SvFF Trim Condensed"/>
              </a:rPr>
              <a:t>SAMTALA OCH</a:t>
            </a:r>
          </a:p>
          <a:p>
            <a:pPr algn="l" defTabSz="410751">
              <a:lnSpc>
                <a:spcPct val="100000"/>
              </a:lnSpc>
              <a:defRPr/>
            </a:pPr>
            <a:r>
              <a:rPr lang="en-US" sz="4800" b="1" dirty="0">
                <a:solidFill>
                  <a:srgbClr val="0096DC"/>
                </a:solidFill>
                <a:latin typeface="SvFF Trim Condensed"/>
                <a:cs typeface="SvFF Trim Condensed"/>
              </a:rPr>
              <a:t>REFLEKTERA</a:t>
            </a:r>
            <a:endParaRPr lang="en-US" sz="4800" b="1" dirty="0">
              <a:latin typeface="SvFF Trim Condensed"/>
              <a:cs typeface="SvFF Trim Condensed"/>
            </a:endParaRPr>
          </a:p>
        </p:txBody>
      </p:sp>
      <p:sp>
        <p:nvSpPr>
          <p:cNvPr id="6" name="Subtitle 2"/>
          <p:cNvSpPr>
            <a:spLocks noGrp="1"/>
          </p:cNvSpPr>
          <p:nvPr>
            <p:ph type="subTitle" idx="1"/>
          </p:nvPr>
        </p:nvSpPr>
        <p:spPr>
          <a:xfrm>
            <a:off x="943737" y="2549656"/>
            <a:ext cx="10237432" cy="3406444"/>
          </a:xfrm>
          <a:prstGeom prst="rect">
            <a:avLst/>
          </a:prstGeom>
        </p:spPr>
        <p:txBody>
          <a:bodyPr/>
          <a:lstStyle>
            <a:lvl1pPr marL="0" indent="0" algn="l">
              <a:buNone/>
              <a:defRPr b="0" i="0">
                <a:solidFill>
                  <a:srgbClr val="FFFFFF"/>
                </a:solidFill>
                <a:latin typeface="Stag Sans Book"/>
                <a:cs typeface="Stag Sans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a:t>
            </a:r>
            <a:r>
              <a:rPr lang="sv-SE" dirty="0" err="1"/>
              <a:t>subtitle</a:t>
            </a:r>
            <a:r>
              <a:rPr lang="sv-SE" dirty="0"/>
              <a:t> style</a:t>
            </a:r>
            <a:endParaRPr lang="en-US" dirty="0"/>
          </a:p>
        </p:txBody>
      </p:sp>
      <p:sp>
        <p:nvSpPr>
          <p:cNvPr id="7" name="Text Placeholder 3"/>
          <p:cNvSpPr>
            <a:spLocks noGrp="1"/>
          </p:cNvSpPr>
          <p:nvPr>
            <p:ph type="body" sz="half" idx="2" hasCustomPrompt="1"/>
          </p:nvPr>
        </p:nvSpPr>
        <p:spPr>
          <a:xfrm>
            <a:off x="11110" y="-8114"/>
            <a:ext cx="572743" cy="404284"/>
          </a:xfrm>
          <a:prstGeom prst="rect">
            <a:avLst/>
          </a:prstGeom>
        </p:spPr>
        <p:txBody>
          <a:bodyPr/>
          <a:lstStyle>
            <a:lvl1pPr marL="0" indent="0">
              <a:buNone/>
              <a:defRPr sz="1200" b="1">
                <a:latin typeface="SvFF Trim Condensed"/>
                <a:cs typeface="SvFF Trim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00</a:t>
            </a:r>
          </a:p>
        </p:txBody>
      </p:sp>
    </p:spTree>
    <p:extLst>
      <p:ext uri="{BB962C8B-B14F-4D97-AF65-F5344CB8AC3E}">
        <p14:creationId xmlns:p14="http://schemas.microsoft.com/office/powerpoint/2010/main" val="2688081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7" name="Rektangel"/>
          <p:cNvSpPr/>
          <p:nvPr/>
        </p:nvSpPr>
        <p:spPr>
          <a:xfrm>
            <a:off x="1" y="-11113"/>
            <a:ext cx="12238001" cy="6869113"/>
          </a:xfrm>
          <a:prstGeom prst="rect">
            <a:avLst/>
          </a:prstGeom>
          <a:gradFill>
            <a:gsLst>
              <a:gs pos="0">
                <a:srgbClr val="0096DC"/>
              </a:gs>
              <a:gs pos="28073">
                <a:srgbClr val="005087"/>
              </a:gs>
              <a:gs pos="67462">
                <a:srgbClr val="000A32"/>
              </a:gs>
              <a:gs pos="100000">
                <a:srgbClr val="000A32"/>
              </a:gs>
            </a:gsLst>
            <a:lin ang="16200000"/>
          </a:gradFill>
          <a:ln w="12700">
            <a:miter lim="400000"/>
          </a:ln>
        </p:spPr>
        <p:txBody>
          <a:bodyPr lIns="45719" tIns="45719" rIns="45719" bIns="45719" anchor="ctr"/>
          <a:lstStyle/>
          <a:p>
            <a:pPr algn="l" defTabSz="411148">
              <a:defRPr sz="4000" b="0">
                <a:latin typeface="Gill Sans"/>
                <a:ea typeface="Gill Sans"/>
                <a:cs typeface="Gill Sans"/>
                <a:sym typeface="Gill Sans"/>
              </a:defRPr>
            </a:pPr>
            <a:endParaRPr sz="2812"/>
          </a:p>
        </p:txBody>
      </p:sp>
      <p:pic>
        <p:nvPicPr>
          <p:cNvPr id="118" name="svffmedia - logotype.eps" descr="svffmedia - logotype.eps"/>
          <p:cNvPicPr>
            <a:picLocks noChangeAspect="1"/>
          </p:cNvPicPr>
          <p:nvPr/>
        </p:nvPicPr>
        <p:blipFill>
          <a:blip r:embed="rId2">
            <a:extLst/>
          </a:blip>
          <a:stretch>
            <a:fillRect/>
          </a:stretch>
        </p:blipFill>
        <p:spPr>
          <a:xfrm>
            <a:off x="11108267" y="252413"/>
            <a:ext cx="702735" cy="842963"/>
          </a:xfrm>
          <a:prstGeom prst="rect">
            <a:avLst/>
          </a:prstGeom>
          <a:ln w="12700">
            <a:miter lim="400000"/>
          </a:ln>
        </p:spPr>
      </p:pic>
      <p:sp>
        <p:nvSpPr>
          <p:cNvPr id="119" name="Diabildsnummer"/>
          <p:cNvSpPr txBox="1">
            <a:spLocks noGrp="1"/>
          </p:cNvSpPr>
          <p:nvPr>
            <p:ph type="sldNum" sz="quarter" idx="2"/>
          </p:nvPr>
        </p:nvSpPr>
        <p:spPr>
          <a:xfrm>
            <a:off x="5892801" y="6173292"/>
            <a:ext cx="2844801" cy="366118"/>
          </a:xfrm>
          <a:prstGeom prst="rect">
            <a:avLst/>
          </a:prstGeom>
        </p:spPr>
        <p:txBody>
          <a:bodyPr lIns="65023" tIns="65023" rIns="65023" bIns="65023" anchor="ctr"/>
          <a:lstStyle>
            <a:lvl1pPr algn="r" defTabSz="411148">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19797458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extsida med platta NY">
    <p:spTree>
      <p:nvGrpSpPr>
        <p:cNvPr id="1" name=""/>
        <p:cNvGrpSpPr/>
        <p:nvPr/>
      </p:nvGrpSpPr>
      <p:grpSpPr>
        <a:xfrm>
          <a:off x="0" y="0"/>
          <a:ext cx="0" cy="0"/>
          <a:chOff x="0" y="0"/>
          <a:chExt cx="0" cy="0"/>
        </a:xfrm>
      </p:grpSpPr>
      <p:sp>
        <p:nvSpPr>
          <p:cNvPr id="11" name="Rounded Rectangle 10"/>
          <p:cNvSpPr/>
          <p:nvPr/>
        </p:nvSpPr>
        <p:spPr>
          <a:xfrm>
            <a:off x="929217" y="1794354"/>
            <a:ext cx="5726936" cy="3220156"/>
          </a:xfrm>
          <a:prstGeom prst="roundRect">
            <a:avLst/>
          </a:prstGeom>
          <a:solidFill>
            <a:schemeClr val="bg1">
              <a:alpha val="22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 name="Title 1"/>
          <p:cNvSpPr>
            <a:spLocks noGrp="1"/>
          </p:cNvSpPr>
          <p:nvPr>
            <p:ph type="title"/>
          </p:nvPr>
        </p:nvSpPr>
        <p:spPr>
          <a:xfrm>
            <a:off x="813963" y="416975"/>
            <a:ext cx="9875397" cy="1143000"/>
          </a:xfrm>
          <a:prstGeom prst="rect">
            <a:avLst/>
          </a:prstGeom>
        </p:spPr>
        <p:txBody>
          <a:bodyPr vert="horz"/>
          <a:lstStyle>
            <a:lvl1pPr>
              <a:defRPr sz="4000">
                <a:solidFill>
                  <a:srgbClr val="0F81D4"/>
                </a:solidFill>
                <a:latin typeface="SvFF Trim Condensed"/>
                <a:cs typeface="SvFF Trim Condensed"/>
              </a:defRPr>
            </a:lvl1pPr>
          </a:lstStyle>
          <a:p>
            <a:r>
              <a:rPr lang="sv-SE" dirty="0" err="1"/>
              <a:t>Click</a:t>
            </a:r>
            <a:r>
              <a:rPr lang="sv-SE" dirty="0"/>
              <a:t> </a:t>
            </a:r>
            <a:r>
              <a:rPr lang="sv-SE" dirty="0" err="1"/>
              <a:t>to</a:t>
            </a:r>
            <a:r>
              <a:rPr lang="sv-SE" dirty="0"/>
              <a:t> </a:t>
            </a:r>
            <a:r>
              <a:rPr lang="sv-SE" dirty="0" err="1"/>
              <a:t>edit</a:t>
            </a:r>
            <a:r>
              <a:rPr lang="sv-SE" dirty="0"/>
              <a:t> Master </a:t>
            </a:r>
            <a:r>
              <a:rPr lang="sv-SE" dirty="0" err="1"/>
              <a:t>title</a:t>
            </a:r>
            <a:r>
              <a:rPr lang="sv-SE" dirty="0"/>
              <a:t> style</a:t>
            </a:r>
            <a:endParaRPr lang="en-US" dirty="0"/>
          </a:p>
        </p:txBody>
      </p:sp>
      <p:sp>
        <p:nvSpPr>
          <p:cNvPr id="3" name="Subtitle 2"/>
          <p:cNvSpPr>
            <a:spLocks noGrp="1"/>
          </p:cNvSpPr>
          <p:nvPr>
            <p:ph type="subTitle" idx="1"/>
          </p:nvPr>
        </p:nvSpPr>
        <p:spPr>
          <a:xfrm>
            <a:off x="1357993" y="1991263"/>
            <a:ext cx="4845660" cy="2694787"/>
          </a:xfrm>
          <a:prstGeom prst="rect">
            <a:avLst/>
          </a:prstGeom>
        </p:spPr>
        <p:txBody>
          <a:bodyPr/>
          <a:lstStyle>
            <a:lvl1pPr marL="0" indent="0" algn="l">
              <a:buNone/>
              <a:defRPr b="0" i="0">
                <a:solidFill>
                  <a:srgbClr val="FFFFFF"/>
                </a:solidFill>
                <a:latin typeface="Stag Sans Book"/>
                <a:cs typeface="Stag Sans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a:t>
            </a:r>
            <a:r>
              <a:rPr lang="sv-SE" dirty="0" err="1"/>
              <a:t>subtitle</a:t>
            </a:r>
            <a:r>
              <a:rPr lang="sv-SE" dirty="0"/>
              <a:t> style</a:t>
            </a:r>
            <a:endParaRPr lang="en-US" dirty="0"/>
          </a:p>
        </p:txBody>
      </p:sp>
      <p:sp>
        <p:nvSpPr>
          <p:cNvPr id="8" name="Text Placeholder 3"/>
          <p:cNvSpPr>
            <a:spLocks noGrp="1"/>
          </p:cNvSpPr>
          <p:nvPr>
            <p:ph type="body" sz="half" idx="2" hasCustomPrompt="1"/>
          </p:nvPr>
        </p:nvSpPr>
        <p:spPr>
          <a:xfrm>
            <a:off x="11110" y="-8114"/>
            <a:ext cx="572743" cy="404284"/>
          </a:xfrm>
          <a:prstGeom prst="rect">
            <a:avLst/>
          </a:prstGeom>
        </p:spPr>
        <p:txBody>
          <a:bodyPr/>
          <a:lstStyle>
            <a:lvl1pPr marL="0" indent="0">
              <a:buNone/>
              <a:defRPr sz="1200" b="1">
                <a:latin typeface="SvFF Trim Condensed"/>
                <a:cs typeface="SvFF Trim Condense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00</a:t>
            </a:r>
          </a:p>
        </p:txBody>
      </p:sp>
    </p:spTree>
    <p:extLst>
      <p:ext uri="{BB962C8B-B14F-4D97-AF65-F5344CB8AC3E}">
        <p14:creationId xmlns:p14="http://schemas.microsoft.com/office/powerpoint/2010/main" val="8379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E8BA8B44-94D0-4AE7-A29E-5FC8C561AA65}" type="datetimeFigureOut">
              <a:rPr lang="sv-SE" smtClean="0"/>
              <a:t>2018-04-18</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11466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A8B44-94D0-4AE7-A29E-5FC8C561AA65}" type="datetimeFigureOut">
              <a:rPr lang="sv-SE" smtClean="0"/>
              <a:t>2018-04-18</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185144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sv-SE"/>
              <a:t>Klicka här för att ändra mall för rubrikformat</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9" name="Date Placeholder 8"/>
          <p:cNvSpPr>
            <a:spLocks noGrp="1"/>
          </p:cNvSpPr>
          <p:nvPr>
            <p:ph type="dt" sz="half" idx="10"/>
          </p:nvPr>
        </p:nvSpPr>
        <p:spPr/>
        <p:txBody>
          <a:bodyPr/>
          <a:lstStyle/>
          <a:p>
            <a:fld id="{E8BA8B44-94D0-4AE7-A29E-5FC8C561AA65}" type="datetimeFigureOut">
              <a:rPr lang="sv-SE" smtClean="0"/>
              <a:t>2018-04-18</a:t>
            </a:fld>
            <a:endParaRPr lang="sv-SE"/>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sv-SE"/>
          </a:p>
        </p:txBody>
      </p:sp>
      <p:sp>
        <p:nvSpPr>
          <p:cNvPr id="11" name="Slide Number Placeholder 10"/>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2761055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8BA8B44-94D0-4AE7-A29E-5FC8C561AA65}" type="datetimeFigureOut">
              <a:rPr lang="sv-SE" smtClean="0"/>
              <a:t>2018-04-18</a:t>
            </a:fld>
            <a:endParaRPr lang="sv-SE"/>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sv-SE"/>
          </a:p>
        </p:txBody>
      </p:sp>
      <p:sp>
        <p:nvSpPr>
          <p:cNvPr id="10" name="Slide Number Placeholder 9"/>
          <p:cNvSpPr>
            <a:spLocks noGrp="1"/>
          </p:cNvSpPr>
          <p:nvPr>
            <p:ph type="sldNum" sz="quarter" idx="12"/>
          </p:nvPr>
        </p:nvSpPr>
        <p:spPr/>
        <p:txBody>
          <a:bodyPr/>
          <a:lstStyle/>
          <a:p>
            <a:fld id="{C849CE34-E52A-4B3A-8596-B7AD396290EB}" type="slidenum">
              <a:rPr lang="sv-SE" smtClean="0"/>
              <a:t>‹#›</a:t>
            </a:fld>
            <a:endParaRPr lang="sv-SE"/>
          </a:p>
        </p:txBody>
      </p:sp>
    </p:spTree>
    <p:extLst>
      <p:ext uri="{BB962C8B-B14F-4D97-AF65-F5344CB8AC3E}">
        <p14:creationId xmlns:p14="http://schemas.microsoft.com/office/powerpoint/2010/main" val="3081784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8BA8B44-94D0-4AE7-A29E-5FC8C561AA65}" type="datetimeFigureOut">
              <a:rPr lang="sv-SE" smtClean="0"/>
              <a:t>2018-04-18</a:t>
            </a:fld>
            <a:endParaRPr lang="sv-SE"/>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sv-SE"/>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849CE34-E52A-4B3A-8596-B7AD396290EB}" type="slidenum">
              <a:rPr lang="sv-SE" smtClean="0"/>
              <a:t>‹#›</a:t>
            </a:fld>
            <a:endParaRPr lang="sv-SE"/>
          </a:p>
        </p:txBody>
      </p:sp>
    </p:spTree>
    <p:extLst>
      <p:ext uri="{BB962C8B-B14F-4D97-AF65-F5344CB8AC3E}">
        <p14:creationId xmlns:p14="http://schemas.microsoft.com/office/powerpoint/2010/main" val="3838092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Sidhuvud om man väljer att infoga en sådan i sin presentation</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829" y="209551"/>
            <a:ext cx="467221" cy="747263"/>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1072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7032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1" y="131444"/>
            <a:ext cx="2129347" cy="219093"/>
          </a:xfrm>
          <a:prstGeom prst="rect">
            <a:avLst/>
          </a:prstGeom>
        </p:spPr>
        <p:txBody>
          <a:bodyPr vert="horz" lIns="0" tIns="0" rIns="0" bIns="0" rtlCol="0" anchor="b" anchorCtr="0"/>
          <a:lstStyle>
            <a:lvl1pPr algn="l">
              <a:defRPr sz="1100" b="1">
                <a:solidFill>
                  <a:schemeClr val="accent1"/>
                </a:solidFill>
              </a:defRPr>
            </a:lvl1pPr>
          </a:lstStyle>
          <a:p>
            <a:pPr defTabSz="914377"/>
            <a:endParaRPr lang="sv-SE" dirty="0">
              <a:solidFill>
                <a:srgbClr val="005293"/>
              </a:solidFill>
            </a:endParaRPr>
          </a:p>
        </p:txBody>
      </p:sp>
      <p:sp>
        <p:nvSpPr>
          <p:cNvPr id="5" name="Platshållare för sidfot 4"/>
          <p:cNvSpPr>
            <a:spLocks noGrp="1"/>
          </p:cNvSpPr>
          <p:nvPr>
            <p:ph type="ftr" sz="quarter" idx="3"/>
          </p:nvPr>
        </p:nvSpPr>
        <p:spPr>
          <a:xfrm>
            <a:off x="540703"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defTabSz="914377"/>
            <a:endParaRPr lang="sv-SE" dirty="0">
              <a:solidFill>
                <a:srgbClr val="005293"/>
              </a:solidFill>
            </a:endParaRPr>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1" y="209552"/>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863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377"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7995" indent="-197995" algn="l" defTabSz="914377"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5990" indent="-197995" algn="l" defTabSz="914377"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3985" indent="-197995" algn="l" defTabSz="914377"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1980" indent="-197995" algn="l" defTabSz="914377"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89975" indent="-197995" algn="l" defTabSz="914377"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5" orient="horz" pos="3770">
          <p15:clr>
            <a:srgbClr val="F26B43"/>
          </p15:clr>
        </p15:guide>
        <p15:guide id="6" orient="horz" pos="1138">
          <p15:clr>
            <a:srgbClr val="F26B43"/>
          </p15:clr>
        </p15:guide>
        <p15:guide id="7" orient="horz" pos="196">
          <p15:clr>
            <a:srgbClr val="F26B43"/>
          </p15:clr>
        </p15:guide>
        <p15:guide id="8" orient="horz" pos="1607">
          <p15:clr>
            <a:srgbClr val="F26B43"/>
          </p15:clr>
        </p15:guide>
        <p15:guide id="9" pos="494">
          <p15:clr>
            <a:srgbClr val="F26B43"/>
          </p15:clr>
        </p15:guide>
        <p15:guide id="10" pos="4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Sidhuvud om man väljer att infoga en sådan i sin presentation</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5151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Sidhuvud om man väljer att infoga en sådan i sin presentation</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7"/>
          <a:stretch>
            <a:fillRect/>
          </a:stretch>
        </p:blipFill>
        <p:spPr>
          <a:xfrm>
            <a:off x="11397829" y="209551"/>
            <a:ext cx="467221" cy="747263"/>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1072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8068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sldNum="0" hdr="0" ft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customXml" Target="../ink/ink2.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jpg"/><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0.png"/><Relationship Id="rId11" Type="http://schemas.openxmlformats.org/officeDocument/2006/relationships/image" Target="../media/image36.png"/><Relationship Id="rId5" Type="http://schemas.openxmlformats.org/officeDocument/2006/relationships/customXml" Target="../ink/ink4.xml"/><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34.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customXml" Target="../ink/ink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customXml" Target="../ink/ink10.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12.xml"/><Relationship Id="rId7" Type="http://schemas.openxmlformats.org/officeDocument/2006/relationships/customXml" Target="../ink/ink1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customXml" Target="../ink/ink1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customXml" Target="../ink/ink1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18.xml"/><Relationship Id="rId7" Type="http://schemas.openxmlformats.org/officeDocument/2006/relationships/customXml" Target="../ink/ink20.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customXml" Target="../ink/ink19.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21.xml"/><Relationship Id="rId7" Type="http://schemas.openxmlformats.org/officeDocument/2006/relationships/customXml" Target="../ink/ink23.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customXml" Target="../ink/ink2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customXml" Target="../ink/ink25.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27.xml"/><Relationship Id="rId7" Type="http://schemas.openxmlformats.org/officeDocument/2006/relationships/customXml" Target="../ink/ink29.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customXml" Target="../ink/ink28.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 name="Bildobjekt 112"/>
          <p:cNvPicPr>
            <a:picLocks noChangeAspect="1"/>
          </p:cNvPicPr>
          <p:nvPr/>
        </p:nvPicPr>
        <p:blipFill>
          <a:blip r:embed="rId3"/>
          <a:stretch>
            <a:fillRect/>
          </a:stretch>
        </p:blipFill>
        <p:spPr>
          <a:xfrm>
            <a:off x="4578426" y="3840149"/>
            <a:ext cx="1815948" cy="2132683"/>
          </a:xfrm>
          <a:prstGeom prst="rect">
            <a:avLst/>
          </a:prstGeom>
          <a:ln>
            <a:solidFill>
              <a:schemeClr val="tx2"/>
            </a:solidFill>
          </a:ln>
        </p:spPr>
      </p:pic>
      <p:pic>
        <p:nvPicPr>
          <p:cNvPr id="109" name="Bildobjekt 108"/>
          <p:cNvPicPr>
            <a:picLocks noChangeAspect="1"/>
          </p:cNvPicPr>
          <p:nvPr/>
        </p:nvPicPr>
        <p:blipFill>
          <a:blip r:embed="rId4"/>
          <a:stretch>
            <a:fillRect/>
          </a:stretch>
        </p:blipFill>
        <p:spPr>
          <a:xfrm>
            <a:off x="7535956" y="3543423"/>
            <a:ext cx="3434971" cy="2432242"/>
          </a:xfrm>
          <a:prstGeom prst="rect">
            <a:avLst/>
          </a:prstGeom>
          <a:ln>
            <a:solidFill>
              <a:schemeClr val="tx2"/>
            </a:solidFill>
          </a:ln>
        </p:spPr>
      </p:pic>
      <p:pic>
        <p:nvPicPr>
          <p:cNvPr id="106" name="Bildobjekt 105"/>
          <p:cNvPicPr>
            <a:picLocks noChangeAspect="1"/>
          </p:cNvPicPr>
          <p:nvPr/>
        </p:nvPicPr>
        <p:blipFill>
          <a:blip r:embed="rId5"/>
          <a:stretch>
            <a:fillRect/>
          </a:stretch>
        </p:blipFill>
        <p:spPr>
          <a:xfrm>
            <a:off x="784225" y="2454949"/>
            <a:ext cx="2065255" cy="2999385"/>
          </a:xfrm>
          <a:prstGeom prst="rect">
            <a:avLst/>
          </a:prstGeom>
          <a:ln>
            <a:solidFill>
              <a:schemeClr val="tx2"/>
            </a:solidFill>
          </a:ln>
        </p:spPr>
      </p:pic>
      <p:pic>
        <p:nvPicPr>
          <p:cNvPr id="83" name="Bildobjekt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0404" y="1594025"/>
            <a:ext cx="1411907" cy="801824"/>
          </a:xfrm>
          <a:prstGeom prst="rect">
            <a:avLst/>
          </a:prstGeom>
          <a:ln>
            <a:solidFill>
              <a:schemeClr val="tx2"/>
            </a:solidFill>
          </a:ln>
        </p:spPr>
      </p:pic>
      <p:sp>
        <p:nvSpPr>
          <p:cNvPr id="2" name="Rubrik 1"/>
          <p:cNvSpPr>
            <a:spLocks noGrp="1"/>
          </p:cNvSpPr>
          <p:nvPr>
            <p:ph type="title"/>
          </p:nvPr>
        </p:nvSpPr>
        <p:spPr>
          <a:xfrm>
            <a:off x="784225" y="619793"/>
            <a:ext cx="10242000" cy="752441"/>
          </a:xfrm>
        </p:spPr>
        <p:txBody>
          <a:bodyPr/>
          <a:lstStyle/>
          <a:p>
            <a:r>
              <a:rPr lang="sv-SE" dirty="0"/>
              <a:t>Instruktionssida </a:t>
            </a:r>
            <a:r>
              <a:rPr lang="sv-SE" sz="3200" dirty="0"/>
              <a:t>(dold sida, visas inte vid utskrift)</a:t>
            </a:r>
            <a:endParaRPr lang="sv-SE" dirty="0"/>
          </a:p>
        </p:txBody>
      </p:sp>
      <p:sp>
        <p:nvSpPr>
          <p:cNvPr id="7" name="Rektangel 6"/>
          <p:cNvSpPr/>
          <p:nvPr/>
        </p:nvSpPr>
        <p:spPr>
          <a:xfrm>
            <a:off x="796398" y="2448570"/>
            <a:ext cx="248178" cy="43750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ktangel 9"/>
          <p:cNvSpPr/>
          <p:nvPr/>
        </p:nvSpPr>
        <p:spPr>
          <a:xfrm>
            <a:off x="1042126" y="2448587"/>
            <a:ext cx="487027" cy="1466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ruta 10"/>
          <p:cNvSpPr txBox="1"/>
          <p:nvPr/>
        </p:nvSpPr>
        <p:spPr>
          <a:xfrm>
            <a:off x="839788" y="1594025"/>
            <a:ext cx="1196376"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Klicka på knappen </a:t>
            </a:r>
            <a:r>
              <a:rPr kumimoji="0" lang="sv-SE" sz="1100" b="1" i="0" u="none" strike="noStrike" kern="1200" cap="none" spc="0" normalizeH="0" baseline="0" noProof="0" dirty="0">
                <a:ln>
                  <a:noFill/>
                </a:ln>
                <a:solidFill>
                  <a:prstClr val="black"/>
                </a:solidFill>
                <a:effectLst/>
                <a:uLnTx/>
                <a:uFillTx/>
                <a:latin typeface="Calibri"/>
                <a:ea typeface="+mn-ea"/>
                <a:cs typeface="+mn-cs"/>
              </a:rPr>
              <a:t>Ny bild</a:t>
            </a:r>
            <a:r>
              <a:rPr kumimoji="0" lang="sv-SE" sz="1100" b="0" i="0" u="none" strike="noStrike" kern="1200" cap="none" spc="0" normalizeH="0" baseline="0" noProof="0" dirty="0">
                <a:ln>
                  <a:noFill/>
                </a:ln>
                <a:solidFill>
                  <a:prstClr val="black"/>
                </a:solidFill>
                <a:effectLst/>
                <a:uLnTx/>
                <a:uFillTx/>
                <a:latin typeface="Calibri"/>
                <a:ea typeface="+mn-ea"/>
                <a:cs typeface="+mn-cs"/>
              </a:rPr>
              <a:t> för val av olika layoutsidor. </a:t>
            </a:r>
          </a:p>
        </p:txBody>
      </p:sp>
      <p:sp>
        <p:nvSpPr>
          <p:cNvPr id="16" name="textruta 15"/>
          <p:cNvSpPr txBox="1"/>
          <p:nvPr/>
        </p:nvSpPr>
        <p:spPr>
          <a:xfrm>
            <a:off x="2070115" y="1594025"/>
            <a:ext cx="1583074"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Klicka på knappen </a:t>
            </a:r>
            <a:r>
              <a:rPr kumimoji="0" lang="sv-SE" sz="1100" b="1" i="0" u="none" strike="noStrike" kern="1200" cap="none" spc="0" normalizeH="0" baseline="0" noProof="0" dirty="0">
                <a:ln>
                  <a:noFill/>
                </a:ln>
                <a:solidFill>
                  <a:prstClr val="black"/>
                </a:solidFill>
                <a:effectLst/>
                <a:uLnTx/>
                <a:uFillTx/>
                <a:latin typeface="Calibri"/>
                <a:ea typeface="+mn-ea"/>
                <a:cs typeface="+mn-cs"/>
              </a:rPr>
              <a:t>Layout</a:t>
            </a:r>
            <a:r>
              <a:rPr kumimoji="0" lang="sv-SE" sz="1100" b="0" i="0" u="none" strike="noStrike" kern="1200" cap="none" spc="0" normalizeH="0" baseline="0" noProof="0" dirty="0">
                <a:ln>
                  <a:noFill/>
                </a:ln>
                <a:solidFill>
                  <a:prstClr val="black"/>
                </a:solidFill>
                <a:effectLst/>
                <a:uLnTx/>
                <a:uFillTx/>
                <a:latin typeface="Calibri"/>
                <a:ea typeface="+mn-ea"/>
                <a:cs typeface="+mn-cs"/>
              </a:rPr>
              <a:t> för att byta layout på en </a:t>
            </a:r>
            <a:br>
              <a:rPr kumimoji="0" lang="sv-SE" sz="1100" b="0" i="0" u="none" strike="noStrike" kern="1200" cap="none" spc="0" normalizeH="0" baseline="0" noProof="0" dirty="0">
                <a:ln>
                  <a:noFill/>
                </a:ln>
                <a:solidFill>
                  <a:prstClr val="black"/>
                </a:solidFill>
                <a:effectLst/>
                <a:uLnTx/>
                <a:uFillTx/>
                <a:latin typeface="Calibri"/>
                <a:ea typeface="+mn-ea"/>
                <a:cs typeface="+mn-cs"/>
              </a:rPr>
            </a:br>
            <a:r>
              <a:rPr kumimoji="0" lang="sv-SE" sz="1100" b="0" i="0" u="none" strike="noStrike" kern="1200" cap="none" spc="0" normalizeH="0" baseline="0" noProof="0" dirty="0">
                <a:ln>
                  <a:noFill/>
                </a:ln>
                <a:solidFill>
                  <a:prstClr val="black"/>
                </a:solidFill>
                <a:effectLst/>
                <a:uLnTx/>
                <a:uFillTx/>
                <a:latin typeface="Calibri"/>
                <a:ea typeface="+mn-ea"/>
                <a:cs typeface="+mn-cs"/>
              </a:rPr>
              <a:t>befintlig sida.</a:t>
            </a:r>
          </a:p>
        </p:txBody>
      </p:sp>
      <p:sp>
        <p:nvSpPr>
          <p:cNvPr id="23" name="textruta 22"/>
          <p:cNvSpPr txBox="1"/>
          <p:nvPr/>
        </p:nvSpPr>
        <p:spPr>
          <a:xfrm>
            <a:off x="4700353" y="2850981"/>
            <a:ext cx="1583074"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black"/>
                </a:solidFill>
                <a:effectLst/>
                <a:uLnTx/>
                <a:uFillTx/>
                <a:latin typeface="Calibri"/>
                <a:ea typeface="+mn-ea"/>
                <a:cs typeface="+mn-cs"/>
              </a:rPr>
              <a:t>Färger</a:t>
            </a:r>
            <a:r>
              <a:rPr kumimoji="0" lang="sv-SE" sz="1100" b="0" i="0" u="none" strike="noStrike" kern="1200" cap="none" spc="0" normalizeH="0" baseline="0" noProof="0" dirty="0">
                <a:ln>
                  <a:noFill/>
                </a:ln>
                <a:solidFill>
                  <a:prstClr val="black"/>
                </a:solidFill>
                <a:effectLst/>
                <a:uLnTx/>
                <a:uFillTx/>
                <a:latin typeface="Calibri"/>
                <a:ea typeface="+mn-ea"/>
                <a:cs typeface="+mn-cs"/>
              </a:rPr>
              <a:t>: för att färgsätta objekt använd de inringade färgerna som följer er grafiska profil.</a:t>
            </a:r>
          </a:p>
        </p:txBody>
      </p:sp>
      <p:sp>
        <p:nvSpPr>
          <p:cNvPr id="25" name="Rektangel 24"/>
          <p:cNvSpPr/>
          <p:nvPr/>
        </p:nvSpPr>
        <p:spPr>
          <a:xfrm>
            <a:off x="4577102" y="4083198"/>
            <a:ext cx="1817272" cy="19336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ruta 28"/>
          <p:cNvSpPr txBox="1"/>
          <p:nvPr/>
        </p:nvSpPr>
        <p:spPr>
          <a:xfrm>
            <a:off x="7537466" y="2850981"/>
            <a:ext cx="3814748"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För att lägga till/ta bort sidhuvud och sidfot klicka på fliken </a:t>
            </a:r>
            <a:r>
              <a:rPr kumimoji="0" lang="sv-SE" sz="1100" b="1" i="0" u="none" strike="noStrike" kern="1200" cap="none" spc="0" normalizeH="0" baseline="0" noProof="0" dirty="0">
                <a:ln>
                  <a:noFill/>
                </a:ln>
                <a:solidFill>
                  <a:prstClr val="black"/>
                </a:solidFill>
                <a:effectLst/>
                <a:uLnTx/>
                <a:uFillTx/>
                <a:latin typeface="Calibri"/>
                <a:ea typeface="+mn-ea"/>
                <a:cs typeface="+mn-cs"/>
              </a:rPr>
              <a:t>Infoga</a:t>
            </a:r>
            <a:r>
              <a:rPr kumimoji="0" lang="sv-SE" sz="1100" b="0" i="0" u="none" strike="noStrike" kern="1200" cap="none" spc="0" normalizeH="0" baseline="0" noProof="0" dirty="0">
                <a:ln>
                  <a:noFill/>
                </a:ln>
                <a:solidFill>
                  <a:prstClr val="black"/>
                </a:solidFill>
                <a:effectLst/>
                <a:uLnTx/>
                <a:uFillTx/>
                <a:latin typeface="Calibri"/>
                <a:ea typeface="+mn-ea"/>
                <a:cs typeface="+mn-cs"/>
              </a:rPr>
              <a:t> och välj </a:t>
            </a:r>
            <a:r>
              <a:rPr kumimoji="0" lang="sv-SE" sz="1100" b="1" i="0" u="none" strike="noStrike" kern="1200" cap="none" spc="0" normalizeH="0" baseline="0" noProof="0" dirty="0">
                <a:ln>
                  <a:noFill/>
                </a:ln>
                <a:solidFill>
                  <a:prstClr val="black"/>
                </a:solidFill>
                <a:effectLst/>
                <a:uLnTx/>
                <a:uFillTx/>
                <a:latin typeface="Calibri"/>
                <a:ea typeface="+mn-ea"/>
                <a:cs typeface="+mn-cs"/>
              </a:rPr>
              <a:t>Sidhuvud och sidfot</a:t>
            </a:r>
            <a:r>
              <a:rPr kumimoji="0" lang="sv-SE" sz="1100" b="0" i="0" u="none" strike="noStrike" kern="1200" cap="none" spc="0" normalizeH="0" baseline="0" noProof="0" dirty="0">
                <a:ln>
                  <a:noFill/>
                </a:ln>
                <a:solidFill>
                  <a:prstClr val="black"/>
                </a:solidFill>
                <a:effectLst/>
                <a:uLnTx/>
                <a:uFillTx/>
                <a:latin typeface="Calibri"/>
                <a:ea typeface="+mn-ea"/>
                <a:cs typeface="+mn-cs"/>
              </a:rPr>
              <a:t>. Ändra i dialogen som du önskar och klicka på knappen </a:t>
            </a:r>
            <a:r>
              <a:rPr kumimoji="0" lang="sv-SE" sz="1100" b="1" i="0" u="none" strike="noStrike" kern="1200" cap="none" spc="0" normalizeH="0" baseline="0" noProof="0" dirty="0">
                <a:ln>
                  <a:noFill/>
                </a:ln>
                <a:solidFill>
                  <a:prstClr val="black"/>
                </a:solidFill>
                <a:effectLst/>
                <a:uLnTx/>
                <a:uFillTx/>
                <a:latin typeface="Calibri"/>
                <a:ea typeface="+mn-ea"/>
                <a:cs typeface="+mn-cs"/>
              </a:rPr>
              <a:t>Använd för alla</a:t>
            </a:r>
            <a:r>
              <a:rPr kumimoji="0" lang="sv-SE" sz="11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5" name="textruta 34"/>
          <p:cNvSpPr txBox="1"/>
          <p:nvPr/>
        </p:nvSpPr>
        <p:spPr>
          <a:xfrm>
            <a:off x="3687141" y="1594025"/>
            <a:ext cx="1583074"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Klicka på knappen </a:t>
            </a:r>
            <a:r>
              <a:rPr kumimoji="0" lang="sv-SE" sz="1100" b="1" i="0" u="none" strike="noStrike" kern="1200" cap="none" spc="0" normalizeH="0" baseline="0" noProof="0" dirty="0">
                <a:ln>
                  <a:noFill/>
                </a:ln>
                <a:solidFill>
                  <a:prstClr val="black"/>
                </a:solidFill>
                <a:effectLst/>
                <a:uLnTx/>
                <a:uFillTx/>
                <a:latin typeface="Calibri"/>
                <a:ea typeface="+mn-ea"/>
                <a:cs typeface="+mn-cs"/>
              </a:rPr>
              <a:t>Återställ</a:t>
            </a:r>
            <a:r>
              <a:rPr kumimoji="0" lang="sv-SE" sz="1100" b="0" i="0" u="none" strike="noStrike" kern="1200" cap="none" spc="0" normalizeH="0" baseline="0" noProof="0" dirty="0">
                <a:ln>
                  <a:noFill/>
                </a:ln>
                <a:solidFill>
                  <a:prstClr val="black"/>
                </a:solidFill>
                <a:effectLst/>
                <a:uLnTx/>
                <a:uFillTx/>
                <a:latin typeface="Calibri"/>
                <a:ea typeface="+mn-ea"/>
                <a:cs typeface="+mn-cs"/>
              </a:rPr>
              <a:t> för att återställa utseendet på sidan enligt hur mallen </a:t>
            </a:r>
            <a:br>
              <a:rPr kumimoji="0" lang="sv-SE" sz="1100" b="0" i="0" u="none" strike="noStrike" kern="1200" cap="none" spc="0" normalizeH="0" baseline="0" noProof="0" dirty="0">
                <a:ln>
                  <a:noFill/>
                </a:ln>
                <a:solidFill>
                  <a:prstClr val="black"/>
                </a:solidFill>
                <a:effectLst/>
                <a:uLnTx/>
                <a:uFillTx/>
                <a:latin typeface="Calibri"/>
                <a:ea typeface="+mn-ea"/>
                <a:cs typeface="+mn-cs"/>
              </a:rPr>
            </a:br>
            <a:r>
              <a:rPr kumimoji="0" lang="sv-SE" sz="1100" b="0" i="0" u="none" strike="noStrike" kern="1200" cap="none" spc="0" normalizeH="0" baseline="0" noProof="0" dirty="0">
                <a:ln>
                  <a:noFill/>
                </a:ln>
                <a:solidFill>
                  <a:prstClr val="black"/>
                </a:solidFill>
                <a:effectLst/>
                <a:uLnTx/>
                <a:uFillTx/>
                <a:latin typeface="Calibri"/>
                <a:ea typeface="+mn-ea"/>
                <a:cs typeface="+mn-cs"/>
              </a:rPr>
              <a:t>är uppbyggd.</a:t>
            </a:r>
          </a:p>
        </p:txBody>
      </p:sp>
      <p:sp>
        <p:nvSpPr>
          <p:cNvPr id="36" name="Rektangel 35"/>
          <p:cNvSpPr/>
          <p:nvPr/>
        </p:nvSpPr>
        <p:spPr>
          <a:xfrm>
            <a:off x="1042127" y="2596575"/>
            <a:ext cx="487026" cy="15038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4" name="Koppling: vinklad 13"/>
          <p:cNvCxnSpPr>
            <a:cxnSpLocks/>
          </p:cNvCxnSpPr>
          <p:nvPr/>
        </p:nvCxnSpPr>
        <p:spPr>
          <a:xfrm rot="5400000" flipH="1" flipV="1">
            <a:off x="867609" y="2196406"/>
            <a:ext cx="341802" cy="175284"/>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Koppling: vinklad 36"/>
          <p:cNvCxnSpPr>
            <a:cxnSpLocks/>
            <a:stCxn id="10" idx="3"/>
          </p:cNvCxnSpPr>
          <p:nvPr/>
        </p:nvCxnSpPr>
        <p:spPr>
          <a:xfrm flipV="1">
            <a:off x="1529153" y="2117899"/>
            <a:ext cx="1332499" cy="404026"/>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Koppling: vinklad 38"/>
          <p:cNvCxnSpPr>
            <a:cxnSpLocks/>
            <a:endCxn id="35" idx="2"/>
          </p:cNvCxnSpPr>
          <p:nvPr/>
        </p:nvCxnSpPr>
        <p:spPr>
          <a:xfrm flipV="1">
            <a:off x="1529153" y="2271133"/>
            <a:ext cx="2949525" cy="400635"/>
          </a:xfrm>
          <a:prstGeom prst="bentConnector2">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Koppling: vinklad 47"/>
          <p:cNvCxnSpPr>
            <a:stCxn id="25" idx="1"/>
            <a:endCxn id="23" idx="2"/>
          </p:cNvCxnSpPr>
          <p:nvPr/>
        </p:nvCxnSpPr>
        <p:spPr>
          <a:xfrm rot="10800000" flipH="1">
            <a:off x="4577102" y="3528090"/>
            <a:ext cx="914788" cy="651791"/>
          </a:xfrm>
          <a:prstGeom prst="bentConnector4">
            <a:avLst>
              <a:gd name="adj1" fmla="val -24989"/>
              <a:gd name="adj2" fmla="val 75297"/>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Koppling: vinklad 55"/>
          <p:cNvCxnSpPr>
            <a:cxnSpLocks/>
            <a:stCxn id="59" idx="0"/>
            <a:endCxn id="29" idx="2"/>
          </p:cNvCxnSpPr>
          <p:nvPr/>
        </p:nvCxnSpPr>
        <p:spPr>
          <a:xfrm rot="16200000" flipV="1">
            <a:off x="8524114" y="4279539"/>
            <a:ext cx="2436209" cy="594755"/>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Rektangel 58"/>
          <p:cNvSpPr/>
          <p:nvPr/>
        </p:nvSpPr>
        <p:spPr>
          <a:xfrm>
            <a:off x="9765201" y="5795021"/>
            <a:ext cx="548787" cy="13111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Rectangle 45"/>
          <p:cNvSpPr/>
          <p:nvPr/>
        </p:nvSpPr>
        <p:spPr>
          <a:xfrm>
            <a:off x="7537466" y="1594025"/>
            <a:ext cx="2163662" cy="882737"/>
          </a:xfrm>
          <a:prstGeom prst="rect">
            <a:avLst/>
          </a:prstGeom>
          <a:noFill/>
        </p:spPr>
        <p:txBody>
          <a:bodyPr wrap="square" lIns="0" tIns="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Kontrollera att objekt och text är placerade innanför sidans marginaler. För att visa marginaler och stödlinjer, klicka på </a:t>
            </a:r>
            <a:r>
              <a:rPr kumimoji="0" lang="sv-SE" sz="1100" b="1" i="0" u="none" strike="noStrike" kern="1200" cap="none" spc="0" normalizeH="0" baseline="0" noProof="0" dirty="0">
                <a:ln>
                  <a:noFill/>
                </a:ln>
                <a:solidFill>
                  <a:prstClr val="black"/>
                </a:solidFill>
                <a:effectLst/>
                <a:uLnTx/>
                <a:uFillTx/>
                <a:latin typeface="Calibri"/>
                <a:ea typeface="+mn-ea"/>
                <a:cs typeface="+mn-cs"/>
              </a:rPr>
              <a:t>Visa</a:t>
            </a:r>
            <a:r>
              <a:rPr kumimoji="0" lang="sv-SE" sz="1100" b="0" i="0" u="none" strike="noStrike" kern="1200" cap="none" spc="0" normalizeH="0" baseline="0" noProof="0" dirty="0">
                <a:ln>
                  <a:noFill/>
                </a:ln>
                <a:solidFill>
                  <a:prstClr val="black"/>
                </a:solidFill>
                <a:effectLst/>
                <a:uLnTx/>
                <a:uFillTx/>
                <a:latin typeface="Calibri"/>
                <a:ea typeface="+mn-ea"/>
                <a:cs typeface="+mn-cs"/>
              </a:rPr>
              <a:t> och kryssa i rutan </a:t>
            </a:r>
            <a:r>
              <a:rPr kumimoji="0" lang="sv-SE" sz="1100" b="1" i="0" u="none" strike="noStrike" kern="1200" cap="none" spc="0" normalizeH="0" baseline="0" noProof="0" dirty="0">
                <a:ln>
                  <a:noFill/>
                </a:ln>
                <a:solidFill>
                  <a:prstClr val="black"/>
                </a:solidFill>
                <a:effectLst/>
                <a:uLnTx/>
                <a:uFillTx/>
                <a:latin typeface="Calibri"/>
                <a:ea typeface="+mn-ea"/>
                <a:cs typeface="+mn-cs"/>
              </a:rPr>
              <a:t>Stödlinjer</a:t>
            </a:r>
            <a:r>
              <a:rPr kumimoji="0" lang="sv-SE" sz="1100" b="0" i="0" u="none" strike="noStrike" kern="1200" cap="none" spc="0" normalizeH="0" baseline="0" noProof="0" dirty="0">
                <a:ln>
                  <a:noFill/>
                </a:ln>
                <a:solidFill>
                  <a:prstClr val="black"/>
                </a:solidFill>
                <a:effectLst/>
                <a:uLnTx/>
                <a:uFillTx/>
                <a:latin typeface="Calibri"/>
                <a:ea typeface="+mn-ea"/>
                <a:cs typeface="+mn-cs"/>
              </a:rPr>
              <a:t> (eller tryck Alt + F9).</a:t>
            </a:r>
          </a:p>
        </p:txBody>
      </p:sp>
      <p:sp>
        <p:nvSpPr>
          <p:cNvPr id="73" name="Rectangle: Rounded Corners 48"/>
          <p:cNvSpPr/>
          <p:nvPr/>
        </p:nvSpPr>
        <p:spPr>
          <a:xfrm>
            <a:off x="9982200" y="2024748"/>
            <a:ext cx="642132" cy="176798"/>
          </a:xfrm>
          <a:prstGeom prst="roundRect">
            <a:avLst>
              <a:gd name="adj" fmla="val 7178"/>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35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5" name="Koppling: vinklad 74"/>
          <p:cNvCxnSpPr>
            <a:stCxn id="73" idx="1"/>
            <a:endCxn id="71" idx="3"/>
          </p:cNvCxnSpPr>
          <p:nvPr/>
        </p:nvCxnSpPr>
        <p:spPr>
          <a:xfrm rot="10800000">
            <a:off x="9701128" y="2035395"/>
            <a:ext cx="281072" cy="77753"/>
          </a:xfrm>
          <a:prstGeom prst="bentConnector3">
            <a:avLst>
              <a:gd name="adj1"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2" name="Grupp 14"/>
          <p:cNvGrpSpPr/>
          <p:nvPr/>
        </p:nvGrpSpPr>
        <p:grpSpPr>
          <a:xfrm>
            <a:off x="4574595" y="5023385"/>
            <a:ext cx="1819778" cy="413454"/>
            <a:chOff x="5184195" y="5249527"/>
            <a:chExt cx="1819778" cy="413454"/>
          </a:xfrm>
        </p:grpSpPr>
        <p:sp>
          <p:nvSpPr>
            <p:cNvPr id="33" name="TextBox 43"/>
            <p:cNvSpPr txBox="1"/>
            <p:nvPr/>
          </p:nvSpPr>
          <p:spPr>
            <a:xfrm>
              <a:off x="5184195" y="5249527"/>
              <a:ext cx="1819778" cy="413454"/>
            </a:xfrm>
            <a:prstGeom prst="rect">
              <a:avLst/>
            </a:prstGeom>
            <a:solidFill>
              <a:srgbClr val="FFFFFF">
                <a:alpha val="69804"/>
              </a:srgbClr>
            </a:solidFill>
          </p:spPr>
          <p:txBody>
            <a:bodyPr wrap="square" lIns="468000" tIns="0" rIns="0" bIns="0" rtlCol="0" anchor="ctr"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Calibri"/>
                  <a:ea typeface="+mn-ea"/>
                  <a:cs typeface="+mn-cs"/>
                </a:rPr>
                <a:t>Använd inte</a:t>
              </a:r>
              <a:br>
                <a:rPr kumimoji="0" lang="sv-SE" sz="1200" b="1" i="0" u="none" strike="noStrike" kern="1200" cap="none" spc="0" normalizeH="0" baseline="0" noProof="0" dirty="0">
                  <a:ln>
                    <a:noFill/>
                  </a:ln>
                  <a:solidFill>
                    <a:prstClr val="black"/>
                  </a:solidFill>
                  <a:effectLst/>
                  <a:uLnTx/>
                  <a:uFillTx/>
                  <a:latin typeface="Calibri"/>
                  <a:ea typeface="+mn-ea"/>
                  <a:cs typeface="+mn-cs"/>
                </a:rPr>
              </a:br>
              <a:r>
                <a:rPr kumimoji="0" lang="sv-SE" sz="1200" b="1" i="0" u="none" strike="noStrike" kern="1200" cap="none" spc="0" normalizeH="0" baseline="0" noProof="0" dirty="0">
                  <a:ln>
                    <a:noFill/>
                  </a:ln>
                  <a:solidFill>
                    <a:prstClr val="black"/>
                  </a:solidFill>
                  <a:effectLst/>
                  <a:uLnTx/>
                  <a:uFillTx/>
                  <a:latin typeface="Calibri"/>
                  <a:ea typeface="+mn-ea"/>
                  <a:cs typeface="+mn-cs"/>
                </a:rPr>
                <a:t>standardfärgerna!</a:t>
              </a:r>
            </a:p>
          </p:txBody>
        </p:sp>
        <p:sp>
          <p:nvSpPr>
            <p:cNvPr id="34" name="&quot;Not Allowed&quot; Symbol 44"/>
            <p:cNvSpPr/>
            <p:nvPr/>
          </p:nvSpPr>
          <p:spPr>
            <a:xfrm>
              <a:off x="5248395" y="5295612"/>
              <a:ext cx="321284" cy="321284"/>
            </a:xfrm>
            <a:prstGeom prst="noSmoking">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350"/>
                </a:lnSpc>
                <a:spcBef>
                  <a:spcPts val="0"/>
                </a:spcBef>
                <a:spcAft>
                  <a:spcPts val="0"/>
                </a:spcAft>
                <a:buClrTx/>
                <a:buSzTx/>
                <a:buFontTx/>
                <a:buNone/>
                <a:tabLst/>
                <a:defRPr/>
              </a:pPr>
              <a:endParaRPr kumimoji="0" lang="sv-SE" sz="1000" b="0" i="0" u="none" strike="noStrike" kern="1200" cap="none" spc="0" normalizeH="0" baseline="0" noProof="0" dirty="0" err="1">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73094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136651E-AF53-43A9-B989-679CF5662FEA}"/>
              </a:ext>
            </a:extLst>
          </p:cNvPr>
          <p:cNvSpPr/>
          <p:nvPr/>
        </p:nvSpPr>
        <p:spPr>
          <a:xfrm>
            <a:off x="522005" y="3211383"/>
            <a:ext cx="10296525" cy="2992438"/>
          </a:xfrm>
          <a:prstGeom prst="rect">
            <a:avLst/>
          </a:prstGeom>
          <a:solidFill>
            <a:schemeClr val="tx1">
              <a:alpha val="30000"/>
            </a:scheme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515" name="Rubrik 1">
            <a:extLst>
              <a:ext uri="{FF2B5EF4-FFF2-40B4-BE49-F238E27FC236}">
                <a16:creationId xmlns:a16="http://schemas.microsoft.com/office/drawing/2014/main" id="{521203A7-60C1-434E-BA98-4A4E1C1009AC}"/>
              </a:ext>
            </a:extLst>
          </p:cNvPr>
          <p:cNvSpPr txBox="1">
            <a:spLocks noChangeArrowheads="1"/>
          </p:cNvSpPr>
          <p:nvPr/>
        </p:nvSpPr>
        <p:spPr bwMode="auto">
          <a:xfrm>
            <a:off x="522000" y="720725"/>
            <a:ext cx="93027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900">
                <a:solidFill>
                  <a:srgbClr val="000000"/>
                </a:solidFill>
                <a:latin typeface="Gill Sans" charset="0"/>
                <a:ea typeface="MS PGothic" panose="020B0600070205080204" pitchFamily="34" charset="-128"/>
                <a:sym typeface="Gill Sans" charset="0"/>
              </a:defRPr>
            </a:lvl1pPr>
            <a:lvl2pPr>
              <a:defRPr sz="2900">
                <a:solidFill>
                  <a:srgbClr val="000000"/>
                </a:solidFill>
                <a:latin typeface="Gill Sans" charset="0"/>
                <a:ea typeface="MS PGothic" panose="020B0600070205080204" pitchFamily="34" charset="-128"/>
                <a:sym typeface="Gill Sans" charset="0"/>
              </a:defRPr>
            </a:lvl2pPr>
            <a:lvl3pPr>
              <a:defRPr sz="2900">
                <a:solidFill>
                  <a:srgbClr val="000000"/>
                </a:solidFill>
                <a:latin typeface="Gill Sans" charset="0"/>
                <a:ea typeface="MS PGothic" panose="020B0600070205080204" pitchFamily="34" charset="-128"/>
                <a:sym typeface="Gill Sans" charset="0"/>
              </a:defRPr>
            </a:lvl3pPr>
            <a:lvl4pPr>
              <a:defRPr sz="2900">
                <a:solidFill>
                  <a:srgbClr val="000000"/>
                </a:solidFill>
                <a:latin typeface="Gill Sans" charset="0"/>
                <a:ea typeface="MS PGothic" panose="020B0600070205080204" pitchFamily="34" charset="-128"/>
                <a:sym typeface="Gill Sans" charset="0"/>
              </a:defRPr>
            </a:lvl4pPr>
            <a:lvl5pPr>
              <a:defRPr sz="2900">
                <a:solidFill>
                  <a:srgbClr val="000000"/>
                </a:solidFill>
                <a:latin typeface="Gill Sans" charset="0"/>
                <a:ea typeface="MS PGothic" panose="020B0600070205080204" pitchFamily="34" charset="-128"/>
                <a:sym typeface="Gill Sans" charset="0"/>
              </a:defRPr>
            </a:lvl5pPr>
            <a:lvl6pPr marL="1416050" indent="6858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1873250" indent="6858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2330450" indent="6858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2787650" indent="6858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altLang="sv-SE" sz="40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sym typeface="Gill Sans" charset="0"/>
              </a:rPr>
              <a:t>Planering och genomförande av träning</a:t>
            </a:r>
            <a:endParaRPr kumimoji="0" lang="sv-SE" altLang="sv-SE" sz="28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Gill Sans" charset="0"/>
            </a:endParaRPr>
          </a:p>
        </p:txBody>
      </p:sp>
      <p:sp>
        <p:nvSpPr>
          <p:cNvPr id="3" name="Rektangel 2">
            <a:extLst>
              <a:ext uri="{FF2B5EF4-FFF2-40B4-BE49-F238E27FC236}">
                <a16:creationId xmlns:a16="http://schemas.microsoft.com/office/drawing/2014/main" id="{4A02857D-5CB8-4508-83EF-1FC3BC17EC37}"/>
              </a:ext>
            </a:extLst>
          </p:cNvPr>
          <p:cNvSpPr/>
          <p:nvPr/>
        </p:nvSpPr>
        <p:spPr>
          <a:xfrm>
            <a:off x="516467" y="5063355"/>
            <a:ext cx="9303517" cy="296883"/>
          </a:xfrm>
          <a:prstGeom prst="rect">
            <a:avLst/>
          </a:prstGeom>
          <a:gradFill flip="none" rotWithShape="1">
            <a:gsLst>
              <a:gs pos="50000">
                <a:schemeClr val="tx1">
                  <a:alpha val="40000"/>
                </a:schemeClr>
              </a:gs>
              <a:gs pos="0">
                <a:schemeClr val="bg1">
                  <a:alpha val="0"/>
                </a:schemeClr>
              </a:gs>
              <a:gs pos="100000">
                <a:schemeClr val="tx1">
                  <a:alpha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ktangel 19">
            <a:extLst>
              <a:ext uri="{FF2B5EF4-FFF2-40B4-BE49-F238E27FC236}">
                <a16:creationId xmlns:a16="http://schemas.microsoft.com/office/drawing/2014/main" id="{5C4589D8-BA94-4F8A-9F3D-740A455DB8C8}"/>
              </a:ext>
            </a:extLst>
          </p:cNvPr>
          <p:cNvSpPr/>
          <p:nvPr/>
        </p:nvSpPr>
        <p:spPr>
          <a:xfrm>
            <a:off x="516467" y="5672494"/>
            <a:ext cx="9303517" cy="296883"/>
          </a:xfrm>
          <a:prstGeom prst="rect">
            <a:avLst/>
          </a:prstGeom>
          <a:gradFill flip="none" rotWithShape="1">
            <a:gsLst>
              <a:gs pos="50000">
                <a:schemeClr val="tx1">
                  <a:alpha val="40000"/>
                </a:schemeClr>
              </a:gs>
              <a:gs pos="0">
                <a:schemeClr val="bg1">
                  <a:alpha val="0"/>
                </a:schemeClr>
              </a:gs>
              <a:gs pos="100000">
                <a:schemeClr val="tx1">
                  <a:alpha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ktangel 22">
            <a:extLst>
              <a:ext uri="{FF2B5EF4-FFF2-40B4-BE49-F238E27FC236}">
                <a16:creationId xmlns:a16="http://schemas.microsoft.com/office/drawing/2014/main" id="{C9B33C69-A530-4EFD-A75C-3A331686EC7D}"/>
              </a:ext>
            </a:extLst>
          </p:cNvPr>
          <p:cNvSpPr/>
          <p:nvPr/>
        </p:nvSpPr>
        <p:spPr>
          <a:xfrm>
            <a:off x="516467" y="3856951"/>
            <a:ext cx="9303517" cy="296883"/>
          </a:xfrm>
          <a:prstGeom prst="rect">
            <a:avLst/>
          </a:prstGeom>
          <a:gradFill flip="none" rotWithShape="1">
            <a:gsLst>
              <a:gs pos="50000">
                <a:schemeClr val="tx1">
                  <a:alpha val="40000"/>
                </a:schemeClr>
              </a:gs>
              <a:gs pos="0">
                <a:schemeClr val="bg1">
                  <a:alpha val="0"/>
                </a:schemeClr>
              </a:gs>
              <a:gs pos="100000">
                <a:schemeClr val="tx1">
                  <a:alpha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ktangel 23">
            <a:extLst>
              <a:ext uri="{FF2B5EF4-FFF2-40B4-BE49-F238E27FC236}">
                <a16:creationId xmlns:a16="http://schemas.microsoft.com/office/drawing/2014/main" id="{DE291445-FFE5-45EE-96F3-6B4244D2A800}"/>
              </a:ext>
            </a:extLst>
          </p:cNvPr>
          <p:cNvSpPr/>
          <p:nvPr/>
        </p:nvSpPr>
        <p:spPr>
          <a:xfrm>
            <a:off x="516467" y="4466090"/>
            <a:ext cx="9303517" cy="296883"/>
          </a:xfrm>
          <a:prstGeom prst="rect">
            <a:avLst/>
          </a:prstGeom>
          <a:gradFill flip="none" rotWithShape="1">
            <a:gsLst>
              <a:gs pos="50000">
                <a:schemeClr val="tx1">
                  <a:alpha val="40000"/>
                </a:schemeClr>
              </a:gs>
              <a:gs pos="0">
                <a:schemeClr val="bg1">
                  <a:alpha val="0"/>
                </a:schemeClr>
              </a:gs>
              <a:gs pos="100000">
                <a:schemeClr val="tx1">
                  <a:alpha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ktangel 24">
            <a:extLst>
              <a:ext uri="{FF2B5EF4-FFF2-40B4-BE49-F238E27FC236}">
                <a16:creationId xmlns:a16="http://schemas.microsoft.com/office/drawing/2014/main" id="{596DFFDD-C214-4392-947D-C4E155899104}"/>
              </a:ext>
            </a:extLst>
          </p:cNvPr>
          <p:cNvSpPr/>
          <p:nvPr/>
        </p:nvSpPr>
        <p:spPr>
          <a:xfrm>
            <a:off x="516467" y="3249268"/>
            <a:ext cx="9303517" cy="296883"/>
          </a:xfrm>
          <a:prstGeom prst="rect">
            <a:avLst/>
          </a:prstGeom>
          <a:gradFill flip="none" rotWithShape="1">
            <a:gsLst>
              <a:gs pos="50000">
                <a:schemeClr val="tx1">
                  <a:alpha val="40000"/>
                </a:schemeClr>
              </a:gs>
              <a:gs pos="0">
                <a:schemeClr val="bg1">
                  <a:alpha val="0"/>
                </a:schemeClr>
              </a:gs>
              <a:gs pos="100000">
                <a:schemeClr val="tx1">
                  <a:alpha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AutoShape 2">
            <a:extLst>
              <a:ext uri="{FF2B5EF4-FFF2-40B4-BE49-F238E27FC236}">
                <a16:creationId xmlns:a16="http://schemas.microsoft.com/office/drawing/2014/main" id="{33550370-E68F-4FCA-97B6-2063A0A68FA3}"/>
              </a:ext>
            </a:extLst>
          </p:cNvPr>
          <p:cNvSpPr>
            <a:spLocks/>
          </p:cNvSpPr>
          <p:nvPr/>
        </p:nvSpPr>
        <p:spPr bwMode="auto">
          <a:xfrm>
            <a:off x="3835117" y="2876421"/>
            <a:ext cx="5716588" cy="31908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Konkret betydelse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Få instruktioner – organisera övningar innan träningen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Minst 50 % av träningen ska vara spel i någon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4-5 moment per träning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Ersätt koner och bestämda löpvägar med ytor och spel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Max spelformens </a:t>
            </a:r>
            <a:r>
              <a:rPr kumimoji="0" lang="sv-SE" altLang="sv-SE" sz="2000" b="0" i="0" u="none" strike="noStrike" kern="1200" cap="none" spc="0" normalizeH="0" baseline="0" noProof="0" dirty="0" err="1">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planmått</a:t>
            </a: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Max spelformens antal spelare/lag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En ledare per 10 barn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Undvik köer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10-12 min per övning – 60 min per träning</a:t>
            </a:r>
          </a:p>
        </p:txBody>
      </p:sp>
      <p:sp>
        <p:nvSpPr>
          <p:cNvPr id="7" name="AutoShape 2">
            <a:extLst>
              <a:ext uri="{FF2B5EF4-FFF2-40B4-BE49-F238E27FC236}">
                <a16:creationId xmlns:a16="http://schemas.microsoft.com/office/drawing/2014/main" id="{A5C8DB69-4BED-457B-8DCB-935D9C8E3C8F}"/>
              </a:ext>
            </a:extLst>
          </p:cNvPr>
          <p:cNvSpPr>
            <a:spLocks/>
          </p:cNvSpPr>
          <p:nvPr/>
        </p:nvSpPr>
        <p:spPr bwMode="auto">
          <a:xfrm>
            <a:off x="625192" y="2876421"/>
            <a:ext cx="4379913" cy="35163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Rekommendationer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Korta samlingar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Mycket spel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Variation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Enkla övningar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Små ytor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Få spelare per lag/grupp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Få spelare per ledare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Hög aktivitet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0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Korta arbetsperioder</a:t>
            </a:r>
          </a:p>
        </p:txBody>
      </p:sp>
      <p:pic>
        <p:nvPicPr>
          <p:cNvPr id="64534" name="Picture 2" descr="målvakt03.png">
            <a:extLst>
              <a:ext uri="{FF2B5EF4-FFF2-40B4-BE49-F238E27FC236}">
                <a16:creationId xmlns:a16="http://schemas.microsoft.com/office/drawing/2014/main" id="{818CC2DC-2D12-4D37-A25D-B39F28D59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1281" y="2195171"/>
            <a:ext cx="3570288"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2">
            <a:extLst>
              <a:ext uri="{FF2B5EF4-FFF2-40B4-BE49-F238E27FC236}">
                <a16:creationId xmlns:a16="http://schemas.microsoft.com/office/drawing/2014/main" id="{E790662A-EA58-4150-9C01-C38967273164}"/>
              </a:ext>
            </a:extLst>
          </p:cNvPr>
          <p:cNvSpPr>
            <a:spLocks/>
          </p:cNvSpPr>
          <p:nvPr/>
        </p:nvSpPr>
        <p:spPr bwMode="auto">
          <a:xfrm>
            <a:off x="522000" y="1800225"/>
            <a:ext cx="8058474" cy="9794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rPr>
              <a:t>Tänk på att </a:t>
            </a:r>
            <a:r>
              <a:rPr kumimoji="0" lang="sv-SE" altLang="sv-SE" sz="18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barnet har begränsad förmåga att förstå och genomföra komplexa övningar med flera moment och spelare och att uppfatta händelser på längre avstånd.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sym typeface="Helvetica Neue" charset="0"/>
            </a:endParaRPr>
          </a:p>
        </p:txBody>
      </p:sp>
    </p:spTree>
    <p:extLst>
      <p:ext uri="{BB962C8B-B14F-4D97-AF65-F5344CB8AC3E}">
        <p14:creationId xmlns:p14="http://schemas.microsoft.com/office/powerpoint/2010/main" val="41994666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wipe(left)">
                                      <p:cBhvr>
                                        <p:cTn id="15" dur="500"/>
                                        <p:tgtEl>
                                          <p:spTgt spid="15">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par>
                                <p:cTn id="21" presetID="22" presetClass="entr" presetSubtype="8" fill="hold" nodeType="withEffect">
                                  <p:stCondLst>
                                    <p:cond delay="25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nodeType="afterGroup">
                            <p:stCondLst>
                              <p:cond delay="750"/>
                            </p:stCondLst>
                            <p:childTnLst>
                              <p:par>
                                <p:cTn id="25" presetID="22" presetClass="entr" presetSubtype="8" fill="hold" nodeType="after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wipe(left)">
                                      <p:cBhvr>
                                        <p:cTn id="27" dur="500"/>
                                        <p:tgtEl>
                                          <p:spTgt spid="15">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500"/>
                                        <p:tgtEl>
                                          <p:spTgt spid="7">
                                            <p:txEl>
                                              <p:pRg st="2" end="2"/>
                                            </p:txEl>
                                          </p:spTgt>
                                        </p:tgtEl>
                                      </p:cBhvr>
                                    </p:animEffect>
                                  </p:childTnLst>
                                </p:cTn>
                              </p:par>
                            </p:childTnLst>
                          </p:cTn>
                        </p:par>
                        <p:par>
                          <p:cTn id="33" fill="hold" nodeType="afterGroup">
                            <p:stCondLst>
                              <p:cond delay="500"/>
                            </p:stCondLst>
                            <p:childTnLst>
                              <p:par>
                                <p:cTn id="34" presetID="22" presetClass="entr" presetSubtype="8" fill="hold" nodeType="after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wipe(left)">
                                      <p:cBhvr>
                                        <p:cTn id="36" dur="500"/>
                                        <p:tgtEl>
                                          <p:spTgt spid="15">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wipe(left)">
                                      <p:cBhvr>
                                        <p:cTn id="41" dur="500"/>
                                        <p:tgtEl>
                                          <p:spTgt spid="7">
                                            <p:txEl>
                                              <p:pRg st="3" end="3"/>
                                            </p:txEl>
                                          </p:spTgt>
                                        </p:tgtEl>
                                      </p:cBhvr>
                                    </p:animEffect>
                                  </p:childTnLst>
                                </p:cTn>
                              </p:par>
                              <p:par>
                                <p:cTn id="42" presetID="22" presetClass="entr" presetSubtype="8" fill="hold" nodeType="withEffect">
                                  <p:stCondLst>
                                    <p:cond delay="25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par>
                          <p:cTn id="45" fill="hold" nodeType="afterGroup">
                            <p:stCondLst>
                              <p:cond delay="750"/>
                            </p:stCondLst>
                            <p:childTnLst>
                              <p:par>
                                <p:cTn id="46" presetID="22" presetClass="entr" presetSubtype="8" fill="hold" nodeType="afterEffect">
                                  <p:stCondLst>
                                    <p:cond delay="0"/>
                                  </p:stCondLst>
                                  <p:childTnLst>
                                    <p:set>
                                      <p:cBhvr>
                                        <p:cTn id="47" dur="1" fill="hold">
                                          <p:stCondLst>
                                            <p:cond delay="0"/>
                                          </p:stCondLst>
                                        </p:cTn>
                                        <p:tgtEl>
                                          <p:spTgt spid="15">
                                            <p:txEl>
                                              <p:pRg st="3" end="3"/>
                                            </p:txEl>
                                          </p:spTgt>
                                        </p:tgtEl>
                                        <p:attrNameLst>
                                          <p:attrName>style.visibility</p:attrName>
                                        </p:attrNameLst>
                                      </p:cBhvr>
                                      <p:to>
                                        <p:strVal val="visible"/>
                                      </p:to>
                                    </p:set>
                                    <p:animEffect transition="in" filter="wipe(left)">
                                      <p:cBhvr>
                                        <p:cTn id="48" dur="500"/>
                                        <p:tgtEl>
                                          <p:spTgt spid="15">
                                            <p:txEl>
                                              <p:pRg st="3" end="3"/>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wipe(left)">
                                      <p:cBhvr>
                                        <p:cTn id="53" dur="500"/>
                                        <p:tgtEl>
                                          <p:spTgt spid="7">
                                            <p:txEl>
                                              <p:pRg st="4" end="4"/>
                                            </p:txEl>
                                          </p:spTgt>
                                        </p:tgtEl>
                                      </p:cBhvr>
                                    </p:animEffect>
                                  </p:childTnLst>
                                </p:cTn>
                              </p:par>
                            </p:childTnLst>
                          </p:cTn>
                        </p:par>
                        <p:par>
                          <p:cTn id="54" fill="hold" nodeType="afterGroup">
                            <p:stCondLst>
                              <p:cond delay="500"/>
                            </p:stCondLst>
                            <p:childTnLst>
                              <p:par>
                                <p:cTn id="55" presetID="22" presetClass="entr" presetSubtype="8" fill="hold" nodeType="afterEffect">
                                  <p:stCondLst>
                                    <p:cond delay="0"/>
                                  </p:stCondLst>
                                  <p:childTnLst>
                                    <p:set>
                                      <p:cBhvr>
                                        <p:cTn id="56" dur="1" fill="hold">
                                          <p:stCondLst>
                                            <p:cond delay="0"/>
                                          </p:stCondLst>
                                        </p:cTn>
                                        <p:tgtEl>
                                          <p:spTgt spid="15">
                                            <p:txEl>
                                              <p:pRg st="4" end="4"/>
                                            </p:txEl>
                                          </p:spTgt>
                                        </p:tgtEl>
                                        <p:attrNameLst>
                                          <p:attrName>style.visibility</p:attrName>
                                        </p:attrNameLst>
                                      </p:cBhvr>
                                      <p:to>
                                        <p:strVal val="visible"/>
                                      </p:to>
                                    </p:set>
                                    <p:animEffect transition="in" filter="wipe(left)">
                                      <p:cBhvr>
                                        <p:cTn id="57" dur="500"/>
                                        <p:tgtEl>
                                          <p:spTgt spid="15">
                                            <p:txEl>
                                              <p:pRg st="4" end="4"/>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animEffect transition="in" filter="wipe(left)">
                                      <p:cBhvr>
                                        <p:cTn id="62" dur="500"/>
                                        <p:tgtEl>
                                          <p:spTgt spid="7">
                                            <p:txEl>
                                              <p:pRg st="5" end="5"/>
                                            </p:txEl>
                                          </p:spTgt>
                                        </p:tgtEl>
                                      </p:cBhvr>
                                    </p:animEffect>
                                  </p:childTnLst>
                                </p:cTn>
                              </p:par>
                              <p:par>
                                <p:cTn id="63" presetID="22" presetClass="entr" presetSubtype="8" fill="hold" nodeType="withEffect">
                                  <p:stCondLst>
                                    <p:cond delay="25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childTnLst>
                          </p:cTn>
                        </p:par>
                        <p:par>
                          <p:cTn id="66" fill="hold" nodeType="afterGroup">
                            <p:stCondLst>
                              <p:cond delay="750"/>
                            </p:stCondLst>
                            <p:childTnLst>
                              <p:par>
                                <p:cTn id="67" presetID="22" presetClass="entr" presetSubtype="8" fill="hold" nodeType="afterEffect">
                                  <p:stCondLst>
                                    <p:cond delay="0"/>
                                  </p:stCondLst>
                                  <p:childTnLst>
                                    <p:set>
                                      <p:cBhvr>
                                        <p:cTn id="68" dur="1" fill="hold">
                                          <p:stCondLst>
                                            <p:cond delay="0"/>
                                          </p:stCondLst>
                                        </p:cTn>
                                        <p:tgtEl>
                                          <p:spTgt spid="15">
                                            <p:txEl>
                                              <p:pRg st="5" end="5"/>
                                            </p:txEl>
                                          </p:spTgt>
                                        </p:tgtEl>
                                        <p:attrNameLst>
                                          <p:attrName>style.visibility</p:attrName>
                                        </p:attrNameLst>
                                      </p:cBhvr>
                                      <p:to>
                                        <p:strVal val="visible"/>
                                      </p:to>
                                    </p:set>
                                    <p:animEffect transition="in" filter="wipe(left)">
                                      <p:cBhvr>
                                        <p:cTn id="69" dur="500"/>
                                        <p:tgtEl>
                                          <p:spTgt spid="15">
                                            <p:txEl>
                                              <p:pRg st="5" end="5"/>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7">
                                            <p:txEl>
                                              <p:pRg st="6" end="6"/>
                                            </p:txEl>
                                          </p:spTgt>
                                        </p:tgtEl>
                                        <p:attrNameLst>
                                          <p:attrName>style.visibility</p:attrName>
                                        </p:attrNameLst>
                                      </p:cBhvr>
                                      <p:to>
                                        <p:strVal val="visible"/>
                                      </p:to>
                                    </p:set>
                                    <p:animEffect transition="in" filter="wipe(left)">
                                      <p:cBhvr>
                                        <p:cTn id="74" dur="500"/>
                                        <p:tgtEl>
                                          <p:spTgt spid="7">
                                            <p:txEl>
                                              <p:pRg st="6" end="6"/>
                                            </p:txEl>
                                          </p:spTgt>
                                        </p:tgtEl>
                                      </p:cBhvr>
                                    </p:animEffect>
                                  </p:childTnLst>
                                </p:cTn>
                              </p:par>
                            </p:childTnLst>
                          </p:cTn>
                        </p:par>
                        <p:par>
                          <p:cTn id="75" fill="hold">
                            <p:stCondLst>
                              <p:cond delay="500"/>
                            </p:stCondLst>
                            <p:childTnLst>
                              <p:par>
                                <p:cTn id="76" presetID="22" presetClass="entr" presetSubtype="8" fill="hold" nodeType="afterEffect">
                                  <p:stCondLst>
                                    <p:cond delay="0"/>
                                  </p:stCondLst>
                                  <p:childTnLst>
                                    <p:set>
                                      <p:cBhvr>
                                        <p:cTn id="77" dur="1" fill="hold">
                                          <p:stCondLst>
                                            <p:cond delay="0"/>
                                          </p:stCondLst>
                                        </p:cTn>
                                        <p:tgtEl>
                                          <p:spTgt spid="15">
                                            <p:txEl>
                                              <p:pRg st="6" end="6"/>
                                            </p:txEl>
                                          </p:spTgt>
                                        </p:tgtEl>
                                        <p:attrNameLst>
                                          <p:attrName>style.visibility</p:attrName>
                                        </p:attrNameLst>
                                      </p:cBhvr>
                                      <p:to>
                                        <p:strVal val="visible"/>
                                      </p:to>
                                    </p:set>
                                    <p:animEffect transition="in" filter="wipe(left)">
                                      <p:cBhvr>
                                        <p:cTn id="78" dur="500"/>
                                        <p:tgtEl>
                                          <p:spTgt spid="15">
                                            <p:txEl>
                                              <p:pRg st="6" end="6"/>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nodeType="clickEffect">
                                  <p:stCondLst>
                                    <p:cond delay="0"/>
                                  </p:stCondLst>
                                  <p:childTnLst>
                                    <p:set>
                                      <p:cBhvr>
                                        <p:cTn id="82" dur="1" fill="hold">
                                          <p:stCondLst>
                                            <p:cond delay="0"/>
                                          </p:stCondLst>
                                        </p:cTn>
                                        <p:tgtEl>
                                          <p:spTgt spid="7">
                                            <p:txEl>
                                              <p:pRg st="7" end="7"/>
                                            </p:txEl>
                                          </p:spTgt>
                                        </p:tgtEl>
                                        <p:attrNameLst>
                                          <p:attrName>style.visibility</p:attrName>
                                        </p:attrNameLst>
                                      </p:cBhvr>
                                      <p:to>
                                        <p:strVal val="visible"/>
                                      </p:to>
                                    </p:set>
                                    <p:animEffect transition="in" filter="wipe(left)">
                                      <p:cBhvr>
                                        <p:cTn id="83" dur="500"/>
                                        <p:tgtEl>
                                          <p:spTgt spid="7">
                                            <p:txEl>
                                              <p:pRg st="7" end="7"/>
                                            </p:txEl>
                                          </p:spTgt>
                                        </p:tgtEl>
                                      </p:cBhvr>
                                    </p:animEffect>
                                  </p:childTnLst>
                                </p:cTn>
                              </p:par>
                              <p:par>
                                <p:cTn id="84" presetID="22" presetClass="entr" presetSubtype="8" fill="hold" nodeType="withEffect">
                                  <p:stCondLst>
                                    <p:cond delay="250"/>
                                  </p:stCondLst>
                                  <p:childTnLst>
                                    <p:set>
                                      <p:cBhvr>
                                        <p:cTn id="85" dur="1" fill="hold">
                                          <p:stCondLst>
                                            <p:cond delay="0"/>
                                          </p:stCondLst>
                                        </p:cTn>
                                        <p:tgtEl>
                                          <p:spTgt spid="3"/>
                                        </p:tgtEl>
                                        <p:attrNameLst>
                                          <p:attrName>style.visibility</p:attrName>
                                        </p:attrNameLst>
                                      </p:cBhvr>
                                      <p:to>
                                        <p:strVal val="visible"/>
                                      </p:to>
                                    </p:set>
                                    <p:animEffect transition="in" filter="wipe(left)">
                                      <p:cBhvr>
                                        <p:cTn id="86" dur="500"/>
                                        <p:tgtEl>
                                          <p:spTgt spid="3"/>
                                        </p:tgtEl>
                                      </p:cBhvr>
                                    </p:animEffect>
                                  </p:childTnLst>
                                </p:cTn>
                              </p:par>
                            </p:childTnLst>
                          </p:cTn>
                        </p:par>
                        <p:par>
                          <p:cTn id="87" fill="hold">
                            <p:stCondLst>
                              <p:cond delay="750"/>
                            </p:stCondLst>
                            <p:childTnLst>
                              <p:par>
                                <p:cTn id="88" presetID="22" presetClass="entr" presetSubtype="8" fill="hold" nodeType="afterEffect">
                                  <p:stCondLst>
                                    <p:cond delay="0"/>
                                  </p:stCondLst>
                                  <p:childTnLst>
                                    <p:set>
                                      <p:cBhvr>
                                        <p:cTn id="89" dur="1" fill="hold">
                                          <p:stCondLst>
                                            <p:cond delay="0"/>
                                          </p:stCondLst>
                                        </p:cTn>
                                        <p:tgtEl>
                                          <p:spTgt spid="15">
                                            <p:txEl>
                                              <p:pRg st="7" end="7"/>
                                            </p:txEl>
                                          </p:spTgt>
                                        </p:tgtEl>
                                        <p:attrNameLst>
                                          <p:attrName>style.visibility</p:attrName>
                                        </p:attrNameLst>
                                      </p:cBhvr>
                                      <p:to>
                                        <p:strVal val="visible"/>
                                      </p:to>
                                    </p:set>
                                    <p:animEffect transition="in" filter="wipe(left)">
                                      <p:cBhvr>
                                        <p:cTn id="90" dur="500"/>
                                        <p:tgtEl>
                                          <p:spTgt spid="15">
                                            <p:txEl>
                                              <p:pRg st="7" end="7"/>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7">
                                            <p:txEl>
                                              <p:pRg st="8" end="8"/>
                                            </p:txEl>
                                          </p:spTgt>
                                        </p:tgtEl>
                                        <p:attrNameLst>
                                          <p:attrName>style.visibility</p:attrName>
                                        </p:attrNameLst>
                                      </p:cBhvr>
                                      <p:to>
                                        <p:strVal val="visible"/>
                                      </p:to>
                                    </p:set>
                                    <p:animEffect transition="in" filter="wipe(left)">
                                      <p:cBhvr>
                                        <p:cTn id="95" dur="500"/>
                                        <p:tgtEl>
                                          <p:spTgt spid="7">
                                            <p:txEl>
                                              <p:pRg st="8" end="8"/>
                                            </p:txEl>
                                          </p:spTgt>
                                        </p:tgtEl>
                                      </p:cBhvr>
                                    </p:animEffect>
                                  </p:childTnLst>
                                </p:cTn>
                              </p:par>
                            </p:childTnLst>
                          </p:cTn>
                        </p:par>
                        <p:par>
                          <p:cTn id="96" fill="hold" nodeType="afterGroup">
                            <p:stCondLst>
                              <p:cond delay="500"/>
                            </p:stCondLst>
                            <p:childTnLst>
                              <p:par>
                                <p:cTn id="97" presetID="22" presetClass="entr" presetSubtype="8" fill="hold" nodeType="afterEffect">
                                  <p:stCondLst>
                                    <p:cond delay="0"/>
                                  </p:stCondLst>
                                  <p:childTnLst>
                                    <p:set>
                                      <p:cBhvr>
                                        <p:cTn id="98" dur="1" fill="hold">
                                          <p:stCondLst>
                                            <p:cond delay="0"/>
                                          </p:stCondLst>
                                        </p:cTn>
                                        <p:tgtEl>
                                          <p:spTgt spid="15">
                                            <p:txEl>
                                              <p:pRg st="8" end="8"/>
                                            </p:txEl>
                                          </p:spTgt>
                                        </p:tgtEl>
                                        <p:attrNameLst>
                                          <p:attrName>style.visibility</p:attrName>
                                        </p:attrNameLst>
                                      </p:cBhvr>
                                      <p:to>
                                        <p:strVal val="visible"/>
                                      </p:to>
                                    </p:set>
                                    <p:animEffect transition="in" filter="wipe(left)">
                                      <p:cBhvr>
                                        <p:cTn id="99" dur="500"/>
                                        <p:tgtEl>
                                          <p:spTgt spid="15">
                                            <p:txEl>
                                              <p:pRg st="8" end="8"/>
                                            </p:txEl>
                                          </p:spTgt>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7">
                                            <p:txEl>
                                              <p:pRg st="9" end="9"/>
                                            </p:txEl>
                                          </p:spTgt>
                                        </p:tgtEl>
                                        <p:attrNameLst>
                                          <p:attrName>style.visibility</p:attrName>
                                        </p:attrNameLst>
                                      </p:cBhvr>
                                      <p:to>
                                        <p:strVal val="visible"/>
                                      </p:to>
                                    </p:set>
                                    <p:animEffect transition="in" filter="wipe(left)">
                                      <p:cBhvr>
                                        <p:cTn id="104" dur="500"/>
                                        <p:tgtEl>
                                          <p:spTgt spid="7">
                                            <p:txEl>
                                              <p:pRg st="9" end="9"/>
                                            </p:txEl>
                                          </p:spTgt>
                                        </p:tgtEl>
                                      </p:cBhvr>
                                    </p:animEffect>
                                  </p:childTnLst>
                                </p:cTn>
                              </p:par>
                              <p:par>
                                <p:cTn id="105" presetID="22" presetClass="entr" presetSubtype="8" fill="hold" nodeType="withEffect">
                                  <p:stCondLst>
                                    <p:cond delay="25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par>
                          <p:cTn id="108" fill="hold" nodeType="afterGroup">
                            <p:stCondLst>
                              <p:cond delay="750"/>
                            </p:stCondLst>
                            <p:childTnLst>
                              <p:par>
                                <p:cTn id="109" presetID="22" presetClass="entr" presetSubtype="8" fill="hold" nodeType="afterEffect">
                                  <p:stCondLst>
                                    <p:cond delay="0"/>
                                  </p:stCondLst>
                                  <p:childTnLst>
                                    <p:set>
                                      <p:cBhvr>
                                        <p:cTn id="110" dur="1" fill="hold">
                                          <p:stCondLst>
                                            <p:cond delay="0"/>
                                          </p:stCondLst>
                                        </p:cTn>
                                        <p:tgtEl>
                                          <p:spTgt spid="15">
                                            <p:txEl>
                                              <p:pRg st="9" end="9"/>
                                            </p:txEl>
                                          </p:spTgt>
                                        </p:tgtEl>
                                        <p:attrNameLst>
                                          <p:attrName>style.visibility</p:attrName>
                                        </p:attrNameLst>
                                      </p:cBhvr>
                                      <p:to>
                                        <p:strVal val="visible"/>
                                      </p:to>
                                    </p:set>
                                    <p:animEffect transition="in" filter="wipe(left)">
                                      <p:cBhvr>
                                        <p:cTn id="111"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522000" y="720000"/>
            <a:ext cx="5092699" cy="835668"/>
          </a:xfrm>
        </p:spPr>
        <p:txBody>
          <a:bodyPr/>
          <a:lstStyle/>
          <a:p>
            <a:r>
              <a:rPr lang="sv-SE" sz="4000" dirty="0"/>
              <a:t>Tränarutbildning</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522000" y="1800000"/>
            <a:ext cx="6916866" cy="267523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I tränarutbildningen får man bland annat fördjupa sig i;</a:t>
            </a:r>
          </a:p>
          <a:p>
            <a:pPr marL="396000" marR="0" lvl="1" indent="-198000" algn="l" defTabSz="914400" rtl="0" eaLnBrk="1" fontAlgn="auto" latinLnBrk="0" hangingPunct="1">
              <a:lnSpc>
                <a:spcPct val="95000"/>
              </a:lnSpc>
              <a:spcBef>
                <a:spcPts val="500"/>
              </a:spcBef>
              <a:spcAft>
                <a:spcPts val="0"/>
              </a:spcAft>
              <a:buClrTx/>
              <a:buSzTx/>
              <a:buFont typeface="Wingdings" panose="05000000000000000000" pitchFamily="2" charset="2"/>
              <a:buChar char="ü"/>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Planering av träningar och övningar</a:t>
            </a:r>
          </a:p>
          <a:p>
            <a:pPr marL="396000" marR="0" lvl="1" indent="-198000" algn="l" defTabSz="914400" rtl="0" eaLnBrk="1" fontAlgn="auto" latinLnBrk="0" hangingPunct="1">
              <a:lnSpc>
                <a:spcPct val="95000"/>
              </a:lnSpc>
              <a:spcBef>
                <a:spcPts val="500"/>
              </a:spcBef>
              <a:spcAft>
                <a:spcPts val="0"/>
              </a:spcAft>
              <a:buClrTx/>
              <a:buSzTx/>
              <a:buFont typeface="Wingdings" panose="05000000000000000000" pitchFamily="2" charset="2"/>
              <a:buChar char="ü"/>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Fotbollspsykologi</a:t>
            </a:r>
          </a:p>
          <a:p>
            <a:pPr marL="396000" marR="0" lvl="1" indent="-198000" algn="l" defTabSz="914400" rtl="0" eaLnBrk="1" fontAlgn="auto" latinLnBrk="0" hangingPunct="1">
              <a:lnSpc>
                <a:spcPct val="95000"/>
              </a:lnSpc>
              <a:spcBef>
                <a:spcPts val="500"/>
              </a:spcBef>
              <a:spcAft>
                <a:spcPts val="0"/>
              </a:spcAft>
              <a:buClrTx/>
              <a:buSzTx/>
              <a:buFont typeface="Wingdings" panose="05000000000000000000" pitchFamily="2" charset="2"/>
              <a:buChar char="ü"/>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Fotbollsfysiologi</a:t>
            </a:r>
          </a:p>
          <a:p>
            <a:pPr marL="396000" marR="0" lvl="1" indent="-198000" algn="l" defTabSz="914400" rtl="0" eaLnBrk="1" fontAlgn="auto" latinLnBrk="0" hangingPunct="1">
              <a:lnSpc>
                <a:spcPct val="95000"/>
              </a:lnSpc>
              <a:spcBef>
                <a:spcPts val="500"/>
              </a:spcBef>
              <a:spcAft>
                <a:spcPts val="0"/>
              </a:spcAft>
              <a:buClrTx/>
              <a:buSzTx/>
              <a:buFont typeface="Wingdings" panose="05000000000000000000" pitchFamily="2" charset="2"/>
              <a:buChar char="ü"/>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Lärandemetoder</a:t>
            </a:r>
          </a:p>
          <a:p>
            <a:pPr marL="396000" marR="0" lvl="1" indent="-198000" algn="l" defTabSz="914400" rtl="0" eaLnBrk="1" fontAlgn="auto" latinLnBrk="0" hangingPunct="1">
              <a:lnSpc>
                <a:spcPct val="95000"/>
              </a:lnSpc>
              <a:spcBef>
                <a:spcPts val="500"/>
              </a:spcBef>
              <a:spcAft>
                <a:spcPts val="0"/>
              </a:spcAft>
              <a:buClrTx/>
              <a:buSzTx/>
              <a:buFont typeface="Wingdings" panose="05000000000000000000" pitchFamily="2" charset="2"/>
              <a:buChar char="ü"/>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Matchanalys</a:t>
            </a:r>
          </a:p>
        </p:txBody>
      </p:sp>
      <p:grpSp>
        <p:nvGrpSpPr>
          <p:cNvPr id="2" name="Grupp 1">
            <a:extLst>
              <a:ext uri="{FF2B5EF4-FFF2-40B4-BE49-F238E27FC236}">
                <a16:creationId xmlns:a16="http://schemas.microsoft.com/office/drawing/2014/main" id="{A404A992-2D9F-47B2-80A2-A4301B7A9BAF}"/>
              </a:ext>
            </a:extLst>
          </p:cNvPr>
          <p:cNvGrpSpPr/>
          <p:nvPr/>
        </p:nvGrpSpPr>
        <p:grpSpPr>
          <a:xfrm>
            <a:off x="8158933" y="1135820"/>
            <a:ext cx="3476368" cy="4771506"/>
            <a:chOff x="8158935" y="1135821"/>
            <a:chExt cx="2747513" cy="3771112"/>
          </a:xfrm>
        </p:grpSpPr>
        <p:pic>
          <p:nvPicPr>
            <p:cNvPr id="5" name="Bildobjekt 4">
              <a:extLst>
                <a:ext uri="{FF2B5EF4-FFF2-40B4-BE49-F238E27FC236}">
                  <a16:creationId xmlns:a16="http://schemas.microsoft.com/office/drawing/2014/main" id="{937B09D1-2D3C-4166-B648-3862A58B53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910" t="25851" r="5668" b="6951"/>
            <a:stretch/>
          </p:blipFill>
          <p:spPr>
            <a:xfrm rot="164598">
              <a:off x="9181355" y="2694134"/>
              <a:ext cx="1671863" cy="1910701"/>
            </a:xfrm>
            <a:prstGeom prst="rect">
              <a:avLst/>
            </a:prstGeom>
            <a:ln>
              <a:solidFill>
                <a:schemeClr val="bg1"/>
              </a:solidFill>
            </a:ln>
            <a:effectLst>
              <a:outerShdw blurRad="50800" dist="38100" dir="2700000" algn="tl" rotWithShape="0">
                <a:prstClr val="black">
                  <a:alpha val="40000"/>
                </a:prstClr>
              </a:outerShdw>
            </a:effectLst>
          </p:spPr>
        </p:pic>
        <p:pic>
          <p:nvPicPr>
            <p:cNvPr id="6" name="Bildobjekt 5">
              <a:extLst>
                <a:ext uri="{FF2B5EF4-FFF2-40B4-BE49-F238E27FC236}">
                  <a16:creationId xmlns:a16="http://schemas.microsoft.com/office/drawing/2014/main" id="{02C2D4DC-82E2-4EC8-9682-CD87E1F51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62633">
              <a:off x="8232889" y="2861252"/>
              <a:ext cx="1438974" cy="2045681"/>
            </a:xfrm>
            <a:prstGeom prst="rect">
              <a:avLst/>
            </a:prstGeom>
            <a:ln>
              <a:solidFill>
                <a:schemeClr val="bg1"/>
              </a:solidFill>
            </a:ln>
            <a:effectLst>
              <a:outerShdw blurRad="50800" dist="38100" dir="2700000" algn="tl" rotWithShape="0">
                <a:prstClr val="black">
                  <a:alpha val="40000"/>
                </a:prstClr>
              </a:outerShdw>
            </a:effectLst>
          </p:spPr>
        </p:pic>
        <p:pic>
          <p:nvPicPr>
            <p:cNvPr id="7" name="Picture 6" descr="TUBU_Omslag.jpg">
              <a:extLst>
                <a:ext uri="{FF2B5EF4-FFF2-40B4-BE49-F238E27FC236}">
                  <a16:creationId xmlns:a16="http://schemas.microsoft.com/office/drawing/2014/main" id="{9C52A4C0-2505-4DDD-B653-5B6C75E848BF}"/>
                </a:ext>
              </a:extLst>
            </p:cNvPr>
            <p:cNvPicPr>
              <a:picLocks noChangeAspect="1"/>
            </p:cNvPicPr>
            <p:nvPr/>
          </p:nvPicPr>
          <p:blipFill>
            <a:blip r:embed="rId5">
              <a:extLst/>
            </a:blip>
            <a:stretch>
              <a:fillRect/>
            </a:stretch>
          </p:blipFill>
          <p:spPr>
            <a:xfrm rot="21504580">
              <a:off x="9128128" y="1599101"/>
              <a:ext cx="1778320" cy="2023267"/>
            </a:xfrm>
            <a:prstGeom prst="rect">
              <a:avLst/>
            </a:prstGeom>
            <a:ln>
              <a:solidFill>
                <a:schemeClr val="bg1"/>
              </a:solidFill>
            </a:ln>
            <a:effectLst>
              <a:outerShdw blurRad="50800" dist="38100" dir="2700000" algn="tl" rotWithShape="0">
                <a:prstClr val="black">
                  <a:alpha val="40000"/>
                </a:prstClr>
              </a:outerShdw>
            </a:effectLst>
          </p:spPr>
        </p:pic>
        <p:pic>
          <p:nvPicPr>
            <p:cNvPr id="10" name="Picture 1" descr="TUC_Omslag.jpg">
              <a:extLst>
                <a:ext uri="{FF2B5EF4-FFF2-40B4-BE49-F238E27FC236}">
                  <a16:creationId xmlns:a16="http://schemas.microsoft.com/office/drawing/2014/main" id="{B2AA7860-B3C5-49F6-A914-3F56C2168DCD}"/>
                </a:ext>
              </a:extLst>
            </p:cNvPr>
            <p:cNvPicPr>
              <a:picLocks noChangeAspect="1"/>
            </p:cNvPicPr>
            <p:nvPr/>
          </p:nvPicPr>
          <p:blipFill>
            <a:blip r:embed="rId6">
              <a:extLst/>
            </a:blip>
            <a:stretch>
              <a:fillRect/>
            </a:stretch>
          </p:blipFill>
          <p:spPr>
            <a:xfrm>
              <a:off x="8158935" y="1135821"/>
              <a:ext cx="1738377" cy="1995269"/>
            </a:xfrm>
            <a:prstGeom prst="rect">
              <a:avLst/>
            </a:prstGeom>
            <a:ln>
              <a:solidFill>
                <a:schemeClr val="bg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549074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522000" y="720000"/>
            <a:ext cx="5092699" cy="682800"/>
          </a:xfrm>
        </p:spPr>
        <p:txBody>
          <a:bodyPr/>
          <a:lstStyle/>
          <a:p>
            <a:r>
              <a:rPr lang="sv-SE" sz="4000" dirty="0"/>
              <a:t>Spelformer</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521999" y="1800000"/>
            <a:ext cx="7263463" cy="413381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Matchen ska vara ett lek- och glädjefullt tillfälle där utgångspunkten är barns behov.  Vid </a:t>
            </a:r>
            <a:r>
              <a:rPr kumimoji="0" lang="sv-SE" sz="1800" b="0" i="0" u="none" strike="noStrike" kern="1200" cap="none" spc="0" normalizeH="0" baseline="0" noProof="0" dirty="0" err="1">
                <a:ln>
                  <a:noFill/>
                </a:ln>
                <a:solidFill>
                  <a:prstClr val="white"/>
                </a:solidFill>
                <a:effectLst/>
                <a:uLnTx/>
                <a:uFillTx/>
                <a:latin typeface="Calibri"/>
                <a:ea typeface="+mn-ea"/>
                <a:cs typeface="+mn-cs"/>
              </a:rPr>
              <a:t>repskapet</a:t>
            </a:r>
            <a:r>
              <a:rPr kumimoji="0" lang="sv-SE" sz="1800" b="0" i="0" u="none" strike="noStrike" kern="1200" cap="none" spc="0" normalizeH="0" baseline="0" noProof="0" dirty="0">
                <a:ln>
                  <a:noFill/>
                </a:ln>
                <a:solidFill>
                  <a:prstClr val="white"/>
                </a:solidFill>
                <a:effectLst/>
                <a:uLnTx/>
                <a:uFillTx/>
                <a:latin typeface="Calibri"/>
                <a:ea typeface="+mn-ea"/>
                <a:cs typeface="+mn-cs"/>
              </a:rPr>
              <a:t> den 1/12 2017 beslöts de nya spelformerna att;</a:t>
            </a:r>
          </a:p>
          <a:p>
            <a:pPr marL="198000" marR="0" lvl="0" indent="-198000" algn="l" defTabSz="914400" rtl="0" eaLnBrk="1" fontAlgn="auto" latinLnBrk="0" hangingPunct="1">
              <a:lnSpc>
                <a:spcPct val="95000"/>
              </a:lnSpc>
              <a:spcBef>
                <a:spcPts val="1000"/>
              </a:spcBef>
              <a:spcAft>
                <a:spcPts val="0"/>
              </a:spcAft>
              <a:buClrTx/>
              <a:buSzTx/>
              <a:buFont typeface="Wingdings" panose="05000000000000000000" pitchFamily="2" charset="2"/>
              <a:buChar char="ü"/>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Spelformerna för barn- och ungdomsfotboll blir tvingande för samtliga föreningar från och med den 1 januari 2019.</a:t>
            </a:r>
          </a:p>
        </p:txBody>
      </p:sp>
      <p:grpSp>
        <p:nvGrpSpPr>
          <p:cNvPr id="2" name="Grupp 1">
            <a:extLst>
              <a:ext uri="{FF2B5EF4-FFF2-40B4-BE49-F238E27FC236}">
                <a16:creationId xmlns:a16="http://schemas.microsoft.com/office/drawing/2014/main" id="{C071FEEC-91EF-4F42-917B-AADE996C7528}"/>
              </a:ext>
            </a:extLst>
          </p:cNvPr>
          <p:cNvGrpSpPr/>
          <p:nvPr/>
        </p:nvGrpSpPr>
        <p:grpSpPr>
          <a:xfrm>
            <a:off x="8168754" y="1573619"/>
            <a:ext cx="3229255" cy="3857540"/>
            <a:chOff x="7658962" y="964640"/>
            <a:chExt cx="3739048" cy="4466519"/>
          </a:xfrm>
        </p:grpSpPr>
        <p:pic>
          <p:nvPicPr>
            <p:cNvPr id="17" name="Bildobjekt 16">
              <a:extLst>
                <a:ext uri="{FF2B5EF4-FFF2-40B4-BE49-F238E27FC236}">
                  <a16:creationId xmlns:a16="http://schemas.microsoft.com/office/drawing/2014/main" id="{FC53FC98-055D-429C-ACA4-1098D8C62AAE}"/>
                </a:ext>
              </a:extLst>
            </p:cNvPr>
            <p:cNvPicPr>
              <a:picLocks noChangeAspect="1"/>
            </p:cNvPicPr>
            <p:nvPr/>
          </p:nvPicPr>
          <p:blipFill>
            <a:blip r:embed="rId3"/>
            <a:stretch>
              <a:fillRect/>
            </a:stretch>
          </p:blipFill>
          <p:spPr>
            <a:xfrm rot="382019">
              <a:off x="8870297" y="1858738"/>
              <a:ext cx="2527713" cy="3572421"/>
            </a:xfrm>
            <a:prstGeom prst="rect">
              <a:avLst/>
            </a:prstGeom>
            <a:ln>
              <a:solidFill>
                <a:schemeClr val="bg1"/>
              </a:solidFill>
            </a:ln>
            <a:effectLst>
              <a:outerShdw blurRad="50800" dist="38100" dir="2700000" algn="tl" rotWithShape="0">
                <a:prstClr val="black">
                  <a:alpha val="40000"/>
                </a:prstClr>
              </a:outerShdw>
            </a:effectLst>
          </p:spPr>
        </p:pic>
        <p:pic>
          <p:nvPicPr>
            <p:cNvPr id="15" name="Bildobjekt 14">
              <a:extLst>
                <a:ext uri="{FF2B5EF4-FFF2-40B4-BE49-F238E27FC236}">
                  <a16:creationId xmlns:a16="http://schemas.microsoft.com/office/drawing/2014/main" id="{7AA9058C-E4C0-4836-90F2-6EA49F7BA9DA}"/>
                </a:ext>
              </a:extLst>
            </p:cNvPr>
            <p:cNvPicPr>
              <a:picLocks noChangeAspect="1"/>
            </p:cNvPicPr>
            <p:nvPr/>
          </p:nvPicPr>
          <p:blipFill>
            <a:blip r:embed="rId4"/>
            <a:stretch>
              <a:fillRect/>
            </a:stretch>
          </p:blipFill>
          <p:spPr>
            <a:xfrm rot="163550">
              <a:off x="8566673" y="1286269"/>
              <a:ext cx="2527713" cy="3572421"/>
            </a:xfrm>
            <a:prstGeom prst="rect">
              <a:avLst/>
            </a:prstGeom>
            <a:ln>
              <a:solidFill>
                <a:schemeClr val="bg1"/>
              </a:solidFill>
            </a:ln>
            <a:effectLst>
              <a:outerShdw blurRad="50800" dist="38100" dir="2700000" algn="tl" rotWithShape="0">
                <a:prstClr val="black">
                  <a:alpha val="40000"/>
                </a:prstClr>
              </a:outerShdw>
            </a:effectLst>
          </p:spPr>
        </p:pic>
        <p:pic>
          <p:nvPicPr>
            <p:cNvPr id="13" name="Bildobjekt 12">
              <a:extLst>
                <a:ext uri="{FF2B5EF4-FFF2-40B4-BE49-F238E27FC236}">
                  <a16:creationId xmlns:a16="http://schemas.microsoft.com/office/drawing/2014/main" id="{1BD23322-6D92-4C5C-BDB2-1D4E2FEC4238}"/>
                </a:ext>
              </a:extLst>
            </p:cNvPr>
            <p:cNvPicPr>
              <a:picLocks noChangeAspect="1"/>
            </p:cNvPicPr>
            <p:nvPr/>
          </p:nvPicPr>
          <p:blipFill>
            <a:blip r:embed="rId5"/>
            <a:stretch>
              <a:fillRect/>
            </a:stretch>
          </p:blipFill>
          <p:spPr>
            <a:xfrm rot="556273">
              <a:off x="8169977" y="1286269"/>
              <a:ext cx="2527713" cy="3572421"/>
            </a:xfrm>
            <a:prstGeom prst="rect">
              <a:avLst/>
            </a:prstGeom>
            <a:ln>
              <a:solidFill>
                <a:schemeClr val="bg1"/>
              </a:solidFill>
            </a:ln>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06645DE5-DD00-4E15-9EB2-5CDB3BC8E765}"/>
                </a:ext>
              </a:extLst>
            </p:cNvPr>
            <p:cNvPicPr>
              <a:picLocks noChangeAspect="1"/>
            </p:cNvPicPr>
            <p:nvPr/>
          </p:nvPicPr>
          <p:blipFill>
            <a:blip r:embed="rId6"/>
            <a:stretch>
              <a:fillRect/>
            </a:stretch>
          </p:blipFill>
          <p:spPr>
            <a:xfrm rot="198567">
              <a:off x="7658962" y="964641"/>
              <a:ext cx="2527713" cy="3572421"/>
            </a:xfrm>
            <a:prstGeom prst="rect">
              <a:avLst/>
            </a:prstGeom>
            <a:ln>
              <a:solidFill>
                <a:schemeClr val="bg1"/>
              </a:solidFill>
            </a:ln>
            <a:effectLst>
              <a:outerShdw blurRad="50800" dist="38100" dir="2700000" algn="tl" rotWithShape="0">
                <a:prstClr val="black">
                  <a:alpha val="40000"/>
                </a:prstClr>
              </a:outerShdw>
            </a:effectLst>
          </p:spPr>
        </p:pic>
        <p:pic>
          <p:nvPicPr>
            <p:cNvPr id="11" name="Bildobjekt 10">
              <a:extLst>
                <a:ext uri="{FF2B5EF4-FFF2-40B4-BE49-F238E27FC236}">
                  <a16:creationId xmlns:a16="http://schemas.microsoft.com/office/drawing/2014/main" id="{8022A0E1-8E51-4E73-ABAF-F2D305E448B0}"/>
                </a:ext>
              </a:extLst>
            </p:cNvPr>
            <p:cNvPicPr>
              <a:picLocks noChangeAspect="1"/>
            </p:cNvPicPr>
            <p:nvPr/>
          </p:nvPicPr>
          <p:blipFill>
            <a:blip r:embed="rId7"/>
            <a:stretch>
              <a:fillRect/>
            </a:stretch>
          </p:blipFill>
          <p:spPr>
            <a:xfrm rot="382019">
              <a:off x="7878653" y="964640"/>
              <a:ext cx="2527713" cy="3572421"/>
            </a:xfrm>
            <a:prstGeom prst="rect">
              <a:avLst/>
            </a:prstGeom>
            <a:ln>
              <a:solidFill>
                <a:schemeClr val="bg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277084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522000" y="720000"/>
            <a:ext cx="10242000" cy="770256"/>
          </a:xfrm>
        </p:spPr>
        <p:txBody>
          <a:bodyPr/>
          <a:lstStyle/>
          <a:p>
            <a:r>
              <a:rPr lang="sv-SE" dirty="0"/>
              <a:t>Spelformer</a:t>
            </a:r>
          </a:p>
        </p:txBody>
      </p:sp>
      <p:sp>
        <p:nvSpPr>
          <p:cNvPr id="84" name="textruta 83"/>
          <p:cNvSpPr txBox="1"/>
          <p:nvPr/>
        </p:nvSpPr>
        <p:spPr>
          <a:xfrm>
            <a:off x="522000" y="1440000"/>
            <a:ext cx="3645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Med utgångspunkt 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Barnrättsperspektivet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Fotbollens spela, lek och lär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Spelarutbildningsplanen</a:t>
            </a:r>
          </a:p>
        </p:txBody>
      </p:sp>
      <p:sp>
        <p:nvSpPr>
          <p:cNvPr id="85" name="textruta 84"/>
          <p:cNvSpPr txBox="1"/>
          <p:nvPr/>
        </p:nvSpPr>
        <p:spPr>
          <a:xfrm>
            <a:off x="4564970" y="5743318"/>
            <a:ext cx="6848315"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Nationella tävlingsbestämmelser, regler och rekommendationer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Lokala tävlingsbestämmelser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Föreningsadministration</a:t>
            </a:r>
          </a:p>
        </p:txBody>
      </p:sp>
      <p:sp>
        <p:nvSpPr>
          <p:cNvPr id="19" name="Rektangel 18">
            <a:extLst>
              <a:ext uri="{FF2B5EF4-FFF2-40B4-BE49-F238E27FC236}">
                <a16:creationId xmlns:a16="http://schemas.microsoft.com/office/drawing/2014/main" id="{F9323EA6-8EBF-4862-BBB7-96FEBAF20DEA}"/>
              </a:ext>
            </a:extLst>
          </p:cNvPr>
          <p:cNvSpPr/>
          <p:nvPr/>
        </p:nvSpPr>
        <p:spPr>
          <a:xfrm>
            <a:off x="521607" y="2708275"/>
            <a:ext cx="10767669" cy="2887663"/>
          </a:xfrm>
          <a:prstGeom prst="rect">
            <a:avLst/>
          </a:prstGeom>
          <a:gradFill flip="none" rotWithShape="1">
            <a:gsLst>
              <a:gs pos="61100">
                <a:schemeClr val="tx1">
                  <a:alpha val="10000"/>
                </a:schemeClr>
              </a:gs>
              <a:gs pos="0">
                <a:schemeClr val="bg1">
                  <a:alpha val="10000"/>
                </a:schemeClr>
              </a:gs>
              <a:gs pos="100000">
                <a:schemeClr val="tx1">
                  <a:alpha val="10000"/>
                </a:schemeClr>
              </a:gs>
            </a:gsLst>
            <a:lin ang="16200000" scaled="1"/>
            <a:tileRect/>
          </a:gradFill>
          <a:ln>
            <a:solidFill>
              <a:schemeClr val="bg1">
                <a:alpha val="13000"/>
              </a:schemeClr>
            </a:solidFill>
          </a:ln>
          <a:effectLst>
            <a:outerShdw blurRad="508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ruta 19">
            <a:extLst>
              <a:ext uri="{FF2B5EF4-FFF2-40B4-BE49-F238E27FC236}">
                <a16:creationId xmlns:a16="http://schemas.microsoft.com/office/drawing/2014/main" id="{2A73922C-CFA6-448D-911D-F43112AFC11D}"/>
              </a:ext>
            </a:extLst>
          </p:cNvPr>
          <p:cNvSpPr txBox="1"/>
          <p:nvPr/>
        </p:nvSpPr>
        <p:spPr>
          <a:xfrm>
            <a:off x="521608" y="4575175"/>
            <a:ext cx="5397500" cy="1020763"/>
          </a:xfrm>
          <a:prstGeom prst="rect">
            <a:avLst/>
          </a:prstGeom>
          <a:solidFill>
            <a:schemeClr val="accent6"/>
          </a:solidFill>
          <a:ln>
            <a:noFill/>
          </a:ln>
        </p:spPr>
        <p:txBody>
          <a:bodyPr bIns="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Tränarutbildning C</a:t>
            </a:r>
          </a:p>
        </p:txBody>
      </p:sp>
      <p:sp>
        <p:nvSpPr>
          <p:cNvPr id="21" name="textruta 20">
            <a:extLst>
              <a:ext uri="{FF2B5EF4-FFF2-40B4-BE49-F238E27FC236}">
                <a16:creationId xmlns:a16="http://schemas.microsoft.com/office/drawing/2014/main" id="{3C78C95F-E39F-42FD-9001-D45C690AE0BC}"/>
              </a:ext>
            </a:extLst>
          </p:cNvPr>
          <p:cNvSpPr txBox="1"/>
          <p:nvPr/>
        </p:nvSpPr>
        <p:spPr>
          <a:xfrm>
            <a:off x="5579383" y="4560888"/>
            <a:ext cx="5709894" cy="1041400"/>
          </a:xfrm>
          <a:prstGeom prst="rect">
            <a:avLst/>
          </a:prstGeom>
          <a:solidFill>
            <a:schemeClr val="accent1">
              <a:lumMod val="60000"/>
              <a:lumOff val="40000"/>
            </a:schemeClr>
          </a:solidFill>
          <a:ln>
            <a:noFill/>
          </a:ln>
        </p:spPr>
        <p:txBody>
          <a:bodyPr bIns="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Tränarutbildning B Ungdom</a:t>
            </a:r>
            <a:endParaRPr kumimoji="0" lang="sv-SE"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ruta 21">
            <a:extLst>
              <a:ext uri="{FF2B5EF4-FFF2-40B4-BE49-F238E27FC236}">
                <a16:creationId xmlns:a16="http://schemas.microsoft.com/office/drawing/2014/main" id="{851C7FE6-7F34-42E3-99FA-91B63E609C1D}"/>
              </a:ext>
            </a:extLst>
          </p:cNvPr>
          <p:cNvSpPr txBox="1">
            <a:spLocks noChangeArrowheads="1"/>
          </p:cNvSpPr>
          <p:nvPr/>
        </p:nvSpPr>
        <p:spPr bwMode="auto">
          <a:xfrm>
            <a:off x="7038959" y="4560888"/>
            <a:ext cx="4250318" cy="620712"/>
          </a:xfrm>
          <a:prstGeom prst="rect">
            <a:avLst/>
          </a:prstGeom>
          <a:solidFill>
            <a:srgbClr val="00B050"/>
          </a:solidFill>
          <a:ln w="9525">
            <a:noFill/>
            <a:miter lim="800000"/>
            <a:headEnd/>
            <a:tailEnd/>
          </a:ln>
        </p:spPr>
        <p:txBody>
          <a:bodyPr bIns="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Tränarutbildning A Ungdom </a:t>
            </a:r>
            <a:endParaRPr kumimoji="0" lang="sv-SE" altLang="sv-SE"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ruta 22">
            <a:extLst>
              <a:ext uri="{FF2B5EF4-FFF2-40B4-BE49-F238E27FC236}">
                <a16:creationId xmlns:a16="http://schemas.microsoft.com/office/drawing/2014/main" id="{70983F40-9F0E-4CCA-B710-6331B80A7CB7}"/>
              </a:ext>
            </a:extLst>
          </p:cNvPr>
          <p:cNvSpPr txBox="1"/>
          <p:nvPr/>
        </p:nvSpPr>
        <p:spPr>
          <a:xfrm>
            <a:off x="521608" y="3236913"/>
            <a:ext cx="4043362" cy="1974850"/>
          </a:xfrm>
          <a:prstGeom prst="rect">
            <a:avLst/>
          </a:prstGeom>
          <a:solidFill>
            <a:schemeClr val="accent3"/>
          </a:solidFill>
          <a:ln>
            <a:noFill/>
          </a:ln>
        </p:spPr>
        <p:txBody>
          <a:bodyPr bIns="36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Nivå 1,  6-9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Fotbollsglädje</a:t>
            </a:r>
          </a:p>
        </p:txBody>
      </p:sp>
      <p:sp>
        <p:nvSpPr>
          <p:cNvPr id="24" name="textruta 23">
            <a:extLst>
              <a:ext uri="{FF2B5EF4-FFF2-40B4-BE49-F238E27FC236}">
                <a16:creationId xmlns:a16="http://schemas.microsoft.com/office/drawing/2014/main" id="{ABC222FD-F7E5-425A-9DB9-417FB1301ABB}"/>
              </a:ext>
            </a:extLst>
          </p:cNvPr>
          <p:cNvSpPr txBox="1"/>
          <p:nvPr/>
        </p:nvSpPr>
        <p:spPr>
          <a:xfrm>
            <a:off x="3515633" y="3073400"/>
            <a:ext cx="3205826" cy="1924050"/>
          </a:xfrm>
          <a:prstGeom prst="rect">
            <a:avLst/>
          </a:prstGeom>
          <a:gradFill>
            <a:gsLst>
              <a:gs pos="54000">
                <a:schemeClr val="accent5"/>
              </a:gs>
              <a:gs pos="0">
                <a:schemeClr val="accent5"/>
              </a:gs>
              <a:gs pos="100000">
                <a:schemeClr val="accent3"/>
              </a:gs>
            </a:gsLst>
            <a:lin ang="10800000" scaled="0"/>
          </a:gradFill>
          <a:ln>
            <a:gradFill flip="none" rotWithShape="1">
              <a:gsLst>
                <a:gs pos="0">
                  <a:schemeClr val="accent1">
                    <a:lumMod val="5000"/>
                    <a:lumOff val="95000"/>
                    <a:alpha val="10000"/>
                  </a:schemeClr>
                </a:gs>
                <a:gs pos="100000">
                  <a:schemeClr val="accent5">
                    <a:alpha val="10000"/>
                  </a:schemeClr>
                </a:gs>
              </a:gsLst>
              <a:lin ang="0" scaled="1"/>
              <a:tileRect/>
            </a:gradFill>
          </a:ln>
        </p:spPr>
        <p:txBody>
          <a:bodyPr bIns="36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Nivå 2,  9-12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Lära för att träna</a:t>
            </a:r>
          </a:p>
        </p:txBody>
      </p:sp>
      <p:sp>
        <p:nvSpPr>
          <p:cNvPr id="25" name="textruta 24">
            <a:extLst>
              <a:ext uri="{FF2B5EF4-FFF2-40B4-BE49-F238E27FC236}">
                <a16:creationId xmlns:a16="http://schemas.microsoft.com/office/drawing/2014/main" id="{8FA0EBCC-21D1-42CC-90DB-B82656830E98}"/>
              </a:ext>
            </a:extLst>
          </p:cNvPr>
          <p:cNvSpPr txBox="1">
            <a:spLocks noChangeArrowheads="1"/>
          </p:cNvSpPr>
          <p:nvPr/>
        </p:nvSpPr>
        <p:spPr bwMode="auto">
          <a:xfrm>
            <a:off x="6236608" y="2936874"/>
            <a:ext cx="2884487" cy="1838325"/>
          </a:xfrm>
          <a:prstGeom prst="rect">
            <a:avLst/>
          </a:prstGeom>
          <a:gradFill>
            <a:gsLst>
              <a:gs pos="100000">
                <a:schemeClr val="accent5"/>
              </a:gs>
              <a:gs pos="55000">
                <a:schemeClr val="accent1"/>
              </a:gs>
              <a:gs pos="0">
                <a:schemeClr val="accent1"/>
              </a:gs>
            </a:gsLst>
            <a:lin ang="10800000" scaled="0"/>
          </a:gradFill>
          <a:ln w="9525">
            <a:gradFill flip="none" rotWithShape="1">
              <a:gsLst>
                <a:gs pos="0">
                  <a:schemeClr val="accent1">
                    <a:lumMod val="5000"/>
                    <a:lumOff val="95000"/>
                    <a:alpha val="10000"/>
                  </a:schemeClr>
                </a:gs>
                <a:gs pos="100000">
                  <a:schemeClr val="accent1">
                    <a:alpha val="10000"/>
                  </a:schemeClr>
                </a:gs>
              </a:gsLst>
              <a:lin ang="0" scaled="1"/>
              <a:tileRect/>
            </a:gradFill>
            <a:miter lim="800000"/>
            <a:headEnd/>
            <a:tailEnd/>
          </a:ln>
        </p:spPr>
        <p:txBody>
          <a:bodyPr bIns="36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Nivå 3,  12-16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Calibri"/>
                <a:ea typeface="+mn-ea"/>
                <a:cs typeface="+mn-cs"/>
              </a:rPr>
              <a:t>Träna för att lära</a:t>
            </a:r>
          </a:p>
        </p:txBody>
      </p:sp>
      <p:sp>
        <p:nvSpPr>
          <p:cNvPr id="26" name="textruta 25">
            <a:extLst>
              <a:ext uri="{FF2B5EF4-FFF2-40B4-BE49-F238E27FC236}">
                <a16:creationId xmlns:a16="http://schemas.microsoft.com/office/drawing/2014/main" id="{921DF91B-FF24-4E89-ADB4-F84BA110A0AE}"/>
              </a:ext>
            </a:extLst>
          </p:cNvPr>
          <p:cNvSpPr txBox="1"/>
          <p:nvPr/>
        </p:nvSpPr>
        <p:spPr>
          <a:xfrm>
            <a:off x="8911545" y="2830513"/>
            <a:ext cx="2377732" cy="1739900"/>
          </a:xfrm>
          <a:prstGeom prst="rect">
            <a:avLst/>
          </a:prstGeom>
          <a:gradFill>
            <a:gsLst>
              <a:gs pos="0">
                <a:schemeClr val="accent6"/>
              </a:gs>
              <a:gs pos="64000">
                <a:srgbClr val="00345C"/>
              </a:gs>
              <a:gs pos="100000">
                <a:schemeClr val="accent1"/>
              </a:gs>
            </a:gsLst>
            <a:lin ang="10800000" scaled="0"/>
          </a:gradFill>
          <a:ln>
            <a:gradFill flip="none" rotWithShape="1">
              <a:gsLst>
                <a:gs pos="0">
                  <a:schemeClr val="bg1">
                    <a:alpha val="10000"/>
                  </a:schemeClr>
                </a:gs>
                <a:gs pos="100000">
                  <a:schemeClr val="accent6">
                    <a:alpha val="10000"/>
                  </a:schemeClr>
                </a:gs>
              </a:gsLst>
              <a:lin ang="0" scaled="1"/>
              <a:tileRect/>
            </a:gradFill>
          </a:ln>
        </p:spPr>
        <p:txBody>
          <a:bodyPr bIns="36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Nivå 4,  16-19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Träna för att prestera</a:t>
            </a:r>
          </a:p>
        </p:txBody>
      </p:sp>
      <p:sp>
        <p:nvSpPr>
          <p:cNvPr id="27" name="Frihandsfigur: Form 26">
            <a:extLst>
              <a:ext uri="{FF2B5EF4-FFF2-40B4-BE49-F238E27FC236}">
                <a16:creationId xmlns:a16="http://schemas.microsoft.com/office/drawing/2014/main" id="{C62FFA06-2670-43D4-844C-F1CD0998D271}"/>
              </a:ext>
            </a:extLst>
          </p:cNvPr>
          <p:cNvSpPr/>
          <p:nvPr/>
        </p:nvSpPr>
        <p:spPr>
          <a:xfrm>
            <a:off x="523875" y="2857500"/>
            <a:ext cx="10763250" cy="390525"/>
          </a:xfrm>
          <a:custGeom>
            <a:avLst/>
            <a:gdLst>
              <a:gd name="connsiteX0" fmla="*/ 0 w 10763250"/>
              <a:gd name="connsiteY0" fmla="*/ 390525 h 390525"/>
              <a:gd name="connsiteX1" fmla="*/ 3000375 w 10763250"/>
              <a:gd name="connsiteY1" fmla="*/ 390525 h 390525"/>
              <a:gd name="connsiteX2" fmla="*/ 3000375 w 10763250"/>
              <a:gd name="connsiteY2" fmla="*/ 247650 h 390525"/>
              <a:gd name="connsiteX3" fmla="*/ 5724525 w 10763250"/>
              <a:gd name="connsiteY3" fmla="*/ 247650 h 390525"/>
              <a:gd name="connsiteX4" fmla="*/ 5724525 w 10763250"/>
              <a:gd name="connsiteY4" fmla="*/ 104775 h 390525"/>
              <a:gd name="connsiteX5" fmla="*/ 8382000 w 10763250"/>
              <a:gd name="connsiteY5" fmla="*/ 104775 h 390525"/>
              <a:gd name="connsiteX6" fmla="*/ 8382000 w 10763250"/>
              <a:gd name="connsiteY6" fmla="*/ 0 h 390525"/>
              <a:gd name="connsiteX7" fmla="*/ 10763250 w 10763250"/>
              <a:gd name="connsiteY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0" h="390525">
                <a:moveTo>
                  <a:pt x="0" y="390525"/>
                </a:moveTo>
                <a:lnTo>
                  <a:pt x="3000375" y="390525"/>
                </a:lnTo>
                <a:lnTo>
                  <a:pt x="3000375" y="247650"/>
                </a:lnTo>
                <a:lnTo>
                  <a:pt x="5724525" y="247650"/>
                </a:lnTo>
                <a:lnTo>
                  <a:pt x="5724525" y="104775"/>
                </a:lnTo>
                <a:lnTo>
                  <a:pt x="8382000" y="104775"/>
                </a:lnTo>
                <a:lnTo>
                  <a:pt x="8382000" y="0"/>
                </a:lnTo>
                <a:lnTo>
                  <a:pt x="10763250" y="0"/>
                </a:lnTo>
              </a:path>
            </a:pathLst>
          </a:custGeom>
          <a:noFill/>
          <a:ln w="6032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ruta 27">
            <a:extLst>
              <a:ext uri="{FF2B5EF4-FFF2-40B4-BE49-F238E27FC236}">
                <a16:creationId xmlns:a16="http://schemas.microsoft.com/office/drawing/2014/main" id="{0E5709CA-F0C5-4B93-A7D9-11E7EDB3A8FC}"/>
              </a:ext>
            </a:extLst>
          </p:cNvPr>
          <p:cNvSpPr txBox="1">
            <a:spLocks noChangeArrowheads="1"/>
          </p:cNvSpPr>
          <p:nvPr/>
        </p:nvSpPr>
        <p:spPr bwMode="auto">
          <a:xfrm>
            <a:off x="9165278" y="2701925"/>
            <a:ext cx="2124000" cy="1323975"/>
          </a:xfrm>
          <a:prstGeom prst="rect">
            <a:avLst/>
          </a:prstGeom>
          <a:solidFill>
            <a:schemeClr val="bg1"/>
          </a:solidFill>
          <a:ln w="9525">
            <a:solidFill>
              <a:schemeClr val="tx1"/>
            </a:solidFill>
            <a:miter lim="800000"/>
            <a:headEnd/>
            <a:tailEnd/>
          </a:ln>
        </p:spPr>
        <p:txBody>
          <a:bodyPr lIns="36000" r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11 mot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15-19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Kollektivt spel med hela laget.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Medspelare längst ifrån.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Frihandsfigur: Form 28">
            <a:extLst>
              <a:ext uri="{FF2B5EF4-FFF2-40B4-BE49-F238E27FC236}">
                <a16:creationId xmlns:a16="http://schemas.microsoft.com/office/drawing/2014/main" id="{1DFA2F57-C232-46AF-B89F-34D44425BF72}"/>
              </a:ext>
            </a:extLst>
          </p:cNvPr>
          <p:cNvSpPr/>
          <p:nvPr/>
        </p:nvSpPr>
        <p:spPr>
          <a:xfrm>
            <a:off x="523875" y="4572000"/>
            <a:ext cx="10772775" cy="638175"/>
          </a:xfrm>
          <a:custGeom>
            <a:avLst/>
            <a:gdLst>
              <a:gd name="connsiteX0" fmla="*/ 0 w 10772775"/>
              <a:gd name="connsiteY0" fmla="*/ 2447925 h 2447925"/>
              <a:gd name="connsiteX1" fmla="*/ 4038600 w 10772775"/>
              <a:gd name="connsiteY1" fmla="*/ 2447925 h 2447925"/>
              <a:gd name="connsiteX2" fmla="*/ 4038600 w 10772775"/>
              <a:gd name="connsiteY2" fmla="*/ 2238375 h 2447925"/>
              <a:gd name="connsiteX3" fmla="*/ 6210300 w 10772775"/>
              <a:gd name="connsiteY3" fmla="*/ 2238375 h 2447925"/>
              <a:gd name="connsiteX4" fmla="*/ 6210300 w 10772775"/>
              <a:gd name="connsiteY4" fmla="*/ 2009775 h 2447925"/>
              <a:gd name="connsiteX5" fmla="*/ 8601075 w 10772775"/>
              <a:gd name="connsiteY5" fmla="*/ 2009775 h 2447925"/>
              <a:gd name="connsiteX6" fmla="*/ 8601075 w 10772775"/>
              <a:gd name="connsiteY6" fmla="*/ 1809750 h 2447925"/>
              <a:gd name="connsiteX7" fmla="*/ 10772775 w 10772775"/>
              <a:gd name="connsiteY7" fmla="*/ 1809750 h 2447925"/>
              <a:gd name="connsiteX8" fmla="*/ 10772775 w 10772775"/>
              <a:gd name="connsiteY8" fmla="*/ 0 h 2447925"/>
              <a:gd name="connsiteX9" fmla="*/ 8505825 w 10772775"/>
              <a:gd name="connsiteY9" fmla="*/ 19050 h 2447925"/>
              <a:gd name="connsiteX0" fmla="*/ 0 w 10772775"/>
              <a:gd name="connsiteY0" fmla="*/ 2447925 h 2447925"/>
              <a:gd name="connsiteX1" fmla="*/ 4038600 w 10772775"/>
              <a:gd name="connsiteY1" fmla="*/ 2447925 h 2447925"/>
              <a:gd name="connsiteX2" fmla="*/ 4038600 w 10772775"/>
              <a:gd name="connsiteY2" fmla="*/ 2238375 h 2447925"/>
              <a:gd name="connsiteX3" fmla="*/ 6210300 w 10772775"/>
              <a:gd name="connsiteY3" fmla="*/ 2238375 h 2447925"/>
              <a:gd name="connsiteX4" fmla="*/ 6210300 w 10772775"/>
              <a:gd name="connsiteY4" fmla="*/ 2009775 h 2447925"/>
              <a:gd name="connsiteX5" fmla="*/ 8601075 w 10772775"/>
              <a:gd name="connsiteY5" fmla="*/ 2009775 h 2447925"/>
              <a:gd name="connsiteX6" fmla="*/ 8601075 w 10772775"/>
              <a:gd name="connsiteY6" fmla="*/ 1809750 h 2447925"/>
              <a:gd name="connsiteX7" fmla="*/ 10772775 w 10772775"/>
              <a:gd name="connsiteY7" fmla="*/ 1809750 h 2447925"/>
              <a:gd name="connsiteX8" fmla="*/ 10772775 w 10772775"/>
              <a:gd name="connsiteY8" fmla="*/ 0 h 2447925"/>
              <a:gd name="connsiteX0" fmla="*/ 0 w 10772775"/>
              <a:gd name="connsiteY0" fmla="*/ 638175 h 638175"/>
              <a:gd name="connsiteX1" fmla="*/ 4038600 w 10772775"/>
              <a:gd name="connsiteY1" fmla="*/ 638175 h 638175"/>
              <a:gd name="connsiteX2" fmla="*/ 4038600 w 10772775"/>
              <a:gd name="connsiteY2" fmla="*/ 428625 h 638175"/>
              <a:gd name="connsiteX3" fmla="*/ 6210300 w 10772775"/>
              <a:gd name="connsiteY3" fmla="*/ 428625 h 638175"/>
              <a:gd name="connsiteX4" fmla="*/ 6210300 w 10772775"/>
              <a:gd name="connsiteY4" fmla="*/ 200025 h 638175"/>
              <a:gd name="connsiteX5" fmla="*/ 8601075 w 10772775"/>
              <a:gd name="connsiteY5" fmla="*/ 200025 h 638175"/>
              <a:gd name="connsiteX6" fmla="*/ 8601075 w 10772775"/>
              <a:gd name="connsiteY6" fmla="*/ 0 h 638175"/>
              <a:gd name="connsiteX7" fmla="*/ 10772775 w 10772775"/>
              <a:gd name="connsiteY7"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2775" h="638175">
                <a:moveTo>
                  <a:pt x="0" y="638175"/>
                </a:moveTo>
                <a:lnTo>
                  <a:pt x="4038600" y="638175"/>
                </a:lnTo>
                <a:lnTo>
                  <a:pt x="4038600" y="428625"/>
                </a:lnTo>
                <a:lnTo>
                  <a:pt x="6210300" y="428625"/>
                </a:lnTo>
                <a:lnTo>
                  <a:pt x="6210300" y="200025"/>
                </a:lnTo>
                <a:lnTo>
                  <a:pt x="8601075" y="200025"/>
                </a:lnTo>
                <a:lnTo>
                  <a:pt x="8601075" y="0"/>
                </a:lnTo>
                <a:lnTo>
                  <a:pt x="10772775" y="0"/>
                </a:lnTo>
              </a:path>
            </a:pathLst>
          </a:custGeom>
          <a:noFill/>
          <a:ln w="6032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ruta 29">
            <a:extLst>
              <a:ext uri="{FF2B5EF4-FFF2-40B4-BE49-F238E27FC236}">
                <a16:creationId xmlns:a16="http://schemas.microsoft.com/office/drawing/2014/main" id="{77BC4F23-F276-40AB-A3CD-20056A799779}"/>
              </a:ext>
            </a:extLst>
          </p:cNvPr>
          <p:cNvSpPr txBox="1">
            <a:spLocks noChangeArrowheads="1"/>
          </p:cNvSpPr>
          <p:nvPr/>
        </p:nvSpPr>
        <p:spPr bwMode="auto">
          <a:xfrm>
            <a:off x="7003455" y="2792413"/>
            <a:ext cx="2124000" cy="1323975"/>
          </a:xfrm>
          <a:prstGeom prst="rect">
            <a:avLst/>
          </a:prstGeom>
          <a:solidFill>
            <a:schemeClr val="bg1"/>
          </a:solid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9 mot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13-14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150" b="0" i="0" u="none" strike="noStrike" kern="1200" cap="none" spc="0" normalizeH="0" baseline="0" noProof="0" dirty="0">
                <a:ln>
                  <a:noFill/>
                </a:ln>
                <a:solidFill>
                  <a:prstClr val="black"/>
                </a:solidFill>
                <a:effectLst/>
                <a:uLnTx/>
                <a:uFillTx/>
                <a:latin typeface="Calibri"/>
                <a:ea typeface="+mn-ea"/>
                <a:cs typeface="+mn-cs"/>
              </a:rPr>
              <a:t>Kollektivt spel med flera spelare.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150" b="0" i="0" u="none" strike="noStrike" kern="1200" cap="none" spc="0" normalizeH="0" baseline="0" noProof="0" dirty="0">
                <a:ln>
                  <a:noFill/>
                </a:ln>
                <a:solidFill>
                  <a:prstClr val="black"/>
                </a:solidFill>
                <a:effectLst/>
                <a:uLnTx/>
                <a:uFillTx/>
                <a:latin typeface="Calibri"/>
                <a:ea typeface="+mn-ea"/>
                <a:cs typeface="+mn-cs"/>
              </a:rPr>
              <a:t>Medspelare långt ifrån.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ruta 30">
            <a:extLst>
              <a:ext uri="{FF2B5EF4-FFF2-40B4-BE49-F238E27FC236}">
                <a16:creationId xmlns:a16="http://schemas.microsoft.com/office/drawing/2014/main" id="{C8ACE180-1B7C-45E2-833F-8DBFB668DBDD}"/>
              </a:ext>
            </a:extLst>
          </p:cNvPr>
          <p:cNvSpPr txBox="1">
            <a:spLocks noChangeArrowheads="1"/>
          </p:cNvSpPr>
          <p:nvPr/>
        </p:nvSpPr>
        <p:spPr bwMode="auto">
          <a:xfrm>
            <a:off x="4845996" y="2898775"/>
            <a:ext cx="2124000" cy="1323975"/>
          </a:xfrm>
          <a:prstGeom prst="rect">
            <a:avLst/>
          </a:prstGeom>
          <a:solidFill>
            <a:schemeClr val="bg1"/>
          </a:solid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7 mot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10-12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Kollektivt spel med få spelare.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Medspelare nära.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ruta 31">
            <a:extLst>
              <a:ext uri="{FF2B5EF4-FFF2-40B4-BE49-F238E27FC236}">
                <a16:creationId xmlns:a16="http://schemas.microsoft.com/office/drawing/2014/main" id="{FF7ABB4F-53BA-42A0-A7BB-D913AA159680}"/>
              </a:ext>
            </a:extLst>
          </p:cNvPr>
          <p:cNvSpPr txBox="1">
            <a:spLocks noChangeArrowheads="1"/>
          </p:cNvSpPr>
          <p:nvPr/>
        </p:nvSpPr>
        <p:spPr bwMode="auto">
          <a:xfrm>
            <a:off x="2689369" y="3035300"/>
            <a:ext cx="2124000" cy="1323975"/>
          </a:xfrm>
          <a:prstGeom prst="rect">
            <a:avLst/>
          </a:prstGeom>
          <a:solidFill>
            <a:schemeClr val="accent2"/>
          </a:solid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5 mot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8-9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Individuellt spel.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Jag och bollen.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ruta 32">
            <a:extLst>
              <a:ext uri="{FF2B5EF4-FFF2-40B4-BE49-F238E27FC236}">
                <a16:creationId xmlns:a16="http://schemas.microsoft.com/office/drawing/2014/main" id="{C61CA376-B6CB-4E6C-A313-00E5ABD7E8B5}"/>
              </a:ext>
            </a:extLst>
          </p:cNvPr>
          <p:cNvSpPr txBox="1">
            <a:spLocks noChangeArrowheads="1"/>
          </p:cNvSpPr>
          <p:nvPr/>
        </p:nvSpPr>
        <p:spPr bwMode="auto">
          <a:xfrm>
            <a:off x="521607" y="3198813"/>
            <a:ext cx="2124000" cy="1323975"/>
          </a:xfrm>
          <a:prstGeom prst="rect">
            <a:avLst/>
          </a:prstGeom>
          <a:solidFill>
            <a:schemeClr val="bg1"/>
          </a:solid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3 mot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6-7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Individuellt spel.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Jag och bollen.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734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anim calcmode="lin" valueType="num">
                                      <p:cBhvr>
                                        <p:cTn id="10" dur="500" fill="hold"/>
                                        <p:tgtEl>
                                          <p:spTgt spid="26"/>
                                        </p:tgtEl>
                                        <p:attrNameLst>
                                          <p:attrName>ppt_x</p:attrName>
                                        </p:attrNameLst>
                                      </p:cBhvr>
                                      <p:tavLst>
                                        <p:tav tm="0">
                                          <p:val>
                                            <p:fltVal val="0.5"/>
                                          </p:val>
                                        </p:tav>
                                        <p:tav tm="100000">
                                          <p:val>
                                            <p:strVal val="#ppt_x"/>
                                          </p:val>
                                        </p:tav>
                                      </p:tavLst>
                                    </p:anim>
                                    <p:anim calcmode="lin" valueType="num">
                                      <p:cBhvr>
                                        <p:cTn id="11" dur="500" fill="hold"/>
                                        <p:tgtEl>
                                          <p:spTgt spid="2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childTnLst>
                          </p:cTn>
                        </p:par>
                        <p:par>
                          <p:cTn id="17" fill="hold">
                            <p:stCondLst>
                              <p:cond delay="500"/>
                            </p:stCondLst>
                            <p:childTnLst>
                              <p:par>
                                <p:cTn id="18" presetID="22" presetClass="entr" presetSubtype="2" fill="hold" grpId="0" nodeType="after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500"/>
                                        <p:tgtEl>
                                          <p:spTgt spid="24"/>
                                        </p:tgtEl>
                                      </p:cBhvr>
                                    </p:animEffect>
                                  </p:childTnLst>
                                </p:cTn>
                              </p:par>
                            </p:childTnLst>
                          </p:cTn>
                        </p:par>
                        <p:par>
                          <p:cTn id="21" fill="hold">
                            <p:stCondLst>
                              <p:cond delay="1250"/>
                            </p:stCondLst>
                            <p:childTnLst>
                              <p:par>
                                <p:cTn id="22" presetID="22" presetClass="entr" presetSubtype="2" fill="hold" grpId="0" nodeType="afterEffect">
                                  <p:stCondLst>
                                    <p:cond delay="25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1000"/>
                                        <p:tgtEl>
                                          <p:spTgt spid="2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1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fltVal val="0.5"/>
                                          </p:val>
                                        </p:tav>
                                        <p:tav tm="100000">
                                          <p:val>
                                            <p:strVal val="#ppt_x"/>
                                          </p:val>
                                        </p:tav>
                                      </p:tavLst>
                                    </p:anim>
                                    <p:anim calcmode="lin" valueType="num">
                                      <p:cBhvr>
                                        <p:cTn id="40" dur="500" fill="hold"/>
                                        <p:tgtEl>
                                          <p:spTgt spid="28"/>
                                        </p:tgtEl>
                                        <p:attrNameLst>
                                          <p:attrName>ppt_y</p:attrName>
                                        </p:attrNameLst>
                                      </p:cBhvr>
                                      <p:tavLst>
                                        <p:tav tm="0">
                                          <p:val>
                                            <p:fltVal val="0.5"/>
                                          </p:val>
                                        </p:tav>
                                        <p:tav tm="100000">
                                          <p:val>
                                            <p:strVal val="#ppt_y"/>
                                          </p:val>
                                        </p:tav>
                                      </p:tavLst>
                                    </p:anim>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750" fill="hold"/>
                                        <p:tgtEl>
                                          <p:spTgt spid="30"/>
                                        </p:tgtEl>
                                        <p:attrNameLst>
                                          <p:attrName>ppt_w</p:attrName>
                                        </p:attrNameLst>
                                      </p:cBhvr>
                                      <p:tavLst>
                                        <p:tav tm="0">
                                          <p:val>
                                            <p:fltVal val="0"/>
                                          </p:val>
                                        </p:tav>
                                        <p:tav tm="100000">
                                          <p:val>
                                            <p:strVal val="#ppt_w"/>
                                          </p:val>
                                        </p:tav>
                                      </p:tavLst>
                                    </p:anim>
                                    <p:anim calcmode="lin" valueType="num">
                                      <p:cBhvr>
                                        <p:cTn id="45" dur="750" fill="hold"/>
                                        <p:tgtEl>
                                          <p:spTgt spid="30"/>
                                        </p:tgtEl>
                                        <p:attrNameLst>
                                          <p:attrName>ppt_h</p:attrName>
                                        </p:attrNameLst>
                                      </p:cBhvr>
                                      <p:tavLst>
                                        <p:tav tm="0">
                                          <p:val>
                                            <p:fltVal val="0"/>
                                          </p:val>
                                        </p:tav>
                                        <p:tav tm="100000">
                                          <p:val>
                                            <p:strVal val="#ppt_h"/>
                                          </p:val>
                                        </p:tav>
                                      </p:tavLst>
                                    </p:anim>
                                    <p:animEffect transition="in" filter="fade">
                                      <p:cBhvr>
                                        <p:cTn id="46" dur="750"/>
                                        <p:tgtEl>
                                          <p:spTgt spid="30"/>
                                        </p:tgtEl>
                                      </p:cBhvr>
                                    </p:animEffect>
                                    <p:anim calcmode="lin" valueType="num">
                                      <p:cBhvr>
                                        <p:cTn id="47" dur="750" fill="hold"/>
                                        <p:tgtEl>
                                          <p:spTgt spid="30"/>
                                        </p:tgtEl>
                                        <p:attrNameLst>
                                          <p:attrName>ppt_x</p:attrName>
                                        </p:attrNameLst>
                                      </p:cBhvr>
                                      <p:tavLst>
                                        <p:tav tm="0">
                                          <p:val>
                                            <p:fltVal val="0.5"/>
                                          </p:val>
                                        </p:tav>
                                        <p:tav tm="100000">
                                          <p:val>
                                            <p:strVal val="#ppt_x"/>
                                          </p:val>
                                        </p:tav>
                                      </p:tavLst>
                                    </p:anim>
                                    <p:anim calcmode="lin" valueType="num">
                                      <p:cBhvr>
                                        <p:cTn id="48" dur="750" fill="hold"/>
                                        <p:tgtEl>
                                          <p:spTgt spid="30"/>
                                        </p:tgtEl>
                                        <p:attrNameLst>
                                          <p:attrName>ppt_y</p:attrName>
                                        </p:attrNameLst>
                                      </p:cBhvr>
                                      <p:tavLst>
                                        <p:tav tm="0">
                                          <p:val>
                                            <p:fltVal val="0.5"/>
                                          </p:val>
                                        </p:tav>
                                        <p:tav tm="100000">
                                          <p:val>
                                            <p:strVal val="#ppt_y"/>
                                          </p:val>
                                        </p:tav>
                                      </p:tavLst>
                                    </p:anim>
                                  </p:childTnLst>
                                </p:cTn>
                              </p:par>
                            </p:childTnLst>
                          </p:cTn>
                        </p:par>
                        <p:par>
                          <p:cTn id="49" fill="hold">
                            <p:stCondLst>
                              <p:cond delay="1250"/>
                            </p:stCondLst>
                            <p:childTnLst>
                              <p:par>
                                <p:cTn id="50" presetID="53" presetClass="entr" presetSubtype="528"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750" fill="hold"/>
                                        <p:tgtEl>
                                          <p:spTgt spid="31"/>
                                        </p:tgtEl>
                                        <p:attrNameLst>
                                          <p:attrName>ppt_w</p:attrName>
                                        </p:attrNameLst>
                                      </p:cBhvr>
                                      <p:tavLst>
                                        <p:tav tm="0">
                                          <p:val>
                                            <p:fltVal val="0"/>
                                          </p:val>
                                        </p:tav>
                                        <p:tav tm="100000">
                                          <p:val>
                                            <p:strVal val="#ppt_w"/>
                                          </p:val>
                                        </p:tav>
                                      </p:tavLst>
                                    </p:anim>
                                    <p:anim calcmode="lin" valueType="num">
                                      <p:cBhvr>
                                        <p:cTn id="53" dur="750" fill="hold"/>
                                        <p:tgtEl>
                                          <p:spTgt spid="31"/>
                                        </p:tgtEl>
                                        <p:attrNameLst>
                                          <p:attrName>ppt_h</p:attrName>
                                        </p:attrNameLst>
                                      </p:cBhvr>
                                      <p:tavLst>
                                        <p:tav tm="0">
                                          <p:val>
                                            <p:fltVal val="0"/>
                                          </p:val>
                                        </p:tav>
                                        <p:tav tm="100000">
                                          <p:val>
                                            <p:strVal val="#ppt_h"/>
                                          </p:val>
                                        </p:tav>
                                      </p:tavLst>
                                    </p:anim>
                                    <p:animEffect transition="in" filter="fade">
                                      <p:cBhvr>
                                        <p:cTn id="54" dur="750"/>
                                        <p:tgtEl>
                                          <p:spTgt spid="31"/>
                                        </p:tgtEl>
                                      </p:cBhvr>
                                    </p:animEffect>
                                    <p:anim calcmode="lin" valueType="num">
                                      <p:cBhvr>
                                        <p:cTn id="55" dur="750" fill="hold"/>
                                        <p:tgtEl>
                                          <p:spTgt spid="31"/>
                                        </p:tgtEl>
                                        <p:attrNameLst>
                                          <p:attrName>ppt_x</p:attrName>
                                        </p:attrNameLst>
                                      </p:cBhvr>
                                      <p:tavLst>
                                        <p:tav tm="0">
                                          <p:val>
                                            <p:fltVal val="0.5"/>
                                          </p:val>
                                        </p:tav>
                                        <p:tav tm="100000">
                                          <p:val>
                                            <p:strVal val="#ppt_x"/>
                                          </p:val>
                                        </p:tav>
                                      </p:tavLst>
                                    </p:anim>
                                    <p:anim calcmode="lin" valueType="num">
                                      <p:cBhvr>
                                        <p:cTn id="56" dur="750" fill="hold"/>
                                        <p:tgtEl>
                                          <p:spTgt spid="31"/>
                                        </p:tgtEl>
                                        <p:attrNameLst>
                                          <p:attrName>ppt_y</p:attrName>
                                        </p:attrNameLst>
                                      </p:cBhvr>
                                      <p:tavLst>
                                        <p:tav tm="0">
                                          <p:val>
                                            <p:fltVal val="0.5"/>
                                          </p:val>
                                        </p:tav>
                                        <p:tav tm="100000">
                                          <p:val>
                                            <p:strVal val="#ppt_y"/>
                                          </p:val>
                                        </p:tav>
                                      </p:tavLst>
                                    </p:anim>
                                  </p:childTnLst>
                                </p:cTn>
                              </p:par>
                            </p:childTnLst>
                          </p:cTn>
                        </p:par>
                        <p:par>
                          <p:cTn id="57" fill="hold">
                            <p:stCondLst>
                              <p:cond delay="2000"/>
                            </p:stCondLst>
                            <p:childTnLst>
                              <p:par>
                                <p:cTn id="58" presetID="53" presetClass="entr" presetSubtype="528"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750" fill="hold"/>
                                        <p:tgtEl>
                                          <p:spTgt spid="32"/>
                                        </p:tgtEl>
                                        <p:attrNameLst>
                                          <p:attrName>ppt_w</p:attrName>
                                        </p:attrNameLst>
                                      </p:cBhvr>
                                      <p:tavLst>
                                        <p:tav tm="0">
                                          <p:val>
                                            <p:fltVal val="0"/>
                                          </p:val>
                                        </p:tav>
                                        <p:tav tm="100000">
                                          <p:val>
                                            <p:strVal val="#ppt_w"/>
                                          </p:val>
                                        </p:tav>
                                      </p:tavLst>
                                    </p:anim>
                                    <p:anim calcmode="lin" valueType="num">
                                      <p:cBhvr>
                                        <p:cTn id="61" dur="750" fill="hold"/>
                                        <p:tgtEl>
                                          <p:spTgt spid="32"/>
                                        </p:tgtEl>
                                        <p:attrNameLst>
                                          <p:attrName>ppt_h</p:attrName>
                                        </p:attrNameLst>
                                      </p:cBhvr>
                                      <p:tavLst>
                                        <p:tav tm="0">
                                          <p:val>
                                            <p:fltVal val="0"/>
                                          </p:val>
                                        </p:tav>
                                        <p:tav tm="100000">
                                          <p:val>
                                            <p:strVal val="#ppt_h"/>
                                          </p:val>
                                        </p:tav>
                                      </p:tavLst>
                                    </p:anim>
                                    <p:animEffect transition="in" filter="fade">
                                      <p:cBhvr>
                                        <p:cTn id="62" dur="750"/>
                                        <p:tgtEl>
                                          <p:spTgt spid="32"/>
                                        </p:tgtEl>
                                      </p:cBhvr>
                                    </p:animEffect>
                                    <p:anim calcmode="lin" valueType="num">
                                      <p:cBhvr>
                                        <p:cTn id="63" dur="750" fill="hold"/>
                                        <p:tgtEl>
                                          <p:spTgt spid="32"/>
                                        </p:tgtEl>
                                        <p:attrNameLst>
                                          <p:attrName>ppt_x</p:attrName>
                                        </p:attrNameLst>
                                      </p:cBhvr>
                                      <p:tavLst>
                                        <p:tav tm="0">
                                          <p:val>
                                            <p:fltVal val="0.5"/>
                                          </p:val>
                                        </p:tav>
                                        <p:tav tm="100000">
                                          <p:val>
                                            <p:strVal val="#ppt_x"/>
                                          </p:val>
                                        </p:tav>
                                      </p:tavLst>
                                    </p:anim>
                                    <p:anim calcmode="lin" valueType="num">
                                      <p:cBhvr>
                                        <p:cTn id="64" dur="750" fill="hold"/>
                                        <p:tgtEl>
                                          <p:spTgt spid="32"/>
                                        </p:tgtEl>
                                        <p:attrNameLst>
                                          <p:attrName>ppt_y</p:attrName>
                                        </p:attrNameLst>
                                      </p:cBhvr>
                                      <p:tavLst>
                                        <p:tav tm="0">
                                          <p:val>
                                            <p:fltVal val="0.5"/>
                                          </p:val>
                                        </p:tav>
                                        <p:tav tm="100000">
                                          <p:val>
                                            <p:strVal val="#ppt_y"/>
                                          </p:val>
                                        </p:tav>
                                      </p:tavLst>
                                    </p:anim>
                                  </p:childTnLst>
                                </p:cTn>
                              </p:par>
                            </p:childTnLst>
                          </p:cTn>
                        </p:par>
                        <p:par>
                          <p:cTn id="65" fill="hold">
                            <p:stCondLst>
                              <p:cond delay="2750"/>
                            </p:stCondLst>
                            <p:childTnLst>
                              <p:par>
                                <p:cTn id="66" presetID="53" presetClass="entr" presetSubtype="528"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750" fill="hold"/>
                                        <p:tgtEl>
                                          <p:spTgt spid="33"/>
                                        </p:tgtEl>
                                        <p:attrNameLst>
                                          <p:attrName>ppt_w</p:attrName>
                                        </p:attrNameLst>
                                      </p:cBhvr>
                                      <p:tavLst>
                                        <p:tav tm="0">
                                          <p:val>
                                            <p:fltVal val="0"/>
                                          </p:val>
                                        </p:tav>
                                        <p:tav tm="100000">
                                          <p:val>
                                            <p:strVal val="#ppt_w"/>
                                          </p:val>
                                        </p:tav>
                                      </p:tavLst>
                                    </p:anim>
                                    <p:anim calcmode="lin" valueType="num">
                                      <p:cBhvr>
                                        <p:cTn id="69" dur="750" fill="hold"/>
                                        <p:tgtEl>
                                          <p:spTgt spid="33"/>
                                        </p:tgtEl>
                                        <p:attrNameLst>
                                          <p:attrName>ppt_h</p:attrName>
                                        </p:attrNameLst>
                                      </p:cBhvr>
                                      <p:tavLst>
                                        <p:tav tm="0">
                                          <p:val>
                                            <p:fltVal val="0"/>
                                          </p:val>
                                        </p:tav>
                                        <p:tav tm="100000">
                                          <p:val>
                                            <p:strVal val="#ppt_h"/>
                                          </p:val>
                                        </p:tav>
                                      </p:tavLst>
                                    </p:anim>
                                    <p:animEffect transition="in" filter="fade">
                                      <p:cBhvr>
                                        <p:cTn id="70" dur="750"/>
                                        <p:tgtEl>
                                          <p:spTgt spid="33"/>
                                        </p:tgtEl>
                                      </p:cBhvr>
                                    </p:animEffect>
                                    <p:anim calcmode="lin" valueType="num">
                                      <p:cBhvr>
                                        <p:cTn id="71" dur="750" fill="hold"/>
                                        <p:tgtEl>
                                          <p:spTgt spid="33"/>
                                        </p:tgtEl>
                                        <p:attrNameLst>
                                          <p:attrName>ppt_x</p:attrName>
                                        </p:attrNameLst>
                                      </p:cBhvr>
                                      <p:tavLst>
                                        <p:tav tm="0">
                                          <p:val>
                                            <p:fltVal val="0.5"/>
                                          </p:val>
                                        </p:tav>
                                        <p:tav tm="100000">
                                          <p:val>
                                            <p:strVal val="#ppt_x"/>
                                          </p:val>
                                        </p:tav>
                                      </p:tavLst>
                                    </p:anim>
                                    <p:anim calcmode="lin" valueType="num">
                                      <p:cBhvr>
                                        <p:cTn id="72" dur="750" fill="hold"/>
                                        <p:tgtEl>
                                          <p:spTgt spid="33"/>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up)">
                                      <p:cBhvr>
                                        <p:cTn id="77" dur="750"/>
                                        <p:tgtEl>
                                          <p:spTgt spid="20"/>
                                        </p:tgtEl>
                                      </p:cBhvr>
                                    </p:animEffect>
                                  </p:childTnLst>
                                </p:cTn>
                              </p:par>
                            </p:childTnLst>
                          </p:cTn>
                        </p:par>
                        <p:par>
                          <p:cTn id="78" fill="hold">
                            <p:stCondLst>
                              <p:cond delay="750"/>
                            </p:stCondLst>
                            <p:childTnLst>
                              <p:par>
                                <p:cTn id="79" presetID="22" presetClass="entr" presetSubtype="1"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up)">
                                      <p:cBhvr>
                                        <p:cTn id="81" dur="750"/>
                                        <p:tgtEl>
                                          <p:spTgt spid="21"/>
                                        </p:tgtEl>
                                      </p:cBhvr>
                                    </p:animEffect>
                                  </p:childTnLst>
                                </p:cTn>
                              </p:par>
                            </p:childTnLst>
                          </p:cTn>
                        </p:par>
                        <p:par>
                          <p:cTn id="82" fill="hold">
                            <p:stCondLst>
                              <p:cond delay="1500"/>
                            </p:stCondLst>
                            <p:childTnLst>
                              <p:par>
                                <p:cTn id="83" presetID="22" presetClass="entr" presetSubtype="1"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up)">
                                      <p:cBhvr>
                                        <p:cTn id="85"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Varför </a:t>
            </a:r>
            <a:r>
              <a:rPr lang="sv-SE"/>
              <a:t>spelar ungdomar </a:t>
            </a:r>
            <a:r>
              <a:rPr lang="sv-SE" dirty="0"/>
              <a:t>fotboll?</a:t>
            </a:r>
          </a:p>
        </p:txBody>
      </p:sp>
      <p:pic>
        <p:nvPicPr>
          <p:cNvPr id="21" name="Picture 6" descr="Picture 6"/>
          <p:cNvPicPr>
            <a:picLocks noChangeAspect="1"/>
          </p:cNvPicPr>
          <p:nvPr/>
        </p:nvPicPr>
        <p:blipFill>
          <a:blip r:embed="rId3">
            <a:extLst/>
          </a:blip>
          <a:stretch>
            <a:fillRect/>
          </a:stretch>
        </p:blipFill>
        <p:spPr>
          <a:xfrm>
            <a:off x="0" y="3313030"/>
            <a:ext cx="3739698" cy="3544970"/>
          </a:xfrm>
          <a:prstGeom prst="rect">
            <a:avLst/>
          </a:prstGeom>
          <a:ln w="12700">
            <a:miter lim="400000"/>
          </a:ln>
        </p:spPr>
      </p:pic>
      <p:sp>
        <p:nvSpPr>
          <p:cNvPr id="22" name="textruta 21"/>
          <p:cNvSpPr txBox="1"/>
          <p:nvPr/>
        </p:nvSpPr>
        <p:spPr>
          <a:xfrm>
            <a:off x="7434470" y="5534561"/>
            <a:ext cx="475753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Skillnaderna i motiv till att spela fotboll blir succesivt större i ungdomsfotbollen.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En del drivs företrädelsevis av att vara med kompisarna och andra drivs mer av att bli så bra som möjligt.</a:t>
            </a:r>
          </a:p>
        </p:txBody>
      </p:sp>
      <p:sp>
        <p:nvSpPr>
          <p:cNvPr id="18" name="Ellips 17"/>
          <p:cNvSpPr/>
          <p:nvPr/>
        </p:nvSpPr>
        <p:spPr>
          <a:xfrm>
            <a:off x="4008000" y="3622946"/>
            <a:ext cx="1085850" cy="1000124"/>
          </a:xfrm>
          <a:prstGeom prst="ellipse">
            <a:avLst/>
          </a:prstGeom>
          <a:solidFill>
            <a:schemeClr val="accent1"/>
          </a:solidFill>
          <a:ln w="22225">
            <a:solidFill>
              <a:schemeClr val="bg1"/>
            </a:solidFill>
          </a:ln>
        </p:spPr>
        <p:style>
          <a:lnRef idx="2">
            <a:schemeClr val="accent2"/>
          </a:lnRef>
          <a:fillRef idx="1">
            <a:schemeClr val="lt1"/>
          </a:fillRef>
          <a:effectRef idx="0">
            <a:schemeClr val="accent2"/>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ruta 19"/>
          <p:cNvSpPr txBox="1"/>
          <p:nvPr/>
        </p:nvSpPr>
        <p:spPr>
          <a:xfrm>
            <a:off x="3855600" y="3937270"/>
            <a:ext cx="13906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alibri"/>
                <a:ea typeface="+mn-ea"/>
                <a:cs typeface="+mn-cs"/>
              </a:rPr>
              <a:t>Utmaningar</a:t>
            </a:r>
          </a:p>
        </p:txBody>
      </p:sp>
      <p:sp>
        <p:nvSpPr>
          <p:cNvPr id="23" name="Ellips 22"/>
          <p:cNvSpPr/>
          <p:nvPr/>
        </p:nvSpPr>
        <p:spPr>
          <a:xfrm>
            <a:off x="3588900" y="2003696"/>
            <a:ext cx="1085850" cy="1000124"/>
          </a:xfrm>
          <a:prstGeom prst="ellipse">
            <a:avLst/>
          </a:prstGeom>
          <a:solidFill>
            <a:schemeClr val="accent1"/>
          </a:solidFill>
          <a:ln w="22225">
            <a:solidFill>
              <a:schemeClr val="bg1"/>
            </a:solidFill>
          </a:ln>
        </p:spPr>
        <p:style>
          <a:lnRef idx="2">
            <a:schemeClr val="accent2"/>
          </a:lnRef>
          <a:fillRef idx="1">
            <a:schemeClr val="lt1"/>
          </a:fillRef>
          <a:effectRef idx="0">
            <a:schemeClr val="accent2"/>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ruta 23"/>
          <p:cNvSpPr txBox="1"/>
          <p:nvPr/>
        </p:nvSpPr>
        <p:spPr>
          <a:xfrm>
            <a:off x="3436500" y="2318020"/>
            <a:ext cx="13906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alibri"/>
                <a:ea typeface="+mn-ea"/>
                <a:cs typeface="+mn-cs"/>
              </a:rPr>
              <a:t>Kompisar</a:t>
            </a:r>
          </a:p>
        </p:txBody>
      </p:sp>
      <p:sp>
        <p:nvSpPr>
          <p:cNvPr id="27" name="Ellips 26"/>
          <p:cNvSpPr/>
          <p:nvPr/>
        </p:nvSpPr>
        <p:spPr>
          <a:xfrm>
            <a:off x="7217925" y="2784746"/>
            <a:ext cx="1085850" cy="1000124"/>
          </a:xfrm>
          <a:prstGeom prst="ellipse">
            <a:avLst/>
          </a:prstGeom>
          <a:solidFill>
            <a:schemeClr val="accent1"/>
          </a:solidFill>
          <a:ln w="22225">
            <a:solidFill>
              <a:schemeClr val="bg1"/>
            </a:solidFill>
          </a:ln>
        </p:spPr>
        <p:style>
          <a:lnRef idx="2">
            <a:schemeClr val="accent2"/>
          </a:lnRef>
          <a:fillRef idx="1">
            <a:schemeClr val="lt1"/>
          </a:fillRef>
          <a:effectRef idx="0">
            <a:schemeClr val="accent2"/>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ruta 27"/>
          <p:cNvSpPr txBox="1"/>
          <p:nvPr/>
        </p:nvSpPr>
        <p:spPr>
          <a:xfrm>
            <a:off x="7065525" y="3047452"/>
            <a:ext cx="13906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alibri"/>
                <a:ea typeface="+mn-ea"/>
                <a:cs typeface="+mn-cs"/>
              </a:rPr>
              <a:t>Ha roligt</a:t>
            </a:r>
          </a:p>
        </p:txBody>
      </p:sp>
      <p:sp>
        <p:nvSpPr>
          <p:cNvPr id="29" name="Ellips 28"/>
          <p:cNvSpPr/>
          <p:nvPr/>
        </p:nvSpPr>
        <p:spPr>
          <a:xfrm>
            <a:off x="5693925" y="5004071"/>
            <a:ext cx="1085850" cy="1000124"/>
          </a:xfrm>
          <a:prstGeom prst="ellipse">
            <a:avLst/>
          </a:prstGeom>
          <a:solidFill>
            <a:schemeClr val="accent1"/>
          </a:solidFill>
          <a:ln w="22225">
            <a:solidFill>
              <a:schemeClr val="bg1"/>
            </a:solidFill>
          </a:ln>
        </p:spPr>
        <p:style>
          <a:lnRef idx="2">
            <a:schemeClr val="accent2"/>
          </a:lnRef>
          <a:fillRef idx="1">
            <a:schemeClr val="lt1"/>
          </a:fillRef>
          <a:effectRef idx="0">
            <a:schemeClr val="accent2"/>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ruta 29"/>
          <p:cNvSpPr txBox="1"/>
          <p:nvPr/>
        </p:nvSpPr>
        <p:spPr>
          <a:xfrm>
            <a:off x="5541525" y="5318395"/>
            <a:ext cx="13906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alibri"/>
                <a:ea typeface="+mn-ea"/>
                <a:cs typeface="+mn-cs"/>
              </a:rPr>
              <a:t>Lära sig</a:t>
            </a:r>
          </a:p>
        </p:txBody>
      </p:sp>
      <p:sp>
        <p:nvSpPr>
          <p:cNvPr id="31" name="Platshållare för datum 3">
            <a:extLst>
              <a:ext uri="{FF2B5EF4-FFF2-40B4-BE49-F238E27FC236}">
                <a16:creationId xmlns:a16="http://schemas.microsoft.com/office/drawing/2014/main" id="{C5E6B004-C00E-48BA-9688-0460F4AF6D98}"/>
              </a:ext>
            </a:extLst>
          </p:cNvPr>
          <p:cNvSpPr>
            <a:spLocks noGrp="1"/>
          </p:cNvSpPr>
          <p:nvPr>
            <p:ph type="dt" sz="half" idx="10"/>
          </p:nvPr>
        </p:nvSpPr>
        <p:spPr>
          <a:xfrm>
            <a:off x="6080442" y="131444"/>
            <a:ext cx="2129345"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Spelform 11 mot 11</a:t>
            </a:r>
          </a:p>
        </p:txBody>
      </p:sp>
      <p:sp>
        <p:nvSpPr>
          <p:cNvPr id="32" name="Platshållare för sidfot 4">
            <a:extLst>
              <a:ext uri="{FF2B5EF4-FFF2-40B4-BE49-F238E27FC236}">
                <a16:creationId xmlns:a16="http://schemas.microsoft.com/office/drawing/2014/main" id="{C4CEA141-327A-4B22-879A-567880C6A523}"/>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Spelarutbildningsplan 15-19 år</a:t>
            </a:r>
          </a:p>
        </p:txBody>
      </p:sp>
      <p:sp>
        <p:nvSpPr>
          <p:cNvPr id="2" name="Pil: vänster 1">
            <a:extLst>
              <a:ext uri="{FF2B5EF4-FFF2-40B4-BE49-F238E27FC236}">
                <a16:creationId xmlns:a16="http://schemas.microsoft.com/office/drawing/2014/main" id="{19A20B6E-46A6-4416-B9AF-DD4329B7913B}"/>
              </a:ext>
            </a:extLst>
          </p:cNvPr>
          <p:cNvSpPr/>
          <p:nvPr/>
        </p:nvSpPr>
        <p:spPr>
          <a:xfrm>
            <a:off x="8714014" y="3216729"/>
            <a:ext cx="1300843" cy="96301"/>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Pil: vänster 2">
            <a:extLst>
              <a:ext uri="{FF2B5EF4-FFF2-40B4-BE49-F238E27FC236}">
                <a16:creationId xmlns:a16="http://schemas.microsoft.com/office/drawing/2014/main" id="{24BA946E-CD7C-4AED-A943-E613069CDE72}"/>
              </a:ext>
            </a:extLst>
          </p:cNvPr>
          <p:cNvSpPr/>
          <p:nvPr/>
        </p:nvSpPr>
        <p:spPr>
          <a:xfrm>
            <a:off x="8811986" y="3003820"/>
            <a:ext cx="1366157" cy="309210"/>
          </a:xfrm>
          <a:prstGeom prst="leftArrow">
            <a:avLst>
              <a:gd name="adj1" fmla="val 50000"/>
              <a:gd name="adj2" fmla="val 6760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349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childTnLst>
                          </p:cTn>
                        </p:par>
                        <p:par>
                          <p:cTn id="37" fill="hold">
                            <p:stCondLst>
                              <p:cond delay="2000"/>
                            </p:stCondLst>
                            <p:childTnLst>
                              <p:par>
                                <p:cTn id="38" presetID="26"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80">
                                          <p:stCondLst>
                                            <p:cond delay="0"/>
                                          </p:stCondLst>
                                        </p:cTn>
                                        <p:tgtEl>
                                          <p:spTgt spid="23"/>
                                        </p:tgtEl>
                                      </p:cBhvr>
                                    </p:animEffect>
                                    <p:anim calcmode="lin" valueType="num">
                                      <p:cBhvr>
                                        <p:cTn id="4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6" dur="26">
                                          <p:stCondLst>
                                            <p:cond delay="650"/>
                                          </p:stCondLst>
                                        </p:cTn>
                                        <p:tgtEl>
                                          <p:spTgt spid="23"/>
                                        </p:tgtEl>
                                      </p:cBhvr>
                                      <p:to x="100000" y="60000"/>
                                    </p:animScale>
                                    <p:animScale>
                                      <p:cBhvr>
                                        <p:cTn id="47" dur="166" decel="50000">
                                          <p:stCondLst>
                                            <p:cond delay="676"/>
                                          </p:stCondLst>
                                        </p:cTn>
                                        <p:tgtEl>
                                          <p:spTgt spid="23"/>
                                        </p:tgtEl>
                                      </p:cBhvr>
                                      <p:to x="100000" y="100000"/>
                                    </p:animScale>
                                    <p:animScale>
                                      <p:cBhvr>
                                        <p:cTn id="48" dur="26">
                                          <p:stCondLst>
                                            <p:cond delay="1312"/>
                                          </p:stCondLst>
                                        </p:cTn>
                                        <p:tgtEl>
                                          <p:spTgt spid="23"/>
                                        </p:tgtEl>
                                      </p:cBhvr>
                                      <p:to x="100000" y="80000"/>
                                    </p:animScale>
                                    <p:animScale>
                                      <p:cBhvr>
                                        <p:cTn id="49" dur="166" decel="50000">
                                          <p:stCondLst>
                                            <p:cond delay="1338"/>
                                          </p:stCondLst>
                                        </p:cTn>
                                        <p:tgtEl>
                                          <p:spTgt spid="23"/>
                                        </p:tgtEl>
                                      </p:cBhvr>
                                      <p:to x="100000" y="100000"/>
                                    </p:animScale>
                                    <p:animScale>
                                      <p:cBhvr>
                                        <p:cTn id="50" dur="26">
                                          <p:stCondLst>
                                            <p:cond delay="1642"/>
                                          </p:stCondLst>
                                        </p:cTn>
                                        <p:tgtEl>
                                          <p:spTgt spid="23"/>
                                        </p:tgtEl>
                                      </p:cBhvr>
                                      <p:to x="100000" y="90000"/>
                                    </p:animScale>
                                    <p:animScale>
                                      <p:cBhvr>
                                        <p:cTn id="51" dur="166" decel="50000">
                                          <p:stCondLst>
                                            <p:cond delay="1668"/>
                                          </p:stCondLst>
                                        </p:cTn>
                                        <p:tgtEl>
                                          <p:spTgt spid="23"/>
                                        </p:tgtEl>
                                      </p:cBhvr>
                                      <p:to x="100000" y="100000"/>
                                    </p:animScale>
                                    <p:animScale>
                                      <p:cBhvr>
                                        <p:cTn id="52" dur="26">
                                          <p:stCondLst>
                                            <p:cond delay="1808"/>
                                          </p:stCondLst>
                                        </p:cTn>
                                        <p:tgtEl>
                                          <p:spTgt spid="23"/>
                                        </p:tgtEl>
                                      </p:cBhvr>
                                      <p:to x="100000" y="95000"/>
                                    </p:animScale>
                                    <p:animScale>
                                      <p:cBhvr>
                                        <p:cTn id="53" dur="166" decel="50000">
                                          <p:stCondLst>
                                            <p:cond delay="1834"/>
                                          </p:stCondLst>
                                        </p:cTn>
                                        <p:tgtEl>
                                          <p:spTgt spid="23"/>
                                        </p:tgtEl>
                                      </p:cBhvr>
                                      <p:to x="100000" y="100000"/>
                                    </p:animScale>
                                  </p:childTnLst>
                                </p:cTn>
                              </p:par>
                              <p:par>
                                <p:cTn id="54" presetID="26"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80">
                                          <p:stCondLst>
                                            <p:cond delay="0"/>
                                          </p:stCondLst>
                                        </p:cTn>
                                        <p:tgtEl>
                                          <p:spTgt spid="24"/>
                                        </p:tgtEl>
                                      </p:cBhvr>
                                    </p:animEffect>
                                    <p:anim calcmode="lin" valueType="num">
                                      <p:cBhvr>
                                        <p:cTn id="5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2" dur="26">
                                          <p:stCondLst>
                                            <p:cond delay="650"/>
                                          </p:stCondLst>
                                        </p:cTn>
                                        <p:tgtEl>
                                          <p:spTgt spid="24"/>
                                        </p:tgtEl>
                                      </p:cBhvr>
                                      <p:to x="100000" y="60000"/>
                                    </p:animScale>
                                    <p:animScale>
                                      <p:cBhvr>
                                        <p:cTn id="63" dur="166" decel="50000">
                                          <p:stCondLst>
                                            <p:cond delay="676"/>
                                          </p:stCondLst>
                                        </p:cTn>
                                        <p:tgtEl>
                                          <p:spTgt spid="24"/>
                                        </p:tgtEl>
                                      </p:cBhvr>
                                      <p:to x="100000" y="100000"/>
                                    </p:animScale>
                                    <p:animScale>
                                      <p:cBhvr>
                                        <p:cTn id="64" dur="26">
                                          <p:stCondLst>
                                            <p:cond delay="1312"/>
                                          </p:stCondLst>
                                        </p:cTn>
                                        <p:tgtEl>
                                          <p:spTgt spid="24"/>
                                        </p:tgtEl>
                                      </p:cBhvr>
                                      <p:to x="100000" y="80000"/>
                                    </p:animScale>
                                    <p:animScale>
                                      <p:cBhvr>
                                        <p:cTn id="65" dur="166" decel="50000">
                                          <p:stCondLst>
                                            <p:cond delay="1338"/>
                                          </p:stCondLst>
                                        </p:cTn>
                                        <p:tgtEl>
                                          <p:spTgt spid="24"/>
                                        </p:tgtEl>
                                      </p:cBhvr>
                                      <p:to x="100000" y="100000"/>
                                    </p:animScale>
                                    <p:animScale>
                                      <p:cBhvr>
                                        <p:cTn id="66" dur="26">
                                          <p:stCondLst>
                                            <p:cond delay="1642"/>
                                          </p:stCondLst>
                                        </p:cTn>
                                        <p:tgtEl>
                                          <p:spTgt spid="24"/>
                                        </p:tgtEl>
                                      </p:cBhvr>
                                      <p:to x="100000" y="90000"/>
                                    </p:animScale>
                                    <p:animScale>
                                      <p:cBhvr>
                                        <p:cTn id="67" dur="166" decel="50000">
                                          <p:stCondLst>
                                            <p:cond delay="1668"/>
                                          </p:stCondLst>
                                        </p:cTn>
                                        <p:tgtEl>
                                          <p:spTgt spid="24"/>
                                        </p:tgtEl>
                                      </p:cBhvr>
                                      <p:to x="100000" y="100000"/>
                                    </p:animScale>
                                    <p:animScale>
                                      <p:cBhvr>
                                        <p:cTn id="68" dur="26">
                                          <p:stCondLst>
                                            <p:cond delay="1808"/>
                                          </p:stCondLst>
                                        </p:cTn>
                                        <p:tgtEl>
                                          <p:spTgt spid="24"/>
                                        </p:tgtEl>
                                      </p:cBhvr>
                                      <p:to x="100000" y="95000"/>
                                    </p:animScale>
                                    <p:animScale>
                                      <p:cBhvr>
                                        <p:cTn id="69" dur="166" decel="50000">
                                          <p:stCondLst>
                                            <p:cond delay="1834"/>
                                          </p:stCondLst>
                                        </p:cTn>
                                        <p:tgtEl>
                                          <p:spTgt spid="24"/>
                                        </p:tgtEl>
                                      </p:cBhvr>
                                      <p:to x="100000" y="100000"/>
                                    </p:animScale>
                                  </p:childTnLst>
                                </p:cTn>
                              </p:par>
                            </p:childTnLst>
                          </p:cTn>
                        </p:par>
                        <p:par>
                          <p:cTn id="70" fill="hold">
                            <p:stCondLst>
                              <p:cond delay="4000"/>
                            </p:stCondLst>
                            <p:childTnLst>
                              <p:par>
                                <p:cTn id="71" presetID="26"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80">
                                          <p:stCondLst>
                                            <p:cond delay="0"/>
                                          </p:stCondLst>
                                        </p:cTn>
                                        <p:tgtEl>
                                          <p:spTgt spid="29"/>
                                        </p:tgtEl>
                                      </p:cBhvr>
                                    </p:animEffect>
                                    <p:anim calcmode="lin" valueType="num">
                                      <p:cBhvr>
                                        <p:cTn id="7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9" dur="26">
                                          <p:stCondLst>
                                            <p:cond delay="650"/>
                                          </p:stCondLst>
                                        </p:cTn>
                                        <p:tgtEl>
                                          <p:spTgt spid="29"/>
                                        </p:tgtEl>
                                      </p:cBhvr>
                                      <p:to x="100000" y="60000"/>
                                    </p:animScale>
                                    <p:animScale>
                                      <p:cBhvr>
                                        <p:cTn id="80" dur="166" decel="50000">
                                          <p:stCondLst>
                                            <p:cond delay="676"/>
                                          </p:stCondLst>
                                        </p:cTn>
                                        <p:tgtEl>
                                          <p:spTgt spid="29"/>
                                        </p:tgtEl>
                                      </p:cBhvr>
                                      <p:to x="100000" y="100000"/>
                                    </p:animScale>
                                    <p:animScale>
                                      <p:cBhvr>
                                        <p:cTn id="81" dur="26">
                                          <p:stCondLst>
                                            <p:cond delay="1312"/>
                                          </p:stCondLst>
                                        </p:cTn>
                                        <p:tgtEl>
                                          <p:spTgt spid="29"/>
                                        </p:tgtEl>
                                      </p:cBhvr>
                                      <p:to x="100000" y="80000"/>
                                    </p:animScale>
                                    <p:animScale>
                                      <p:cBhvr>
                                        <p:cTn id="82" dur="166" decel="50000">
                                          <p:stCondLst>
                                            <p:cond delay="1338"/>
                                          </p:stCondLst>
                                        </p:cTn>
                                        <p:tgtEl>
                                          <p:spTgt spid="29"/>
                                        </p:tgtEl>
                                      </p:cBhvr>
                                      <p:to x="100000" y="100000"/>
                                    </p:animScale>
                                    <p:animScale>
                                      <p:cBhvr>
                                        <p:cTn id="83" dur="26">
                                          <p:stCondLst>
                                            <p:cond delay="1642"/>
                                          </p:stCondLst>
                                        </p:cTn>
                                        <p:tgtEl>
                                          <p:spTgt spid="29"/>
                                        </p:tgtEl>
                                      </p:cBhvr>
                                      <p:to x="100000" y="90000"/>
                                    </p:animScale>
                                    <p:animScale>
                                      <p:cBhvr>
                                        <p:cTn id="84" dur="166" decel="50000">
                                          <p:stCondLst>
                                            <p:cond delay="1668"/>
                                          </p:stCondLst>
                                        </p:cTn>
                                        <p:tgtEl>
                                          <p:spTgt spid="29"/>
                                        </p:tgtEl>
                                      </p:cBhvr>
                                      <p:to x="100000" y="100000"/>
                                    </p:animScale>
                                    <p:animScale>
                                      <p:cBhvr>
                                        <p:cTn id="85" dur="26">
                                          <p:stCondLst>
                                            <p:cond delay="1808"/>
                                          </p:stCondLst>
                                        </p:cTn>
                                        <p:tgtEl>
                                          <p:spTgt spid="29"/>
                                        </p:tgtEl>
                                      </p:cBhvr>
                                      <p:to x="100000" y="95000"/>
                                    </p:animScale>
                                    <p:animScale>
                                      <p:cBhvr>
                                        <p:cTn id="86" dur="166" decel="50000">
                                          <p:stCondLst>
                                            <p:cond delay="1834"/>
                                          </p:stCondLst>
                                        </p:cTn>
                                        <p:tgtEl>
                                          <p:spTgt spid="29"/>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down)">
                                      <p:cBhvr>
                                        <p:cTn id="89" dur="580">
                                          <p:stCondLst>
                                            <p:cond delay="0"/>
                                          </p:stCondLst>
                                        </p:cTn>
                                        <p:tgtEl>
                                          <p:spTgt spid="30"/>
                                        </p:tgtEl>
                                      </p:cBhvr>
                                    </p:animEffect>
                                    <p:anim calcmode="lin" valueType="num">
                                      <p:cBhvr>
                                        <p:cTn id="9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95" dur="26">
                                          <p:stCondLst>
                                            <p:cond delay="650"/>
                                          </p:stCondLst>
                                        </p:cTn>
                                        <p:tgtEl>
                                          <p:spTgt spid="30"/>
                                        </p:tgtEl>
                                      </p:cBhvr>
                                      <p:to x="100000" y="60000"/>
                                    </p:animScale>
                                    <p:animScale>
                                      <p:cBhvr>
                                        <p:cTn id="96" dur="166" decel="50000">
                                          <p:stCondLst>
                                            <p:cond delay="676"/>
                                          </p:stCondLst>
                                        </p:cTn>
                                        <p:tgtEl>
                                          <p:spTgt spid="30"/>
                                        </p:tgtEl>
                                      </p:cBhvr>
                                      <p:to x="100000" y="100000"/>
                                    </p:animScale>
                                    <p:animScale>
                                      <p:cBhvr>
                                        <p:cTn id="97" dur="26">
                                          <p:stCondLst>
                                            <p:cond delay="1312"/>
                                          </p:stCondLst>
                                        </p:cTn>
                                        <p:tgtEl>
                                          <p:spTgt spid="30"/>
                                        </p:tgtEl>
                                      </p:cBhvr>
                                      <p:to x="100000" y="80000"/>
                                    </p:animScale>
                                    <p:animScale>
                                      <p:cBhvr>
                                        <p:cTn id="98" dur="166" decel="50000">
                                          <p:stCondLst>
                                            <p:cond delay="1338"/>
                                          </p:stCondLst>
                                        </p:cTn>
                                        <p:tgtEl>
                                          <p:spTgt spid="30"/>
                                        </p:tgtEl>
                                      </p:cBhvr>
                                      <p:to x="100000" y="100000"/>
                                    </p:animScale>
                                    <p:animScale>
                                      <p:cBhvr>
                                        <p:cTn id="99" dur="26">
                                          <p:stCondLst>
                                            <p:cond delay="1642"/>
                                          </p:stCondLst>
                                        </p:cTn>
                                        <p:tgtEl>
                                          <p:spTgt spid="30"/>
                                        </p:tgtEl>
                                      </p:cBhvr>
                                      <p:to x="100000" y="90000"/>
                                    </p:animScale>
                                    <p:animScale>
                                      <p:cBhvr>
                                        <p:cTn id="100" dur="166" decel="50000">
                                          <p:stCondLst>
                                            <p:cond delay="1668"/>
                                          </p:stCondLst>
                                        </p:cTn>
                                        <p:tgtEl>
                                          <p:spTgt spid="30"/>
                                        </p:tgtEl>
                                      </p:cBhvr>
                                      <p:to x="100000" y="100000"/>
                                    </p:animScale>
                                    <p:animScale>
                                      <p:cBhvr>
                                        <p:cTn id="101" dur="26">
                                          <p:stCondLst>
                                            <p:cond delay="1808"/>
                                          </p:stCondLst>
                                        </p:cTn>
                                        <p:tgtEl>
                                          <p:spTgt spid="30"/>
                                        </p:tgtEl>
                                      </p:cBhvr>
                                      <p:to x="100000" y="95000"/>
                                    </p:animScale>
                                    <p:animScale>
                                      <p:cBhvr>
                                        <p:cTn id="102" dur="166" decel="50000">
                                          <p:stCondLst>
                                            <p:cond delay="1834"/>
                                          </p:stCondLst>
                                        </p:cTn>
                                        <p:tgtEl>
                                          <p:spTgt spid="30"/>
                                        </p:tgtEl>
                                      </p:cBhvr>
                                      <p:to x="100000" y="100000"/>
                                    </p:animScale>
                                  </p:childTnLst>
                                </p:cTn>
                              </p:par>
                            </p:childTnLst>
                          </p:cTn>
                        </p:par>
                        <p:par>
                          <p:cTn id="103" fill="hold">
                            <p:stCondLst>
                              <p:cond delay="6000"/>
                            </p:stCondLst>
                            <p:childTnLst>
                              <p:par>
                                <p:cTn id="104" presetID="26" presetClass="entr" presetSubtype="0"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80">
                                          <p:stCondLst>
                                            <p:cond delay="0"/>
                                          </p:stCondLst>
                                        </p:cTn>
                                        <p:tgtEl>
                                          <p:spTgt spid="18"/>
                                        </p:tgtEl>
                                      </p:cBhvr>
                                    </p:animEffect>
                                    <p:anim calcmode="lin" valueType="num">
                                      <p:cBhvr>
                                        <p:cTn id="10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2" dur="26">
                                          <p:stCondLst>
                                            <p:cond delay="650"/>
                                          </p:stCondLst>
                                        </p:cTn>
                                        <p:tgtEl>
                                          <p:spTgt spid="18"/>
                                        </p:tgtEl>
                                      </p:cBhvr>
                                      <p:to x="100000" y="60000"/>
                                    </p:animScale>
                                    <p:animScale>
                                      <p:cBhvr>
                                        <p:cTn id="113" dur="166" decel="50000">
                                          <p:stCondLst>
                                            <p:cond delay="676"/>
                                          </p:stCondLst>
                                        </p:cTn>
                                        <p:tgtEl>
                                          <p:spTgt spid="18"/>
                                        </p:tgtEl>
                                      </p:cBhvr>
                                      <p:to x="100000" y="100000"/>
                                    </p:animScale>
                                    <p:animScale>
                                      <p:cBhvr>
                                        <p:cTn id="114" dur="26">
                                          <p:stCondLst>
                                            <p:cond delay="1312"/>
                                          </p:stCondLst>
                                        </p:cTn>
                                        <p:tgtEl>
                                          <p:spTgt spid="18"/>
                                        </p:tgtEl>
                                      </p:cBhvr>
                                      <p:to x="100000" y="80000"/>
                                    </p:animScale>
                                    <p:animScale>
                                      <p:cBhvr>
                                        <p:cTn id="115" dur="166" decel="50000">
                                          <p:stCondLst>
                                            <p:cond delay="1338"/>
                                          </p:stCondLst>
                                        </p:cTn>
                                        <p:tgtEl>
                                          <p:spTgt spid="18"/>
                                        </p:tgtEl>
                                      </p:cBhvr>
                                      <p:to x="100000" y="100000"/>
                                    </p:animScale>
                                    <p:animScale>
                                      <p:cBhvr>
                                        <p:cTn id="116" dur="26">
                                          <p:stCondLst>
                                            <p:cond delay="1642"/>
                                          </p:stCondLst>
                                        </p:cTn>
                                        <p:tgtEl>
                                          <p:spTgt spid="18"/>
                                        </p:tgtEl>
                                      </p:cBhvr>
                                      <p:to x="100000" y="90000"/>
                                    </p:animScale>
                                    <p:animScale>
                                      <p:cBhvr>
                                        <p:cTn id="117" dur="166" decel="50000">
                                          <p:stCondLst>
                                            <p:cond delay="1668"/>
                                          </p:stCondLst>
                                        </p:cTn>
                                        <p:tgtEl>
                                          <p:spTgt spid="18"/>
                                        </p:tgtEl>
                                      </p:cBhvr>
                                      <p:to x="100000" y="100000"/>
                                    </p:animScale>
                                    <p:animScale>
                                      <p:cBhvr>
                                        <p:cTn id="118" dur="26">
                                          <p:stCondLst>
                                            <p:cond delay="1808"/>
                                          </p:stCondLst>
                                        </p:cTn>
                                        <p:tgtEl>
                                          <p:spTgt spid="18"/>
                                        </p:tgtEl>
                                      </p:cBhvr>
                                      <p:to x="100000" y="95000"/>
                                    </p:animScale>
                                    <p:animScale>
                                      <p:cBhvr>
                                        <p:cTn id="119" dur="166" decel="50000">
                                          <p:stCondLst>
                                            <p:cond delay="1834"/>
                                          </p:stCondLst>
                                        </p:cTn>
                                        <p:tgtEl>
                                          <p:spTgt spid="18"/>
                                        </p:tgtEl>
                                      </p:cBhvr>
                                      <p:to x="100000" y="100000"/>
                                    </p:animScale>
                                  </p:childTnLst>
                                </p:cTn>
                              </p:par>
                              <p:par>
                                <p:cTn id="120" presetID="26" presetClass="entr" presetSubtype="0" fill="hold" grpId="0" nodeType="with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wipe(down)">
                                      <p:cBhvr>
                                        <p:cTn id="122" dur="580">
                                          <p:stCondLst>
                                            <p:cond delay="0"/>
                                          </p:stCondLst>
                                        </p:cTn>
                                        <p:tgtEl>
                                          <p:spTgt spid="20"/>
                                        </p:tgtEl>
                                      </p:cBhvr>
                                    </p:animEffect>
                                    <p:anim calcmode="lin" valueType="num">
                                      <p:cBhvr>
                                        <p:cTn id="12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28" dur="26">
                                          <p:stCondLst>
                                            <p:cond delay="650"/>
                                          </p:stCondLst>
                                        </p:cTn>
                                        <p:tgtEl>
                                          <p:spTgt spid="20"/>
                                        </p:tgtEl>
                                      </p:cBhvr>
                                      <p:to x="100000" y="60000"/>
                                    </p:animScale>
                                    <p:animScale>
                                      <p:cBhvr>
                                        <p:cTn id="129" dur="166" decel="50000">
                                          <p:stCondLst>
                                            <p:cond delay="676"/>
                                          </p:stCondLst>
                                        </p:cTn>
                                        <p:tgtEl>
                                          <p:spTgt spid="20"/>
                                        </p:tgtEl>
                                      </p:cBhvr>
                                      <p:to x="100000" y="100000"/>
                                    </p:animScale>
                                    <p:animScale>
                                      <p:cBhvr>
                                        <p:cTn id="130" dur="26">
                                          <p:stCondLst>
                                            <p:cond delay="1312"/>
                                          </p:stCondLst>
                                        </p:cTn>
                                        <p:tgtEl>
                                          <p:spTgt spid="20"/>
                                        </p:tgtEl>
                                      </p:cBhvr>
                                      <p:to x="100000" y="80000"/>
                                    </p:animScale>
                                    <p:animScale>
                                      <p:cBhvr>
                                        <p:cTn id="131" dur="166" decel="50000">
                                          <p:stCondLst>
                                            <p:cond delay="1338"/>
                                          </p:stCondLst>
                                        </p:cTn>
                                        <p:tgtEl>
                                          <p:spTgt spid="20"/>
                                        </p:tgtEl>
                                      </p:cBhvr>
                                      <p:to x="100000" y="100000"/>
                                    </p:animScale>
                                    <p:animScale>
                                      <p:cBhvr>
                                        <p:cTn id="132" dur="26">
                                          <p:stCondLst>
                                            <p:cond delay="1642"/>
                                          </p:stCondLst>
                                        </p:cTn>
                                        <p:tgtEl>
                                          <p:spTgt spid="20"/>
                                        </p:tgtEl>
                                      </p:cBhvr>
                                      <p:to x="100000" y="90000"/>
                                    </p:animScale>
                                    <p:animScale>
                                      <p:cBhvr>
                                        <p:cTn id="133" dur="166" decel="50000">
                                          <p:stCondLst>
                                            <p:cond delay="1668"/>
                                          </p:stCondLst>
                                        </p:cTn>
                                        <p:tgtEl>
                                          <p:spTgt spid="20"/>
                                        </p:tgtEl>
                                      </p:cBhvr>
                                      <p:to x="100000" y="100000"/>
                                    </p:animScale>
                                    <p:animScale>
                                      <p:cBhvr>
                                        <p:cTn id="134" dur="26">
                                          <p:stCondLst>
                                            <p:cond delay="1808"/>
                                          </p:stCondLst>
                                        </p:cTn>
                                        <p:tgtEl>
                                          <p:spTgt spid="20"/>
                                        </p:tgtEl>
                                      </p:cBhvr>
                                      <p:to x="100000" y="95000"/>
                                    </p:animScale>
                                    <p:animScale>
                                      <p:cBhvr>
                                        <p:cTn id="135" dur="166" decel="50000">
                                          <p:stCondLst>
                                            <p:cond delay="1834"/>
                                          </p:stCondLst>
                                        </p:cTn>
                                        <p:tgtEl>
                                          <p:spTgt spid="20"/>
                                        </p:tgtEl>
                                      </p:cBhvr>
                                      <p:to x="100000" y="100000"/>
                                    </p:animScale>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22">
                                            <p:txEl>
                                              <p:pRg st="0" end="0"/>
                                            </p:txEl>
                                          </p:spTgt>
                                        </p:tgtEl>
                                        <p:attrNameLst>
                                          <p:attrName>style.visibility</p:attrName>
                                        </p:attrNameLst>
                                      </p:cBhvr>
                                      <p:to>
                                        <p:strVal val="visible"/>
                                      </p:to>
                                    </p:set>
                                  </p:childTnLst>
                                </p:cTn>
                              </p:par>
                            </p:childTnLst>
                          </p:cTn>
                        </p:par>
                        <p:par>
                          <p:cTn id="140" fill="hold">
                            <p:stCondLst>
                              <p:cond delay="0"/>
                            </p:stCondLst>
                            <p:childTnLst>
                              <p:par>
                                <p:cTn id="141" presetID="1" presetClass="entr" presetSubtype="0" fill="hold" nodeType="afterEffect">
                                  <p:stCondLst>
                                    <p:cond delay="0"/>
                                  </p:stCondLst>
                                  <p:childTnLst>
                                    <p:set>
                                      <p:cBhvr>
                                        <p:cTn id="142"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3" grpId="0" animBg="1"/>
      <p:bldP spid="24" grpId="0"/>
      <p:bldP spid="27" grpId="0" animBg="1"/>
      <p:bldP spid="28" grpId="0"/>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Passion för fotboll</a:t>
            </a:r>
          </a:p>
        </p:txBody>
      </p:sp>
      <p:pic>
        <p:nvPicPr>
          <p:cNvPr id="6" name="Picture 4" descr="Passion-för-fotbo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6958" y="1858082"/>
            <a:ext cx="805021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latshållare för datum 3">
            <a:extLst>
              <a:ext uri="{FF2B5EF4-FFF2-40B4-BE49-F238E27FC236}">
                <a16:creationId xmlns:a16="http://schemas.microsoft.com/office/drawing/2014/main" id="{C5E6B004-C00E-48BA-9688-0460F4AF6D98}"/>
              </a:ext>
            </a:extLst>
          </p:cNvPr>
          <p:cNvSpPr>
            <a:spLocks noGrp="1"/>
          </p:cNvSpPr>
          <p:nvPr>
            <p:ph type="dt" sz="half" idx="10"/>
          </p:nvPr>
        </p:nvSpPr>
        <p:spPr>
          <a:xfrm>
            <a:off x="6080442" y="131444"/>
            <a:ext cx="2129345"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Spelform 11 mot 11</a:t>
            </a:r>
          </a:p>
        </p:txBody>
      </p:sp>
      <p:sp>
        <p:nvSpPr>
          <p:cNvPr id="11" name="Platshållare för sidfot 4">
            <a:extLst>
              <a:ext uri="{FF2B5EF4-FFF2-40B4-BE49-F238E27FC236}">
                <a16:creationId xmlns:a16="http://schemas.microsoft.com/office/drawing/2014/main" id="{C4CEA141-327A-4B22-879A-567880C6A523}"/>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Spelarutbildningsplan 15-19 år</a:t>
            </a:r>
          </a:p>
        </p:txBody>
      </p:sp>
    </p:spTree>
    <p:extLst>
      <p:ext uri="{BB962C8B-B14F-4D97-AF65-F5344CB8AC3E}">
        <p14:creationId xmlns:p14="http://schemas.microsoft.com/office/powerpoint/2010/main" val="857978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p:cNvSpPr>
            <a:spLocks noGrp="1"/>
          </p:cNvSpPr>
          <p:nvPr>
            <p:ph type="subTitle" idx="1"/>
          </p:nvPr>
        </p:nvSpPr>
        <p:spPr>
          <a:xfrm>
            <a:off x="784224" y="786566"/>
            <a:ext cx="10064397" cy="872898"/>
          </a:xfrm>
        </p:spPr>
        <p:txBody>
          <a:bodyPr/>
          <a:lstStyle/>
          <a:p>
            <a:r>
              <a:rPr lang="sv-SE" dirty="0"/>
              <a:t>SPELARUTVECKLING – FÖR EN HÅLLBAR FOTBOLLSKARRIÄR </a:t>
            </a:r>
          </a:p>
        </p:txBody>
      </p:sp>
      <p:sp>
        <p:nvSpPr>
          <p:cNvPr id="4" name="Platshållare för innehåll 2"/>
          <p:cNvSpPr>
            <a:spLocks noGrp="1"/>
          </p:cNvSpPr>
          <p:nvPr>
            <p:ph type="ctrTitle"/>
          </p:nvPr>
        </p:nvSpPr>
        <p:spPr>
          <a:xfrm>
            <a:off x="784225" y="2526716"/>
            <a:ext cx="9703153" cy="3221090"/>
          </a:xfrm>
        </p:spPr>
        <p:txBody>
          <a:bodyPr>
            <a:normAutofit/>
          </a:bodyPr>
          <a:lstStyle/>
          <a:p>
            <a:pPr marL="514350" indent="-514350">
              <a:buFont typeface="+mj-lt"/>
              <a:buAutoNum type="arabicPeriod"/>
            </a:pPr>
            <a:r>
              <a:rPr lang="sv-SE" altLang="sv-SE" sz="3200" dirty="0">
                <a:latin typeface="Stag Sans Book" panose="020B0503040000020004" pitchFamily="34" charset="0"/>
              </a:rPr>
              <a:t>Fotbollskarriären sker i steg</a:t>
            </a:r>
            <a:br>
              <a:rPr lang="sv-SE" altLang="sv-SE" sz="3200" dirty="0">
                <a:latin typeface="Stag Sans Book" panose="020B0503040000020004" pitchFamily="34" charset="0"/>
              </a:rPr>
            </a:br>
            <a:endParaRPr lang="sv-SE" altLang="sv-SE" sz="3200" dirty="0">
              <a:latin typeface="Stag Sans Book" panose="020B0503040000020004" pitchFamily="34" charset="0"/>
            </a:endParaRPr>
          </a:p>
          <a:p>
            <a:pPr marL="514350" indent="-514350">
              <a:buFont typeface="+mj-lt"/>
              <a:buAutoNum type="arabicPeriod"/>
            </a:pPr>
            <a:r>
              <a:rPr lang="sv-SE" altLang="sv-SE" sz="3200" dirty="0">
                <a:latin typeface="Stag Sans Book" panose="020B0503040000020004" pitchFamily="34" charset="0"/>
              </a:rPr>
              <a:t>Övergångar mellan stegen utmanar spelaren</a:t>
            </a:r>
            <a:br>
              <a:rPr lang="sv-SE" altLang="sv-SE" sz="3200" dirty="0">
                <a:latin typeface="Stag Sans Book" panose="020B0503040000020004" pitchFamily="34" charset="0"/>
              </a:rPr>
            </a:br>
            <a:endParaRPr lang="sv-SE" altLang="sv-SE" sz="3200" dirty="0">
              <a:latin typeface="Stag Sans Book" panose="020B0503040000020004" pitchFamily="34" charset="0"/>
            </a:endParaRPr>
          </a:p>
          <a:p>
            <a:pPr marL="514350" indent="-514350">
              <a:buFont typeface="+mj-lt"/>
              <a:buAutoNum type="arabicPeriod"/>
            </a:pPr>
            <a:r>
              <a:rPr lang="sv-SE" altLang="sv-SE" sz="3200" dirty="0">
                <a:latin typeface="Stag Sans Book" panose="020B0503040000020004" pitchFamily="34" charset="0"/>
              </a:rPr>
              <a:t>Fotbollskarriären sker i ett helhets-</a:t>
            </a:r>
            <a:br>
              <a:rPr lang="sv-SE" altLang="sv-SE" sz="3200" dirty="0">
                <a:latin typeface="Stag Sans Book" panose="020B0503040000020004" pitchFamily="34" charset="0"/>
              </a:rPr>
            </a:br>
            <a:r>
              <a:rPr lang="sv-SE" altLang="sv-SE" sz="3200" dirty="0">
                <a:latin typeface="Stag Sans Book" panose="020B0503040000020004" pitchFamily="34" charset="0"/>
              </a:rPr>
              <a:t>sammanhang</a:t>
            </a:r>
          </a:p>
        </p:txBody>
      </p:sp>
      <p:grpSp>
        <p:nvGrpSpPr>
          <p:cNvPr id="5" name="Grupp 4"/>
          <p:cNvGrpSpPr/>
          <p:nvPr/>
        </p:nvGrpSpPr>
        <p:grpSpPr>
          <a:xfrm>
            <a:off x="9298948" y="4137261"/>
            <a:ext cx="2134110" cy="2210653"/>
            <a:chOff x="5950383" y="3550770"/>
            <a:chExt cx="3070169" cy="2972653"/>
          </a:xfrm>
        </p:grpSpPr>
        <p:pic>
          <p:nvPicPr>
            <p:cNvPr id="6" name="Bildobjekt 5"/>
            <p:cNvPicPr>
              <a:picLocks noChangeAspect="1"/>
            </p:cNvPicPr>
            <p:nvPr/>
          </p:nvPicPr>
          <p:blipFill rotWithShape="1">
            <a:blip r:embed="rId3">
              <a:extLst>
                <a:ext uri="{28A0092B-C50C-407E-A947-70E740481C1C}">
                  <a14:useLocalDpi xmlns:a14="http://schemas.microsoft.com/office/drawing/2010/main" val="0"/>
                </a:ext>
              </a:extLst>
            </a:blip>
            <a:srcRect l="14924" r="11953"/>
            <a:stretch/>
          </p:blipFill>
          <p:spPr>
            <a:xfrm>
              <a:off x="5950383" y="3550770"/>
              <a:ext cx="3070169" cy="2972653"/>
            </a:xfrm>
            <a:prstGeom prst="rect">
              <a:avLst/>
            </a:prstGeom>
          </p:spPr>
        </p:pic>
        <p:sp>
          <p:nvSpPr>
            <p:cNvPr id="7" name="Underrubrik 1"/>
            <p:cNvSpPr txBox="1">
              <a:spLocks/>
            </p:cNvSpPr>
            <p:nvPr/>
          </p:nvSpPr>
          <p:spPr>
            <a:xfrm>
              <a:off x="6012277" y="5182206"/>
              <a:ext cx="1075509" cy="441255"/>
            </a:xfrm>
            <a:prstGeom prst="rect">
              <a:avLst/>
            </a:prstGeom>
          </p:spPr>
          <p:txBody>
            <a:bodyPr lIns="91428" tIns="45715" rIns="91428" bIns="45715"/>
            <a:lstStyle>
              <a:lvl1pPr marL="0" indent="0" algn="ctr" defTabSz="457200" rtl="0" eaLnBrk="1" latinLnBrk="0" hangingPunct="1">
                <a:spcBef>
                  <a:spcPct val="20000"/>
                </a:spcBef>
                <a:buFont typeface="Arial"/>
                <a:buNone/>
                <a:defRPr sz="1700" b="0" i="0" kern="1200">
                  <a:solidFill>
                    <a:schemeClr val="tx1"/>
                  </a:solidFill>
                  <a:latin typeface="Stag Sans Light"/>
                  <a:ea typeface="+mn-ea"/>
                  <a:cs typeface="Stag Sans Light"/>
                </a:defRPr>
              </a:lvl1pPr>
              <a:lvl2pPr marL="457144"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287"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431"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574"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717"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861"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004"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148"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sv-SE" sz="1200" b="0" i="0" u="none" strike="noStrike" kern="1200" cap="none" spc="0" normalizeH="0" baseline="0" noProof="0" dirty="0">
                  <a:ln>
                    <a:noFill/>
                  </a:ln>
                  <a:solidFill>
                    <a:prstClr val="black"/>
                  </a:solidFill>
                  <a:effectLst/>
                  <a:uLnTx/>
                  <a:uFillTx/>
                  <a:latin typeface="Stag Sans Book" panose="020B0503040000020004" pitchFamily="34" charset="0"/>
                  <a:ea typeface="Helvetica Neue" charset="0"/>
                  <a:cs typeface="Helvetica Neue" charset="0"/>
                </a:rPr>
                <a:t>Resurser</a:t>
              </a:r>
              <a:endParaRPr kumimoji="0" lang="sv-SE" sz="1400" b="0" i="0" u="none" strike="noStrike" kern="1200" cap="none" spc="0" normalizeH="0" baseline="0" noProof="0" dirty="0">
                <a:ln>
                  <a:noFill/>
                </a:ln>
                <a:solidFill>
                  <a:prstClr val="black"/>
                </a:solidFill>
                <a:effectLst/>
                <a:uLnTx/>
                <a:uFillTx/>
                <a:latin typeface="Stag Sans Book" panose="020B0503040000020004" pitchFamily="34" charset="0"/>
                <a:ea typeface="Helvetica Neue" charset="0"/>
                <a:cs typeface="Helvetica Neue" charset="0"/>
              </a:endParaRPr>
            </a:p>
          </p:txBody>
        </p:sp>
        <p:sp>
          <p:nvSpPr>
            <p:cNvPr id="8" name="Underrubrik 1"/>
            <p:cNvSpPr txBox="1">
              <a:spLocks/>
            </p:cNvSpPr>
            <p:nvPr/>
          </p:nvSpPr>
          <p:spPr>
            <a:xfrm>
              <a:off x="7863396" y="4974993"/>
              <a:ext cx="1075509" cy="441255"/>
            </a:xfrm>
            <a:prstGeom prst="rect">
              <a:avLst/>
            </a:prstGeom>
          </p:spPr>
          <p:txBody>
            <a:bodyPr lIns="91428" tIns="45715" rIns="91428" bIns="45715"/>
            <a:lstStyle>
              <a:lvl1pPr marL="0" indent="0" algn="ctr" defTabSz="457200" rtl="0" eaLnBrk="1" latinLnBrk="0" hangingPunct="1">
                <a:spcBef>
                  <a:spcPct val="20000"/>
                </a:spcBef>
                <a:buFont typeface="Arial"/>
                <a:buNone/>
                <a:defRPr sz="1700" b="0" i="0" kern="1200">
                  <a:solidFill>
                    <a:schemeClr val="tx1"/>
                  </a:solidFill>
                  <a:latin typeface="Stag Sans Light"/>
                  <a:ea typeface="+mn-ea"/>
                  <a:cs typeface="Stag Sans Light"/>
                </a:defRPr>
              </a:lvl1pPr>
              <a:lvl2pPr marL="457144"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287"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431"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574"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717"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861"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004"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148"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sv-SE" sz="1200" b="0" i="0" u="none" strike="noStrike" kern="1200" cap="none" spc="0" normalizeH="0" baseline="0" noProof="0" dirty="0">
                  <a:ln>
                    <a:noFill/>
                  </a:ln>
                  <a:solidFill>
                    <a:prstClr val="black"/>
                  </a:solidFill>
                  <a:effectLst/>
                  <a:uLnTx/>
                  <a:uFillTx/>
                  <a:latin typeface="Stag Sans Book" panose="020B0503040000020004" pitchFamily="34" charset="0"/>
                  <a:ea typeface="Helvetica Neue" charset="0"/>
                  <a:cs typeface="Helvetica Neue" charset="0"/>
                </a:rPr>
                <a:t>Krav/</a:t>
              </a:r>
              <a:br>
                <a:rPr kumimoji="0" lang="sv-SE" sz="1200" b="0" i="0" u="none" strike="noStrike" kern="1200" cap="none" spc="0" normalizeH="0" baseline="0" noProof="0" dirty="0">
                  <a:ln>
                    <a:noFill/>
                  </a:ln>
                  <a:solidFill>
                    <a:prstClr val="black"/>
                  </a:solidFill>
                  <a:effectLst/>
                  <a:uLnTx/>
                  <a:uFillTx/>
                  <a:latin typeface="Stag Sans Book" panose="020B0503040000020004" pitchFamily="34" charset="0"/>
                  <a:ea typeface="Helvetica Neue" charset="0"/>
                  <a:cs typeface="Helvetica Neue" charset="0"/>
                </a:rPr>
              </a:br>
              <a:r>
                <a:rPr kumimoji="0" lang="sv-SE" sz="1200" b="0" i="0" u="none" strike="noStrike" kern="1200" cap="none" spc="0" normalizeH="0" baseline="0" noProof="0" dirty="0">
                  <a:ln>
                    <a:noFill/>
                  </a:ln>
                  <a:solidFill>
                    <a:prstClr val="black"/>
                  </a:solidFill>
                  <a:effectLst/>
                  <a:uLnTx/>
                  <a:uFillTx/>
                  <a:latin typeface="Stag Sans Book" panose="020B0503040000020004" pitchFamily="34" charset="0"/>
                  <a:ea typeface="Helvetica Neue" charset="0"/>
                  <a:cs typeface="Helvetica Neue" charset="0"/>
                </a:rPr>
                <a:t>hinder</a:t>
              </a:r>
            </a:p>
          </p:txBody>
        </p:sp>
      </p:grpSp>
    </p:spTree>
    <p:extLst>
      <p:ext uri="{BB962C8B-B14F-4D97-AF65-F5344CB8AC3E}">
        <p14:creationId xmlns:p14="http://schemas.microsoft.com/office/powerpoint/2010/main" val="5726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endParaRPr lang="sv-SE" b="1" dirty="0"/>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381071"/>
            <a:ext cx="8549555" cy="4013978"/>
          </a:xfrm>
        </p:spPr>
        <p:txBody>
          <a:bodyPr/>
          <a:lstStyle/>
          <a:p>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4"/>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4"/>
              <a:stretch>
                <a:fillRect/>
              </a:stretch>
            </p:blipFill>
            <p:spPr>
              <a:xfrm>
                <a:off x="3781936" y="7680987"/>
                <a:ext cx="4500" cy="4500"/>
              </a:xfrm>
              <a:prstGeom prst="rect">
                <a:avLst/>
              </a:prstGeom>
            </p:spPr>
          </p:pic>
        </mc:Fallback>
      </mc:AlternateContent>
      <p:pic>
        <p:nvPicPr>
          <p:cNvPr id="4" name="Bildobjekt 3">
            <a:extLst>
              <a:ext uri="{FF2B5EF4-FFF2-40B4-BE49-F238E27FC236}">
                <a16:creationId xmlns:a16="http://schemas.microsoft.com/office/drawing/2014/main" id="{28076046-AAB8-4BBC-AED0-FAC3AC79FA63}"/>
              </a:ext>
            </a:extLst>
          </p:cNvPr>
          <p:cNvPicPr>
            <a:picLocks noChangeAspect="1"/>
          </p:cNvPicPr>
          <p:nvPr/>
        </p:nvPicPr>
        <p:blipFill>
          <a:blip r:embed="rId6"/>
          <a:stretch>
            <a:fillRect/>
          </a:stretch>
        </p:blipFill>
        <p:spPr>
          <a:xfrm>
            <a:off x="-38871" y="0"/>
            <a:ext cx="12372025" cy="6857820"/>
          </a:xfrm>
          <a:prstGeom prst="rect">
            <a:avLst/>
          </a:prstGeom>
        </p:spPr>
      </p:pic>
    </p:spTree>
    <p:extLst>
      <p:ext uri="{BB962C8B-B14F-4D97-AF65-F5344CB8AC3E}">
        <p14:creationId xmlns:p14="http://schemas.microsoft.com/office/powerpoint/2010/main" val="2910053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pic>
        <p:nvPicPr>
          <p:cNvPr id="8" name="Bildobjekt 7">
            <a:extLst>
              <a:ext uri="{FF2B5EF4-FFF2-40B4-BE49-F238E27FC236}">
                <a16:creationId xmlns:a16="http://schemas.microsoft.com/office/drawing/2014/main" id="{78D94914-009A-46C2-835C-CD3936B612E6}"/>
              </a:ext>
            </a:extLst>
          </p:cNvPr>
          <p:cNvPicPr>
            <a:picLocks noChangeAspect="1"/>
          </p:cNvPicPr>
          <p:nvPr/>
        </p:nvPicPr>
        <p:blipFill>
          <a:blip r:embed="rId9"/>
          <a:stretch>
            <a:fillRect/>
          </a:stretch>
        </p:blipFill>
        <p:spPr>
          <a:xfrm>
            <a:off x="724620" y="1681317"/>
            <a:ext cx="1885950" cy="2428875"/>
          </a:xfrm>
          <a:prstGeom prst="rect">
            <a:avLst/>
          </a:prstGeom>
        </p:spPr>
      </p:pic>
      <p:pic>
        <p:nvPicPr>
          <p:cNvPr id="9" name="Bildobjekt 8">
            <a:extLst>
              <a:ext uri="{FF2B5EF4-FFF2-40B4-BE49-F238E27FC236}">
                <a16:creationId xmlns:a16="http://schemas.microsoft.com/office/drawing/2014/main" id="{EADAF59E-4424-42BC-A71E-F8263113668F}"/>
              </a:ext>
            </a:extLst>
          </p:cNvPr>
          <p:cNvPicPr>
            <a:picLocks noChangeAspect="1"/>
          </p:cNvPicPr>
          <p:nvPr/>
        </p:nvPicPr>
        <p:blipFill>
          <a:blip r:embed="rId10"/>
          <a:stretch>
            <a:fillRect/>
          </a:stretch>
        </p:blipFill>
        <p:spPr>
          <a:xfrm>
            <a:off x="724620" y="4110192"/>
            <a:ext cx="1885950" cy="2428875"/>
          </a:xfrm>
          <a:prstGeom prst="rect">
            <a:avLst/>
          </a:prstGeom>
        </p:spPr>
      </p:pic>
      <p:pic>
        <p:nvPicPr>
          <p:cNvPr id="10" name="Bildobjekt 9">
            <a:extLst>
              <a:ext uri="{FF2B5EF4-FFF2-40B4-BE49-F238E27FC236}">
                <a16:creationId xmlns:a16="http://schemas.microsoft.com/office/drawing/2014/main" id="{26A44FD8-58A4-4A5D-9CA6-B70117300E2E}"/>
              </a:ext>
            </a:extLst>
          </p:cNvPr>
          <p:cNvPicPr>
            <a:picLocks noChangeAspect="1"/>
          </p:cNvPicPr>
          <p:nvPr/>
        </p:nvPicPr>
        <p:blipFill>
          <a:blip r:embed="rId11"/>
          <a:stretch>
            <a:fillRect/>
          </a:stretch>
        </p:blipFill>
        <p:spPr>
          <a:xfrm>
            <a:off x="2610570" y="1681317"/>
            <a:ext cx="1885950" cy="2428875"/>
          </a:xfrm>
          <a:prstGeom prst="rect">
            <a:avLst/>
          </a:prstGeom>
        </p:spPr>
      </p:pic>
      <p:pic>
        <p:nvPicPr>
          <p:cNvPr id="11" name="Bildobjekt 10">
            <a:extLst>
              <a:ext uri="{FF2B5EF4-FFF2-40B4-BE49-F238E27FC236}">
                <a16:creationId xmlns:a16="http://schemas.microsoft.com/office/drawing/2014/main" id="{F71D13B6-BC2B-421F-9A05-A2BD27FA90EF}"/>
              </a:ext>
            </a:extLst>
          </p:cNvPr>
          <p:cNvPicPr>
            <a:picLocks noChangeAspect="1"/>
          </p:cNvPicPr>
          <p:nvPr/>
        </p:nvPicPr>
        <p:blipFill>
          <a:blip r:embed="rId12"/>
          <a:stretch>
            <a:fillRect/>
          </a:stretch>
        </p:blipFill>
        <p:spPr>
          <a:xfrm>
            <a:off x="10099826" y="4227058"/>
            <a:ext cx="1558659" cy="2342247"/>
          </a:xfrm>
          <a:prstGeom prst="rect">
            <a:avLst/>
          </a:prstGeom>
        </p:spPr>
      </p:pic>
      <p:pic>
        <p:nvPicPr>
          <p:cNvPr id="13" name="Bildobjekt 12">
            <a:extLst>
              <a:ext uri="{FF2B5EF4-FFF2-40B4-BE49-F238E27FC236}">
                <a16:creationId xmlns:a16="http://schemas.microsoft.com/office/drawing/2014/main" id="{6479DEA3-759E-4C23-A9F8-E82CB858D736}"/>
              </a:ext>
            </a:extLst>
          </p:cNvPr>
          <p:cNvPicPr>
            <a:picLocks noChangeAspect="1"/>
          </p:cNvPicPr>
          <p:nvPr/>
        </p:nvPicPr>
        <p:blipFill rotWithShape="1">
          <a:blip r:embed="rId13"/>
          <a:srcRect l="9200" t="11626" r="39032"/>
          <a:stretch/>
        </p:blipFill>
        <p:spPr>
          <a:xfrm>
            <a:off x="8010001" y="4237974"/>
            <a:ext cx="2096468" cy="2331331"/>
          </a:xfrm>
          <a:prstGeom prst="rect">
            <a:avLst/>
          </a:prstGeom>
        </p:spPr>
      </p:pic>
      <p:pic>
        <p:nvPicPr>
          <p:cNvPr id="14" name="Bildobjekt 13">
            <a:extLst>
              <a:ext uri="{FF2B5EF4-FFF2-40B4-BE49-F238E27FC236}">
                <a16:creationId xmlns:a16="http://schemas.microsoft.com/office/drawing/2014/main" id="{CC3672A6-9BB9-4EC2-AB1E-FC552D10E15C}"/>
              </a:ext>
            </a:extLst>
          </p:cNvPr>
          <p:cNvPicPr>
            <a:picLocks noChangeAspect="1"/>
          </p:cNvPicPr>
          <p:nvPr/>
        </p:nvPicPr>
        <p:blipFill rotWithShape="1">
          <a:blip r:embed="rId14"/>
          <a:srcRect l="41452" t="624" r="21197" b="7827"/>
          <a:stretch/>
        </p:blipFill>
        <p:spPr>
          <a:xfrm>
            <a:off x="6591300" y="4240887"/>
            <a:ext cx="1418701" cy="2315951"/>
          </a:xfrm>
          <a:prstGeom prst="rect">
            <a:avLst/>
          </a:prstGeom>
        </p:spPr>
      </p:pic>
      <p:pic>
        <p:nvPicPr>
          <p:cNvPr id="15" name="Bildobjekt 14">
            <a:extLst>
              <a:ext uri="{FF2B5EF4-FFF2-40B4-BE49-F238E27FC236}">
                <a16:creationId xmlns:a16="http://schemas.microsoft.com/office/drawing/2014/main" id="{61DEA574-69C1-4DE6-AB37-94240745DCE3}"/>
              </a:ext>
            </a:extLst>
          </p:cNvPr>
          <p:cNvPicPr>
            <a:picLocks noChangeAspect="1"/>
          </p:cNvPicPr>
          <p:nvPr/>
        </p:nvPicPr>
        <p:blipFill>
          <a:blip r:embed="rId15"/>
          <a:stretch>
            <a:fillRect/>
          </a:stretch>
        </p:blipFill>
        <p:spPr>
          <a:xfrm>
            <a:off x="5159829" y="4237974"/>
            <a:ext cx="1431472" cy="2338072"/>
          </a:xfrm>
          <a:prstGeom prst="rect">
            <a:avLst/>
          </a:prstGeom>
        </p:spPr>
      </p:pic>
    </p:spTree>
    <p:extLst>
      <p:ext uri="{BB962C8B-B14F-4D97-AF65-F5344CB8AC3E}">
        <p14:creationId xmlns:p14="http://schemas.microsoft.com/office/powerpoint/2010/main" val="422794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r>
              <a:rPr lang="sv-SE" sz="2000" b="0" dirty="0"/>
              <a:t>Val som göras tas och hinder att klara av:</a:t>
            </a:r>
            <a:br>
              <a:rPr lang="sv-SE" sz="2000" b="0" dirty="0"/>
            </a:br>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spTree>
    <p:extLst>
      <p:ext uri="{BB962C8B-B14F-4D97-AF65-F5344CB8AC3E}">
        <p14:creationId xmlns:p14="http://schemas.microsoft.com/office/powerpoint/2010/main" val="1846490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3478A916-5ED7-4BA8-90E2-E3F6FFE39AFB}"/>
              </a:ext>
            </a:extLst>
          </p:cNvPr>
          <p:cNvSpPr>
            <a:spLocks noGrp="1"/>
          </p:cNvSpPr>
          <p:nvPr>
            <p:ph type="title"/>
          </p:nvPr>
        </p:nvSpPr>
        <p:spPr>
          <a:xfrm>
            <a:off x="5859262" y="2616299"/>
            <a:ext cx="5426338" cy="1260376"/>
          </a:xfrm>
        </p:spPr>
        <p:txBody>
          <a:bodyPr/>
          <a:lstStyle/>
          <a:p>
            <a:r>
              <a:rPr lang="sv-SE" dirty="0"/>
              <a:t>Föräldrainformation</a:t>
            </a:r>
            <a:br>
              <a:rPr lang="sv-SE" dirty="0"/>
            </a:br>
            <a:br>
              <a:rPr lang="sv-SE" dirty="0"/>
            </a:br>
            <a:endParaRPr lang="sv-SE" dirty="0"/>
          </a:p>
        </p:txBody>
      </p:sp>
      <p:sp>
        <p:nvSpPr>
          <p:cNvPr id="9" name="Underrubrik 8">
            <a:extLst>
              <a:ext uri="{FF2B5EF4-FFF2-40B4-BE49-F238E27FC236}">
                <a16:creationId xmlns:a16="http://schemas.microsoft.com/office/drawing/2014/main" id="{CE9EB902-DF26-4392-AA58-A5A9217AFBED}"/>
              </a:ext>
            </a:extLst>
          </p:cNvPr>
          <p:cNvSpPr>
            <a:spLocks noGrp="1"/>
          </p:cNvSpPr>
          <p:nvPr>
            <p:ph type="subTitle" idx="1"/>
          </p:nvPr>
        </p:nvSpPr>
        <p:spPr>
          <a:xfrm>
            <a:off x="5767343" y="4155331"/>
            <a:ext cx="3561425" cy="566639"/>
          </a:xfrm>
        </p:spPr>
        <p:txBody>
          <a:bodyPr/>
          <a:lstStyle/>
          <a:p>
            <a:r>
              <a:rPr lang="sv-SE" sz="2400" dirty="0"/>
              <a:t>Lotta Hellenberg</a:t>
            </a:r>
          </a:p>
          <a:p>
            <a:r>
              <a:rPr lang="sv-SE" sz="2400" dirty="0"/>
              <a:t>Flickinitiativet </a:t>
            </a:r>
          </a:p>
          <a:p>
            <a:r>
              <a:rPr lang="sv-SE" sz="2400" dirty="0"/>
              <a:t>Barkarö SK</a:t>
            </a:r>
          </a:p>
        </p:txBody>
      </p:sp>
      <p:sp>
        <p:nvSpPr>
          <p:cNvPr id="10" name="Platshållare för text 9">
            <a:extLst>
              <a:ext uri="{FF2B5EF4-FFF2-40B4-BE49-F238E27FC236}">
                <a16:creationId xmlns:a16="http://schemas.microsoft.com/office/drawing/2014/main" id="{CCF91270-1E93-451B-88B1-D3270C688294}"/>
              </a:ext>
            </a:extLst>
          </p:cNvPr>
          <p:cNvSpPr>
            <a:spLocks noGrp="1"/>
          </p:cNvSpPr>
          <p:nvPr>
            <p:ph type="body" sz="quarter" idx="10"/>
          </p:nvPr>
        </p:nvSpPr>
        <p:spPr>
          <a:xfrm>
            <a:off x="5859262" y="2085972"/>
            <a:ext cx="2524953" cy="251671"/>
          </a:xfrm>
        </p:spPr>
        <p:txBody>
          <a:bodyPr/>
          <a:lstStyle/>
          <a:p>
            <a:r>
              <a:rPr lang="sv-SE" dirty="0"/>
              <a:t>2018</a:t>
            </a:r>
          </a:p>
        </p:txBody>
      </p:sp>
      <p:pic>
        <p:nvPicPr>
          <p:cNvPr id="2" name="Bildobjekt 1">
            <a:extLst>
              <a:ext uri="{FF2B5EF4-FFF2-40B4-BE49-F238E27FC236}">
                <a16:creationId xmlns:a16="http://schemas.microsoft.com/office/drawing/2014/main" id="{CEB0A29D-B0BF-4B00-8D61-065DF6600C67}"/>
              </a:ext>
            </a:extLst>
          </p:cNvPr>
          <p:cNvPicPr>
            <a:picLocks noChangeAspect="1"/>
          </p:cNvPicPr>
          <p:nvPr/>
        </p:nvPicPr>
        <p:blipFill rotWithShape="1">
          <a:blip r:embed="rId2"/>
          <a:srcRect l="21454" t="1" r="20116" b="3115"/>
          <a:stretch/>
        </p:blipFill>
        <p:spPr>
          <a:xfrm>
            <a:off x="1041556" y="1609147"/>
            <a:ext cx="3812147" cy="3539796"/>
          </a:xfrm>
          <a:prstGeom prst="rect">
            <a:avLst/>
          </a:prstGeom>
        </p:spPr>
      </p:pic>
    </p:spTree>
    <p:extLst>
      <p:ext uri="{BB962C8B-B14F-4D97-AF65-F5344CB8AC3E}">
        <p14:creationId xmlns:p14="http://schemas.microsoft.com/office/powerpoint/2010/main" val="1750336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r>
              <a:rPr lang="sv-SE" sz="2000" b="0" dirty="0"/>
              <a:t>Val som göras tas och hinder att klara av:</a:t>
            </a:r>
            <a:br>
              <a:rPr lang="sv-SE" sz="2000" b="0" dirty="0"/>
            </a:br>
            <a:br>
              <a:rPr lang="sv-SE" sz="2000" b="0" dirty="0"/>
            </a:br>
            <a:r>
              <a:rPr lang="sv-SE" sz="2000" b="0" dirty="0"/>
              <a:t>- stanna länge i sin förening / byta tidigt</a:t>
            </a:r>
            <a:br>
              <a:rPr lang="sv-SE" sz="2000" b="0" dirty="0"/>
            </a:br>
            <a:br>
              <a:rPr lang="sv-SE" sz="2000" b="0" dirty="0"/>
            </a:br>
            <a:br>
              <a:rPr lang="sv-SE" sz="2000" b="0" dirty="0"/>
            </a:br>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spTree>
    <p:extLst>
      <p:ext uri="{BB962C8B-B14F-4D97-AF65-F5344CB8AC3E}">
        <p14:creationId xmlns:p14="http://schemas.microsoft.com/office/powerpoint/2010/main" val="1824602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r>
              <a:rPr lang="sv-SE" sz="2000" b="0" dirty="0"/>
              <a:t>Val som göras tas och hinder att klara av:</a:t>
            </a:r>
            <a:br>
              <a:rPr lang="sv-SE" sz="2000" b="0" dirty="0"/>
            </a:br>
            <a:br>
              <a:rPr lang="sv-SE" sz="2000" b="0" dirty="0"/>
            </a:br>
            <a:r>
              <a:rPr lang="sv-SE" sz="2000" b="0" dirty="0"/>
              <a:t>- stanna länge i sin förening / byta tidigt</a:t>
            </a:r>
            <a:br>
              <a:rPr lang="sv-SE" sz="2000" b="0" dirty="0"/>
            </a:br>
            <a:br>
              <a:rPr lang="sv-SE" sz="2000" b="0" dirty="0"/>
            </a:br>
            <a:r>
              <a:rPr lang="sv-SE" sz="2000" b="0" dirty="0"/>
              <a:t>- flera idrotter / tidig satsning på fotboll</a:t>
            </a:r>
            <a:br>
              <a:rPr lang="sv-SE" sz="2000" b="0" dirty="0"/>
            </a:br>
            <a:br>
              <a:rPr lang="sv-SE" sz="2000" b="0" dirty="0"/>
            </a:br>
            <a:br>
              <a:rPr lang="sv-SE" sz="2000" b="0" dirty="0"/>
            </a:br>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spTree>
    <p:extLst>
      <p:ext uri="{BB962C8B-B14F-4D97-AF65-F5344CB8AC3E}">
        <p14:creationId xmlns:p14="http://schemas.microsoft.com/office/powerpoint/2010/main" val="1818217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r>
              <a:rPr lang="sv-SE" sz="2000" b="0" dirty="0"/>
              <a:t>Val som göras tas och hinder att klara av:</a:t>
            </a:r>
            <a:br>
              <a:rPr lang="sv-SE" sz="2000" b="0" dirty="0"/>
            </a:br>
            <a:br>
              <a:rPr lang="sv-SE" sz="2000" b="0" dirty="0"/>
            </a:br>
            <a:r>
              <a:rPr lang="sv-SE" sz="2000" b="0" dirty="0"/>
              <a:t>- stanna länge i sin förening / byta tidigt</a:t>
            </a:r>
            <a:br>
              <a:rPr lang="sv-SE" sz="2000" b="0" dirty="0"/>
            </a:br>
            <a:br>
              <a:rPr lang="sv-SE" sz="2000" b="0" dirty="0"/>
            </a:br>
            <a:r>
              <a:rPr lang="sv-SE" sz="2000" b="0" dirty="0"/>
              <a:t>- flera idrotter / tidig satsning på fotboll</a:t>
            </a:r>
            <a:br>
              <a:rPr lang="sv-SE" sz="2000" b="0" dirty="0"/>
            </a:br>
            <a:br>
              <a:rPr lang="sv-SE" sz="2000" b="0" dirty="0"/>
            </a:br>
            <a:r>
              <a:rPr lang="sv-SE" sz="2000" b="0" dirty="0"/>
              <a:t>- skador</a:t>
            </a:r>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spTree>
    <p:extLst>
      <p:ext uri="{BB962C8B-B14F-4D97-AF65-F5344CB8AC3E}">
        <p14:creationId xmlns:p14="http://schemas.microsoft.com/office/powerpoint/2010/main" val="153330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r>
              <a:rPr lang="sv-SE" sz="2000" b="0" dirty="0"/>
              <a:t>Val som göras tas och hinder att klara av:</a:t>
            </a:r>
            <a:br>
              <a:rPr lang="sv-SE" sz="2000" b="0" dirty="0"/>
            </a:br>
            <a:br>
              <a:rPr lang="sv-SE" sz="2000" b="0" dirty="0"/>
            </a:br>
            <a:r>
              <a:rPr lang="sv-SE" sz="2000" b="0" dirty="0"/>
              <a:t>- stanna länge i sin förening / byta tidigt</a:t>
            </a:r>
            <a:br>
              <a:rPr lang="sv-SE" sz="2000" b="0" dirty="0"/>
            </a:br>
            <a:br>
              <a:rPr lang="sv-SE" sz="2000" b="0" dirty="0"/>
            </a:br>
            <a:r>
              <a:rPr lang="sv-SE" sz="2000" b="0" dirty="0"/>
              <a:t>- flera idrotter / tidig satsning på fotboll</a:t>
            </a:r>
            <a:br>
              <a:rPr lang="sv-SE" sz="2000" b="0" dirty="0"/>
            </a:br>
            <a:br>
              <a:rPr lang="sv-SE" sz="2000" b="0" dirty="0"/>
            </a:br>
            <a:r>
              <a:rPr lang="sv-SE" sz="2000" b="0" dirty="0"/>
              <a:t>- skador</a:t>
            </a:r>
            <a:br>
              <a:rPr lang="sv-SE" sz="2000" b="0" dirty="0"/>
            </a:br>
            <a:br>
              <a:rPr lang="sv-SE" sz="2000" b="0" dirty="0"/>
            </a:br>
            <a:r>
              <a:rPr lang="sv-SE" sz="2000" b="0" dirty="0"/>
              <a:t>- medgång / motgång</a:t>
            </a:r>
            <a:br>
              <a:rPr lang="sv-SE" sz="2000" b="0" dirty="0"/>
            </a:br>
            <a:br>
              <a:rPr lang="sv-SE" sz="2000" b="0" dirty="0"/>
            </a:br>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spTree>
    <p:extLst>
      <p:ext uri="{BB962C8B-B14F-4D97-AF65-F5344CB8AC3E}">
        <p14:creationId xmlns:p14="http://schemas.microsoft.com/office/powerpoint/2010/main" val="85122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r>
              <a:rPr lang="sv-SE" sz="2000" b="0" dirty="0"/>
              <a:t>Val som göras tas och hinder att klara av:</a:t>
            </a:r>
            <a:br>
              <a:rPr lang="sv-SE" sz="2000" b="0" dirty="0"/>
            </a:br>
            <a:br>
              <a:rPr lang="sv-SE" sz="2000" b="0" dirty="0"/>
            </a:br>
            <a:r>
              <a:rPr lang="sv-SE" sz="2000" b="0" dirty="0"/>
              <a:t>- stanna länge i sin förening / byta tidigt</a:t>
            </a:r>
            <a:br>
              <a:rPr lang="sv-SE" sz="2000" b="0" dirty="0"/>
            </a:br>
            <a:br>
              <a:rPr lang="sv-SE" sz="2000" b="0" dirty="0"/>
            </a:br>
            <a:r>
              <a:rPr lang="sv-SE" sz="2000" b="0" dirty="0"/>
              <a:t>- flera idrotter / tidig satsning på fotboll</a:t>
            </a:r>
            <a:br>
              <a:rPr lang="sv-SE" sz="2000" b="0" dirty="0"/>
            </a:br>
            <a:br>
              <a:rPr lang="sv-SE" sz="2000" b="0" dirty="0"/>
            </a:br>
            <a:r>
              <a:rPr lang="sv-SE" sz="2000" b="0" dirty="0"/>
              <a:t>- skador</a:t>
            </a:r>
            <a:br>
              <a:rPr lang="sv-SE" sz="2000" b="0" dirty="0"/>
            </a:br>
            <a:br>
              <a:rPr lang="sv-SE" sz="2000" b="0" dirty="0"/>
            </a:br>
            <a:r>
              <a:rPr lang="sv-SE" sz="2000" b="0" dirty="0"/>
              <a:t>- medgång / motgång</a:t>
            </a:r>
            <a:br>
              <a:rPr lang="sv-SE" sz="2000" b="0" dirty="0"/>
            </a:br>
            <a:br>
              <a:rPr lang="sv-SE" sz="2000" b="0" dirty="0"/>
            </a:br>
            <a:r>
              <a:rPr lang="sv-SE" sz="2000" b="0" dirty="0"/>
              <a:t>- tidig framgång / senare framgång</a:t>
            </a:r>
            <a:br>
              <a:rPr lang="sv-SE" sz="2000" b="0" dirty="0"/>
            </a:br>
            <a:br>
              <a:rPr lang="sv-SE" sz="2000" b="0"/>
            </a:br>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spTree>
    <p:extLst>
      <p:ext uri="{BB962C8B-B14F-4D97-AF65-F5344CB8AC3E}">
        <p14:creationId xmlns:p14="http://schemas.microsoft.com/office/powerpoint/2010/main" val="1937578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r>
              <a:rPr lang="sv-SE" sz="2000" b="0" dirty="0"/>
              <a:t>Val som göras tas och hinder att klara av:</a:t>
            </a:r>
            <a:br>
              <a:rPr lang="sv-SE" sz="2000" b="0" dirty="0"/>
            </a:br>
            <a:br>
              <a:rPr lang="sv-SE" sz="2000" b="0" dirty="0"/>
            </a:br>
            <a:r>
              <a:rPr lang="sv-SE" sz="2000" b="0" dirty="0"/>
              <a:t>- stanna länge i sin förening / byta tidigt</a:t>
            </a:r>
            <a:br>
              <a:rPr lang="sv-SE" sz="2000" b="0" dirty="0"/>
            </a:br>
            <a:br>
              <a:rPr lang="sv-SE" sz="2000" b="0" dirty="0"/>
            </a:br>
            <a:r>
              <a:rPr lang="sv-SE" sz="2000" b="0" dirty="0"/>
              <a:t>- flera idrotter / tidig satsning på fotboll</a:t>
            </a:r>
            <a:br>
              <a:rPr lang="sv-SE" sz="2000" b="0" dirty="0"/>
            </a:br>
            <a:br>
              <a:rPr lang="sv-SE" sz="2000" b="0" dirty="0"/>
            </a:br>
            <a:r>
              <a:rPr lang="sv-SE" sz="2000" b="0" dirty="0"/>
              <a:t>- skador</a:t>
            </a:r>
            <a:br>
              <a:rPr lang="sv-SE" sz="2000" b="0" dirty="0"/>
            </a:br>
            <a:br>
              <a:rPr lang="sv-SE" sz="2000" b="0" dirty="0"/>
            </a:br>
            <a:r>
              <a:rPr lang="sv-SE" sz="2000" b="0" dirty="0"/>
              <a:t>- medgång / motgång</a:t>
            </a:r>
            <a:br>
              <a:rPr lang="sv-SE" sz="2000" b="0" dirty="0"/>
            </a:br>
            <a:br>
              <a:rPr lang="sv-SE" sz="2000" b="0" dirty="0"/>
            </a:br>
            <a:r>
              <a:rPr lang="sv-SE" sz="2000" b="0" dirty="0"/>
              <a:t>- tidig framgång / senare framgång</a:t>
            </a:r>
            <a:br>
              <a:rPr lang="sv-SE" sz="2000" b="0" dirty="0"/>
            </a:br>
            <a:br>
              <a:rPr lang="sv-SE" sz="2000" b="0" dirty="0"/>
            </a:br>
            <a:r>
              <a:rPr lang="sv-SE" sz="2000" b="0" dirty="0"/>
              <a:t>- tidig fysisk utveckling / senare fysisk utveckling</a:t>
            </a:r>
            <a:br>
              <a:rPr lang="sv-SE" sz="2000" b="0" dirty="0"/>
            </a:br>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spTree>
    <p:extLst>
      <p:ext uri="{BB962C8B-B14F-4D97-AF65-F5344CB8AC3E}">
        <p14:creationId xmlns:p14="http://schemas.microsoft.com/office/powerpoint/2010/main" val="138367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24620"/>
            <a:ext cx="7666006" cy="868506"/>
          </a:xfrm>
        </p:spPr>
        <p:txBody>
          <a:bodyPr/>
          <a:lstStyle/>
          <a:p>
            <a:r>
              <a:rPr lang="sv-SE" b="1" dirty="0"/>
              <a:t>Spelarens resa är unik</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013875"/>
            <a:ext cx="8549555" cy="4381174"/>
          </a:xfrm>
        </p:spPr>
        <p:txBody>
          <a:bodyPr/>
          <a:lstStyle/>
          <a:p>
            <a:r>
              <a:rPr lang="sv-SE" sz="2000" b="0" dirty="0"/>
              <a:t>Val som göras tas och hinder att klara av:</a:t>
            </a:r>
            <a:br>
              <a:rPr lang="sv-SE" sz="2000" b="0" dirty="0"/>
            </a:br>
            <a:br>
              <a:rPr lang="sv-SE" sz="2000" b="0" dirty="0"/>
            </a:br>
            <a:r>
              <a:rPr lang="sv-SE" sz="2000" b="0" dirty="0"/>
              <a:t>- stanna länge i sin förening / byta tidigt</a:t>
            </a:r>
            <a:br>
              <a:rPr lang="sv-SE" sz="2000" b="0" dirty="0"/>
            </a:br>
            <a:br>
              <a:rPr lang="sv-SE" sz="2000" b="0" dirty="0"/>
            </a:br>
            <a:r>
              <a:rPr lang="sv-SE" sz="2000" b="0" dirty="0"/>
              <a:t>- flera idrotter / tidig satsning på fotboll</a:t>
            </a:r>
            <a:br>
              <a:rPr lang="sv-SE" sz="2000" b="0" dirty="0"/>
            </a:br>
            <a:br>
              <a:rPr lang="sv-SE" sz="2000" b="0" dirty="0"/>
            </a:br>
            <a:r>
              <a:rPr lang="sv-SE" sz="2000" b="0" dirty="0"/>
              <a:t>- skador</a:t>
            </a:r>
            <a:br>
              <a:rPr lang="sv-SE" sz="2000" b="0" dirty="0"/>
            </a:br>
            <a:br>
              <a:rPr lang="sv-SE" sz="2000" b="0" dirty="0"/>
            </a:br>
            <a:r>
              <a:rPr lang="sv-SE" sz="2000" b="0" dirty="0"/>
              <a:t>- medgång / motgång</a:t>
            </a:r>
            <a:br>
              <a:rPr lang="sv-SE" sz="2000" b="0" dirty="0"/>
            </a:br>
            <a:br>
              <a:rPr lang="sv-SE" sz="2000" b="0" dirty="0"/>
            </a:br>
            <a:r>
              <a:rPr lang="sv-SE" sz="2000" b="0" dirty="0"/>
              <a:t>- tidig framgång / senare framgång</a:t>
            </a:r>
            <a:br>
              <a:rPr lang="sv-SE" sz="2000" b="0" dirty="0"/>
            </a:br>
            <a:br>
              <a:rPr lang="sv-SE" sz="2000" b="0" dirty="0"/>
            </a:br>
            <a:r>
              <a:rPr lang="sv-SE" sz="2000" b="0" dirty="0"/>
              <a:t>- tidig fysisk utveckling / senare fysisk utveckling</a:t>
            </a:r>
            <a:br>
              <a:rPr lang="sv-SE" sz="2000" b="0" dirty="0"/>
            </a:br>
            <a:br>
              <a:rPr lang="sv-SE" sz="2000" b="0" dirty="0"/>
            </a:br>
            <a:r>
              <a:rPr lang="sv-SE" sz="2000" b="0" dirty="0"/>
              <a:t>- olika stöd från föräldrar/tränare/andra vuxna kring spelare</a:t>
            </a:r>
            <a:br>
              <a:rPr lang="sv-SE" sz="2000" b="0" dirty="0"/>
            </a:br>
            <a:endParaRPr lang="sv-SE" sz="2000" b="0" dirty="0"/>
          </a:p>
        </p:txBody>
      </p:sp>
      <mc:AlternateContent xmlns:mc="http://schemas.openxmlformats.org/markup-compatibility/2006" xmlns:p14="http://schemas.microsoft.com/office/powerpoint/2010/main">
        <mc:Choice Requires="p14">
          <p:contentPart p14:bwMode="auto" r:id="rId3">
            <p14:nvContentPartPr>
              <p14:cNvPr id="4" name="Pennanteckning 3">
                <a:extLst>
                  <a:ext uri="{FF2B5EF4-FFF2-40B4-BE49-F238E27FC236}">
                    <a16:creationId xmlns:a16="http://schemas.microsoft.com/office/drawing/2014/main" id="{FE5EA0CA-D445-4567-9CDA-F05ABDE5B22D}"/>
                  </a:ext>
                </a:extLst>
              </p14:cNvPr>
              <p14:cNvContentPartPr/>
              <p14:nvPr/>
            </p14:nvContentPartPr>
            <p14:xfrm>
              <a:off x="5043556" y="1681317"/>
              <a:ext cx="5835600" cy="2293374"/>
            </p14:xfrm>
          </p:contentPart>
        </mc:Choice>
        <mc:Fallback xmlns="">
          <p:pic>
            <p:nvPicPr>
              <p:cNvPr id="4" name="Pennanteckning 3">
                <a:extLst>
                  <a:ext uri="{FF2B5EF4-FFF2-40B4-BE49-F238E27FC236}">
                    <a16:creationId xmlns:a16="http://schemas.microsoft.com/office/drawing/2014/main" id="{FE5EA0CA-D445-4567-9CDA-F05ABDE5B22D}"/>
                  </a:ext>
                </a:extLst>
              </p:cNvPr>
              <p:cNvPicPr/>
              <p:nvPr/>
            </p:nvPicPr>
            <p:blipFill>
              <a:blip r:embed="rId4"/>
              <a:stretch>
                <a:fillRect/>
              </a:stretch>
            </p:blipFill>
            <p:spPr>
              <a:xfrm>
                <a:off x="5039236" y="1676998"/>
                <a:ext cx="5844240" cy="23020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Pennanteckning 4">
                <a:extLst>
                  <a:ext uri="{FF2B5EF4-FFF2-40B4-BE49-F238E27FC236}">
                    <a16:creationId xmlns:a16="http://schemas.microsoft.com/office/drawing/2014/main" id="{25FF74F5-6F68-4353-ADDC-CFFB29B9089F}"/>
                  </a:ext>
                </a:extLst>
              </p14:cNvPr>
              <p14:cNvContentPartPr/>
              <p14:nvPr/>
            </p14:nvContentPartPr>
            <p14:xfrm>
              <a:off x="1426096" y="7849945"/>
              <a:ext cx="180" cy="180"/>
            </p14:xfrm>
          </p:contentPart>
        </mc:Choice>
        <mc:Fallback xmlns="">
          <p:pic>
            <p:nvPicPr>
              <p:cNvPr id="5" name="Pennanteckning 4">
                <a:extLst>
                  <a:ext uri="{FF2B5EF4-FFF2-40B4-BE49-F238E27FC236}">
                    <a16:creationId xmlns:a16="http://schemas.microsoft.com/office/drawing/2014/main" id="{25FF74F5-6F68-4353-ADDC-CFFB29B9089F}"/>
                  </a:ext>
                </a:extLst>
              </p:cNvPr>
              <p:cNvPicPr/>
              <p:nvPr/>
            </p:nvPicPr>
            <p:blipFill>
              <a:blip r:embed="rId6"/>
              <a:stretch>
                <a:fillRect/>
              </a:stretch>
            </p:blipFill>
            <p:spPr>
              <a:xfrm>
                <a:off x="1423936" y="7847785"/>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Pennanteckning 5">
                <a:extLst>
                  <a:ext uri="{FF2B5EF4-FFF2-40B4-BE49-F238E27FC236}">
                    <a16:creationId xmlns:a16="http://schemas.microsoft.com/office/drawing/2014/main" id="{3100FE3E-4822-46E6-9E2A-916136885CB5}"/>
                  </a:ext>
                </a:extLst>
              </p14:cNvPr>
              <p14:cNvContentPartPr/>
              <p14:nvPr/>
            </p14:nvContentPartPr>
            <p14:xfrm>
              <a:off x="3784096" y="7683147"/>
              <a:ext cx="180" cy="180"/>
            </p14:xfrm>
          </p:contentPart>
        </mc:Choice>
        <mc:Fallback xmlns="">
          <p:pic>
            <p:nvPicPr>
              <p:cNvPr id="6" name="Pennanteckning 5">
                <a:extLst>
                  <a:ext uri="{FF2B5EF4-FFF2-40B4-BE49-F238E27FC236}">
                    <a16:creationId xmlns:a16="http://schemas.microsoft.com/office/drawing/2014/main" id="{3100FE3E-4822-46E6-9E2A-916136885CB5}"/>
                  </a:ext>
                </a:extLst>
              </p:cNvPr>
              <p:cNvPicPr/>
              <p:nvPr/>
            </p:nvPicPr>
            <p:blipFill>
              <a:blip r:embed="rId6"/>
              <a:stretch>
                <a:fillRect/>
              </a:stretch>
            </p:blipFill>
            <p:spPr>
              <a:xfrm>
                <a:off x="3781936" y="7680987"/>
                <a:ext cx="4500" cy="4500"/>
              </a:xfrm>
              <a:prstGeom prst="rect">
                <a:avLst/>
              </a:prstGeom>
            </p:spPr>
          </p:pic>
        </mc:Fallback>
      </mc:AlternateContent>
      <p:pic>
        <p:nvPicPr>
          <p:cNvPr id="7" name="Bildobjekt 6">
            <a:extLst>
              <a:ext uri="{FF2B5EF4-FFF2-40B4-BE49-F238E27FC236}">
                <a16:creationId xmlns:a16="http://schemas.microsoft.com/office/drawing/2014/main" id="{3C15D965-234D-4E86-9CF3-93649C592E3C}"/>
              </a:ext>
            </a:extLst>
          </p:cNvPr>
          <p:cNvPicPr>
            <a:picLocks noChangeAspect="1"/>
          </p:cNvPicPr>
          <p:nvPr/>
        </p:nvPicPr>
        <p:blipFill rotWithShape="1">
          <a:blip r:embed="rId8"/>
          <a:srcRect l="21018" r="20053" b="2465"/>
          <a:stretch/>
        </p:blipFill>
        <p:spPr>
          <a:xfrm>
            <a:off x="10701017" y="128318"/>
            <a:ext cx="1403230" cy="1300632"/>
          </a:xfrm>
          <a:prstGeom prst="rect">
            <a:avLst/>
          </a:prstGeom>
        </p:spPr>
      </p:pic>
    </p:spTree>
    <p:extLst>
      <p:ext uri="{BB962C8B-B14F-4D97-AF65-F5344CB8AC3E}">
        <p14:creationId xmlns:p14="http://schemas.microsoft.com/office/powerpoint/2010/main" val="1008157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C5E6B004-C00E-48BA-9688-0460F4AF6D98}"/>
              </a:ext>
            </a:extLst>
          </p:cNvPr>
          <p:cNvSpPr>
            <a:spLocks noGrp="1"/>
          </p:cNvSpPr>
          <p:nvPr>
            <p:ph type="dt" sz="half" idx="10"/>
          </p:nvPr>
        </p:nvSpPr>
        <p:spPr>
          <a:xfrm>
            <a:off x="6080442" y="131444"/>
            <a:ext cx="2129345"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Spelform 11 mot 11</a:t>
            </a:r>
          </a:p>
        </p:txBody>
      </p:sp>
      <p:sp>
        <p:nvSpPr>
          <p:cNvPr id="11" name="Platshållare för sidfot 4">
            <a:extLst>
              <a:ext uri="{FF2B5EF4-FFF2-40B4-BE49-F238E27FC236}">
                <a16:creationId xmlns:a16="http://schemas.microsoft.com/office/drawing/2014/main" id="{C4CEA141-327A-4B22-879A-567880C6A523}"/>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Spelarutbildningsplan 15-19 år</a:t>
            </a:r>
          </a:p>
        </p:txBody>
      </p:sp>
      <p:sp>
        <p:nvSpPr>
          <p:cNvPr id="7" name="Rubrik 1">
            <a:extLst>
              <a:ext uri="{FF2B5EF4-FFF2-40B4-BE49-F238E27FC236}">
                <a16:creationId xmlns:a16="http://schemas.microsoft.com/office/drawing/2014/main" id="{A606C077-4EFA-4E7A-9863-1F6397D379C8}"/>
              </a:ext>
            </a:extLst>
          </p:cNvPr>
          <p:cNvSpPr txBox="1">
            <a:spLocks/>
          </p:cNvSpPr>
          <p:nvPr/>
        </p:nvSpPr>
        <p:spPr>
          <a:xfrm>
            <a:off x="723265" y="645159"/>
            <a:ext cx="10242000" cy="770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300" b="1" i="0" u="none" strike="noStrike" kern="1200" cap="none" spc="0" normalizeH="0" baseline="0" noProof="0">
                <a:ln>
                  <a:noFill/>
                </a:ln>
                <a:solidFill>
                  <a:prstClr val="white"/>
                </a:solidFill>
                <a:effectLst/>
                <a:uLnTx/>
                <a:uFillTx/>
                <a:latin typeface="Calibri"/>
                <a:ea typeface="+mj-ea"/>
                <a:cs typeface="+mj-cs"/>
              </a:rPr>
              <a:t>Development model of sport participation</a:t>
            </a:r>
            <a:endParaRPr kumimoji="0" lang="en-GB" sz="4300" b="1" i="0" u="none" strike="noStrike" kern="1200" cap="none" spc="0" normalizeH="0" baseline="0" noProof="0" dirty="0">
              <a:ln>
                <a:noFill/>
              </a:ln>
              <a:solidFill>
                <a:prstClr val="white"/>
              </a:solidFill>
              <a:effectLst/>
              <a:uLnTx/>
              <a:uFillTx/>
              <a:latin typeface="Calibri"/>
              <a:ea typeface="+mj-ea"/>
              <a:cs typeface="+mj-cs"/>
            </a:endParaRPr>
          </a:p>
        </p:txBody>
      </p:sp>
      <p:pic>
        <p:nvPicPr>
          <p:cNvPr id="9" name="Bildobjek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496" y="1270260"/>
            <a:ext cx="9534761" cy="5473014"/>
          </a:xfrm>
          <a:prstGeom prst="rect">
            <a:avLst/>
          </a:prstGeom>
        </p:spPr>
      </p:pic>
    </p:spTree>
    <p:extLst>
      <p:ext uri="{BB962C8B-B14F-4D97-AF65-F5344CB8AC3E}">
        <p14:creationId xmlns:p14="http://schemas.microsoft.com/office/powerpoint/2010/main" val="572609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2721077" y="2062214"/>
            <a:ext cx="6612704" cy="597052"/>
          </a:xfrm>
        </p:spPr>
        <p:txBody>
          <a:bodyPr/>
          <a:lstStyle/>
          <a:p>
            <a:r>
              <a:rPr lang="sv-SE" b="1" dirty="0"/>
              <a:t>Föräldrarollen/Vuxenrollen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881223"/>
            <a:ext cx="8549555" cy="3513826"/>
          </a:xfrm>
        </p:spPr>
        <p:txBody>
          <a:bodyPr/>
          <a:lstStyle/>
          <a:p>
            <a:pPr algn="ctr"/>
            <a:br>
              <a:rPr lang="sv-SE" sz="2000" b="0" dirty="0"/>
            </a:br>
            <a:br>
              <a:rPr lang="sv-SE" sz="2000" b="0" dirty="0"/>
            </a:br>
            <a:br>
              <a:rPr lang="sv-SE" sz="2000" b="0" dirty="0"/>
            </a:br>
            <a:r>
              <a:rPr lang="sv-SE" sz="2000" b="0" dirty="0"/>
              <a:t>                          </a:t>
            </a:r>
            <a:r>
              <a:rPr lang="sv-SE" sz="3200" b="0" dirty="0"/>
              <a:t>En betydande framgångsfaktor</a:t>
            </a:r>
            <a:br>
              <a:rPr lang="sv-SE" sz="2000" b="0" dirty="0"/>
            </a:br>
            <a:endParaRPr lang="sv-SE" sz="2000" b="0" dirty="0"/>
          </a:p>
        </p:txBody>
      </p:sp>
      <p:pic>
        <p:nvPicPr>
          <p:cNvPr id="4" name="Bildobjekt 3">
            <a:extLst>
              <a:ext uri="{FF2B5EF4-FFF2-40B4-BE49-F238E27FC236}">
                <a16:creationId xmlns:a16="http://schemas.microsoft.com/office/drawing/2014/main" id="{63DD99C7-D1E4-402C-A569-F12C3BACC0D5}"/>
              </a:ext>
            </a:extLst>
          </p:cNvPr>
          <p:cNvPicPr>
            <a:picLocks noChangeAspect="1"/>
          </p:cNvPicPr>
          <p:nvPr/>
        </p:nvPicPr>
        <p:blipFill rotWithShape="1">
          <a:blip r:embed="rId2"/>
          <a:srcRect l="20790" r="19867" b="835"/>
          <a:stretch/>
        </p:blipFill>
        <p:spPr>
          <a:xfrm>
            <a:off x="10581736" y="145570"/>
            <a:ext cx="1460740" cy="1366928"/>
          </a:xfrm>
          <a:prstGeom prst="rect">
            <a:avLst/>
          </a:prstGeom>
        </p:spPr>
      </p:pic>
    </p:spTree>
    <p:extLst>
      <p:ext uri="{BB962C8B-B14F-4D97-AF65-F5344CB8AC3E}">
        <p14:creationId xmlns:p14="http://schemas.microsoft.com/office/powerpoint/2010/main" val="1604716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D15C66C-AFCC-48AC-A662-66F2B5AA545F}"/>
              </a:ext>
            </a:extLst>
          </p:cNvPr>
          <p:cNvSpPr>
            <a:spLocks noGrp="1"/>
          </p:cNvSpPr>
          <p:nvPr>
            <p:ph type="ctrTitle"/>
          </p:nvPr>
        </p:nvSpPr>
        <p:spPr>
          <a:xfrm>
            <a:off x="2892725" y="1397479"/>
            <a:ext cx="4894052" cy="4587396"/>
          </a:xfrm>
        </p:spPr>
        <p:txBody>
          <a:bodyPr/>
          <a:lstStyle/>
          <a:p>
            <a:r>
              <a:rPr lang="sv-SE" dirty="0"/>
              <a:t>1 av 5 barn som idrottar mår dåligt av press och stress från sina föräldrar. </a:t>
            </a:r>
          </a:p>
        </p:txBody>
      </p:sp>
    </p:spTree>
    <p:extLst>
      <p:ext uri="{BB962C8B-B14F-4D97-AF65-F5344CB8AC3E}">
        <p14:creationId xmlns:p14="http://schemas.microsoft.com/office/powerpoint/2010/main" val="131203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98A5304A-BDE4-493A-8E6B-EDFE2AF73C95}"/>
              </a:ext>
            </a:extLst>
          </p:cNvPr>
          <p:cNvSpPr>
            <a:spLocks noGrp="1"/>
          </p:cNvSpPr>
          <p:nvPr>
            <p:ph type="subTitle" idx="1"/>
          </p:nvPr>
        </p:nvSpPr>
        <p:spPr/>
        <p:txBody>
          <a:bodyPr/>
          <a:lstStyle/>
          <a:p>
            <a:endParaRPr lang="sv-SE"/>
          </a:p>
        </p:txBody>
      </p:sp>
      <p:sp>
        <p:nvSpPr>
          <p:cNvPr id="3" name="Rubrik 2">
            <a:extLst>
              <a:ext uri="{FF2B5EF4-FFF2-40B4-BE49-F238E27FC236}">
                <a16:creationId xmlns:a16="http://schemas.microsoft.com/office/drawing/2014/main" id="{7E59FF53-BBF1-44C1-BE04-07062FC93908}"/>
              </a:ext>
            </a:extLst>
          </p:cNvPr>
          <p:cNvSpPr>
            <a:spLocks noGrp="1"/>
          </p:cNvSpPr>
          <p:nvPr>
            <p:ph type="ctrTitle"/>
          </p:nvPr>
        </p:nvSpPr>
        <p:spPr/>
        <p:txBody>
          <a:bodyPr/>
          <a:lstStyle/>
          <a:p>
            <a:endParaRPr lang="sv-SE"/>
          </a:p>
        </p:txBody>
      </p:sp>
      <p:pic>
        <p:nvPicPr>
          <p:cNvPr id="5" name="Bildobjekt 4">
            <a:extLst>
              <a:ext uri="{FF2B5EF4-FFF2-40B4-BE49-F238E27FC236}">
                <a16:creationId xmlns:a16="http://schemas.microsoft.com/office/drawing/2014/main" id="{E457258E-CCDD-41E5-A56F-E6BBE5770462}"/>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666521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1708031" y="2062214"/>
            <a:ext cx="8704330" cy="597052"/>
          </a:xfrm>
        </p:spPr>
        <p:txBody>
          <a:bodyPr/>
          <a:lstStyle/>
          <a:p>
            <a:r>
              <a:rPr lang="sv-SE" b="1" dirty="0"/>
              <a:t>    Film – vädjan från unga idrottare</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1932038" y="2881223"/>
            <a:ext cx="8967019" cy="3513826"/>
          </a:xfrm>
        </p:spPr>
        <p:txBody>
          <a:bodyPr/>
          <a:lstStyle/>
          <a:p>
            <a:pPr algn="ctr"/>
            <a:br>
              <a:rPr lang="sv-SE" sz="2000" b="0" dirty="0"/>
            </a:br>
            <a:br>
              <a:rPr lang="sv-SE" sz="2000" b="0" dirty="0"/>
            </a:br>
            <a:r>
              <a:rPr lang="sv-SE" sz="2000" b="0" dirty="0"/>
              <a:t>  </a:t>
            </a:r>
            <a:br>
              <a:rPr lang="sv-SE" sz="2000" b="0" dirty="0"/>
            </a:br>
            <a:br>
              <a:rPr lang="sv-SE" sz="2000" b="0" dirty="0"/>
            </a:br>
            <a:endParaRPr lang="sv-SE" sz="2000" b="0" dirty="0"/>
          </a:p>
        </p:txBody>
      </p:sp>
      <p:sp>
        <p:nvSpPr>
          <p:cNvPr id="4" name="Rektangel 3">
            <a:extLst>
              <a:ext uri="{FF2B5EF4-FFF2-40B4-BE49-F238E27FC236}">
                <a16:creationId xmlns:a16="http://schemas.microsoft.com/office/drawing/2014/main" id="{C02C967B-42B4-4DDC-A26B-8CA112EE0082}"/>
              </a:ext>
            </a:extLst>
          </p:cNvPr>
          <p:cNvSpPr/>
          <p:nvPr/>
        </p:nvSpPr>
        <p:spPr>
          <a:xfrm>
            <a:off x="2470356" y="3244334"/>
            <a:ext cx="686342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rPr>
              <a:t>             https://www.youtube.com/watch?v=EnpU6Iy08io</a:t>
            </a:r>
          </a:p>
        </p:txBody>
      </p:sp>
      <p:pic>
        <p:nvPicPr>
          <p:cNvPr id="5" name="Bildobjekt 4">
            <a:extLst>
              <a:ext uri="{FF2B5EF4-FFF2-40B4-BE49-F238E27FC236}">
                <a16:creationId xmlns:a16="http://schemas.microsoft.com/office/drawing/2014/main" id="{703A7F68-A9D2-4283-897D-45C141BC890E}"/>
              </a:ext>
            </a:extLst>
          </p:cNvPr>
          <p:cNvPicPr>
            <a:picLocks noChangeAspect="1"/>
          </p:cNvPicPr>
          <p:nvPr/>
        </p:nvPicPr>
        <p:blipFill>
          <a:blip r:embed="rId2"/>
          <a:stretch>
            <a:fillRect/>
          </a:stretch>
        </p:blipFill>
        <p:spPr>
          <a:xfrm>
            <a:off x="10618077" y="129510"/>
            <a:ext cx="1457070" cy="1365622"/>
          </a:xfrm>
          <a:prstGeom prst="rect">
            <a:avLst/>
          </a:prstGeom>
        </p:spPr>
      </p:pic>
    </p:spTree>
    <p:extLst>
      <p:ext uri="{BB962C8B-B14F-4D97-AF65-F5344CB8AC3E}">
        <p14:creationId xmlns:p14="http://schemas.microsoft.com/office/powerpoint/2010/main" val="1947285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576C2CE-6C49-43DF-9567-A7229BAE96E3}"/>
              </a:ext>
            </a:extLst>
          </p:cNvPr>
          <p:cNvSpPr>
            <a:spLocks noGrp="1"/>
          </p:cNvSpPr>
          <p:nvPr>
            <p:ph type="subTitle" idx="1"/>
          </p:nvPr>
        </p:nvSpPr>
        <p:spPr>
          <a:xfrm>
            <a:off x="784226" y="399495"/>
            <a:ext cx="10463782" cy="1012055"/>
          </a:xfrm>
        </p:spPr>
        <p:txBody>
          <a:bodyPr/>
          <a:lstStyle/>
          <a:p>
            <a:r>
              <a:rPr lang="sv-SE" dirty="0"/>
              <a:t>5 VIKTIGA PUNKTER:</a:t>
            </a:r>
          </a:p>
        </p:txBody>
      </p:sp>
      <p:sp>
        <p:nvSpPr>
          <p:cNvPr id="3" name="Rubrik 2">
            <a:extLst>
              <a:ext uri="{FF2B5EF4-FFF2-40B4-BE49-F238E27FC236}">
                <a16:creationId xmlns:a16="http://schemas.microsoft.com/office/drawing/2014/main" id="{21B6CAF2-D81F-44B0-82D7-CFA38F2CA315}"/>
              </a:ext>
            </a:extLst>
          </p:cNvPr>
          <p:cNvSpPr>
            <a:spLocks noGrp="1"/>
          </p:cNvSpPr>
          <p:nvPr>
            <p:ph type="ctrTitle"/>
          </p:nvPr>
        </p:nvSpPr>
        <p:spPr>
          <a:xfrm>
            <a:off x="784226" y="1660124"/>
            <a:ext cx="10783378" cy="4324751"/>
          </a:xfrm>
        </p:spPr>
        <p:txBody>
          <a:bodyPr/>
          <a:lstStyle/>
          <a:p>
            <a:br>
              <a:rPr lang="sv-SE" sz="1600" dirty="0"/>
            </a:br>
            <a:br>
              <a:rPr lang="sv-SE" sz="1200" dirty="0"/>
            </a:br>
            <a:endParaRPr lang="sv-SE" sz="1200" dirty="0"/>
          </a:p>
        </p:txBody>
      </p:sp>
    </p:spTree>
    <p:extLst>
      <p:ext uri="{BB962C8B-B14F-4D97-AF65-F5344CB8AC3E}">
        <p14:creationId xmlns:p14="http://schemas.microsoft.com/office/powerpoint/2010/main" val="459221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576C2CE-6C49-43DF-9567-A7229BAE96E3}"/>
              </a:ext>
            </a:extLst>
          </p:cNvPr>
          <p:cNvSpPr>
            <a:spLocks noGrp="1"/>
          </p:cNvSpPr>
          <p:nvPr>
            <p:ph type="subTitle" idx="1"/>
          </p:nvPr>
        </p:nvSpPr>
        <p:spPr>
          <a:xfrm>
            <a:off x="784226" y="399495"/>
            <a:ext cx="10463782" cy="1012055"/>
          </a:xfrm>
        </p:spPr>
        <p:txBody>
          <a:bodyPr/>
          <a:lstStyle/>
          <a:p>
            <a:r>
              <a:rPr lang="sv-SE" dirty="0"/>
              <a:t>5 VIKTIGA PUNKTER:</a:t>
            </a:r>
          </a:p>
        </p:txBody>
      </p:sp>
      <p:sp>
        <p:nvSpPr>
          <p:cNvPr id="3" name="Rubrik 2">
            <a:extLst>
              <a:ext uri="{FF2B5EF4-FFF2-40B4-BE49-F238E27FC236}">
                <a16:creationId xmlns:a16="http://schemas.microsoft.com/office/drawing/2014/main" id="{21B6CAF2-D81F-44B0-82D7-CFA38F2CA315}"/>
              </a:ext>
            </a:extLst>
          </p:cNvPr>
          <p:cNvSpPr>
            <a:spLocks noGrp="1"/>
          </p:cNvSpPr>
          <p:nvPr>
            <p:ph type="ctrTitle"/>
          </p:nvPr>
        </p:nvSpPr>
        <p:spPr>
          <a:xfrm>
            <a:off x="784226" y="1660124"/>
            <a:ext cx="10783378" cy="4324751"/>
          </a:xfrm>
        </p:spPr>
        <p:txBody>
          <a:bodyPr/>
          <a:lstStyle/>
          <a:p>
            <a:br>
              <a:rPr lang="sv-SE" sz="1200" dirty="0"/>
            </a:br>
            <a:br>
              <a:rPr lang="sv-SE" sz="1200" dirty="0"/>
            </a:br>
            <a:r>
              <a:rPr lang="sv-SE" sz="1600" dirty="0"/>
              <a:t>1.  Hur du hanterar ditt barns besvikelser i fotbollen. Din dotter/son ska lära sig att hantera både vinster och förluster, vilka kan innebära olika känslor. Hur agerar du som förälder på ett positivt sätt att lära ditt barn något utifrån dess känslor och upplevelser?</a:t>
            </a:r>
            <a:br>
              <a:rPr lang="sv-SE" sz="1600" dirty="0"/>
            </a:br>
            <a:br>
              <a:rPr lang="sv-SE" sz="1600" dirty="0"/>
            </a:br>
            <a:br>
              <a:rPr lang="sv-SE" sz="1200" dirty="0"/>
            </a:br>
            <a:endParaRPr lang="sv-SE" sz="1200" dirty="0"/>
          </a:p>
        </p:txBody>
      </p:sp>
      <p:pic>
        <p:nvPicPr>
          <p:cNvPr id="4" name="Bildobjekt 3">
            <a:extLst>
              <a:ext uri="{FF2B5EF4-FFF2-40B4-BE49-F238E27FC236}">
                <a16:creationId xmlns:a16="http://schemas.microsoft.com/office/drawing/2014/main" id="{C72E3240-95FF-4D01-A763-F47B131BCD7A}"/>
              </a:ext>
            </a:extLst>
          </p:cNvPr>
          <p:cNvPicPr>
            <a:picLocks noChangeAspect="1"/>
          </p:cNvPicPr>
          <p:nvPr/>
        </p:nvPicPr>
        <p:blipFill>
          <a:blip r:embed="rId2"/>
          <a:stretch>
            <a:fillRect/>
          </a:stretch>
        </p:blipFill>
        <p:spPr>
          <a:xfrm>
            <a:off x="4059119" y="3031019"/>
            <a:ext cx="2327216" cy="3070423"/>
          </a:xfrm>
          <a:prstGeom prst="rect">
            <a:avLst/>
          </a:prstGeom>
        </p:spPr>
      </p:pic>
    </p:spTree>
    <p:extLst>
      <p:ext uri="{BB962C8B-B14F-4D97-AF65-F5344CB8AC3E}">
        <p14:creationId xmlns:p14="http://schemas.microsoft.com/office/powerpoint/2010/main" val="81812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576C2CE-6C49-43DF-9567-A7229BAE96E3}"/>
              </a:ext>
            </a:extLst>
          </p:cNvPr>
          <p:cNvSpPr>
            <a:spLocks noGrp="1"/>
          </p:cNvSpPr>
          <p:nvPr>
            <p:ph type="subTitle" idx="1"/>
          </p:nvPr>
        </p:nvSpPr>
        <p:spPr>
          <a:xfrm>
            <a:off x="784226" y="399495"/>
            <a:ext cx="10463782" cy="1012055"/>
          </a:xfrm>
        </p:spPr>
        <p:txBody>
          <a:bodyPr/>
          <a:lstStyle/>
          <a:p>
            <a:r>
              <a:rPr lang="sv-SE" dirty="0"/>
              <a:t>5 VIKTIGA PUNKTER:</a:t>
            </a:r>
          </a:p>
        </p:txBody>
      </p:sp>
      <p:sp>
        <p:nvSpPr>
          <p:cNvPr id="3" name="Rubrik 2">
            <a:extLst>
              <a:ext uri="{FF2B5EF4-FFF2-40B4-BE49-F238E27FC236}">
                <a16:creationId xmlns:a16="http://schemas.microsoft.com/office/drawing/2014/main" id="{21B6CAF2-D81F-44B0-82D7-CFA38F2CA315}"/>
              </a:ext>
            </a:extLst>
          </p:cNvPr>
          <p:cNvSpPr>
            <a:spLocks noGrp="1"/>
          </p:cNvSpPr>
          <p:nvPr>
            <p:ph type="ctrTitle"/>
          </p:nvPr>
        </p:nvSpPr>
        <p:spPr>
          <a:xfrm>
            <a:off x="784226" y="1660124"/>
            <a:ext cx="10783378" cy="4324751"/>
          </a:xfrm>
        </p:spPr>
        <p:txBody>
          <a:bodyPr/>
          <a:lstStyle/>
          <a:p>
            <a:br>
              <a:rPr lang="sv-SE" sz="1200" dirty="0"/>
            </a:br>
            <a:br>
              <a:rPr lang="sv-SE" sz="1200" dirty="0"/>
            </a:br>
            <a:r>
              <a:rPr lang="sv-SE" sz="1600" dirty="0"/>
              <a:t>1.  Hur du hanterar ditt barns besvikelser i fotbollen. Din dotter/son ska lära sig att hantera både vinster och förluster, vilka kan innebära olika känslor. Hur agerar du som förälder på ett positivt sätt att lära ditt barn något utifrån dess känslor och upplevelser?</a:t>
            </a:r>
            <a:br>
              <a:rPr lang="sv-SE" sz="1600" dirty="0"/>
            </a:br>
            <a:br>
              <a:rPr lang="sv-SE" sz="1600" dirty="0"/>
            </a:br>
            <a:r>
              <a:rPr lang="sv-SE" sz="1600" dirty="0"/>
              <a:t>2. Hur du kan ge ditt barn tid att utvecklas idrottsligt. Du som förälder behöver ge stöd och vara närvarande. Hur mycket tid och kraft har du möjlighet att lägga på ditt barns idrottande?</a:t>
            </a:r>
            <a:br>
              <a:rPr lang="sv-SE" sz="1600" dirty="0"/>
            </a:br>
            <a:br>
              <a:rPr lang="sv-SE" sz="1600" dirty="0"/>
            </a:br>
            <a:br>
              <a:rPr lang="sv-SE" sz="1200" dirty="0"/>
            </a:br>
            <a:endParaRPr lang="sv-SE" sz="1200" dirty="0"/>
          </a:p>
        </p:txBody>
      </p:sp>
      <p:pic>
        <p:nvPicPr>
          <p:cNvPr id="4" name="Bildobjekt 3">
            <a:extLst>
              <a:ext uri="{FF2B5EF4-FFF2-40B4-BE49-F238E27FC236}">
                <a16:creationId xmlns:a16="http://schemas.microsoft.com/office/drawing/2014/main" id="{D83E0796-71D1-4224-AADB-D584F79367DF}"/>
              </a:ext>
            </a:extLst>
          </p:cNvPr>
          <p:cNvPicPr>
            <a:picLocks noChangeAspect="1"/>
          </p:cNvPicPr>
          <p:nvPr/>
        </p:nvPicPr>
        <p:blipFill>
          <a:blip r:embed="rId2"/>
          <a:stretch>
            <a:fillRect/>
          </a:stretch>
        </p:blipFill>
        <p:spPr>
          <a:xfrm>
            <a:off x="2550457" y="3841132"/>
            <a:ext cx="6550000" cy="2862388"/>
          </a:xfrm>
          <a:prstGeom prst="rect">
            <a:avLst/>
          </a:prstGeom>
        </p:spPr>
      </p:pic>
    </p:spTree>
    <p:extLst>
      <p:ext uri="{BB962C8B-B14F-4D97-AF65-F5344CB8AC3E}">
        <p14:creationId xmlns:p14="http://schemas.microsoft.com/office/powerpoint/2010/main" val="3874802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576C2CE-6C49-43DF-9567-A7229BAE96E3}"/>
              </a:ext>
            </a:extLst>
          </p:cNvPr>
          <p:cNvSpPr>
            <a:spLocks noGrp="1"/>
          </p:cNvSpPr>
          <p:nvPr>
            <p:ph type="subTitle" idx="1"/>
          </p:nvPr>
        </p:nvSpPr>
        <p:spPr>
          <a:xfrm>
            <a:off x="784226" y="399495"/>
            <a:ext cx="10463782" cy="1012055"/>
          </a:xfrm>
        </p:spPr>
        <p:txBody>
          <a:bodyPr/>
          <a:lstStyle/>
          <a:p>
            <a:r>
              <a:rPr lang="sv-SE" dirty="0"/>
              <a:t>5 VIKTIGA PUNKTER:</a:t>
            </a:r>
          </a:p>
        </p:txBody>
      </p:sp>
      <p:sp>
        <p:nvSpPr>
          <p:cNvPr id="3" name="Rubrik 2">
            <a:extLst>
              <a:ext uri="{FF2B5EF4-FFF2-40B4-BE49-F238E27FC236}">
                <a16:creationId xmlns:a16="http://schemas.microsoft.com/office/drawing/2014/main" id="{21B6CAF2-D81F-44B0-82D7-CFA38F2CA315}"/>
              </a:ext>
            </a:extLst>
          </p:cNvPr>
          <p:cNvSpPr>
            <a:spLocks noGrp="1"/>
          </p:cNvSpPr>
          <p:nvPr>
            <p:ph type="ctrTitle"/>
          </p:nvPr>
        </p:nvSpPr>
        <p:spPr>
          <a:xfrm>
            <a:off x="784226" y="1660124"/>
            <a:ext cx="10783378" cy="4324751"/>
          </a:xfrm>
        </p:spPr>
        <p:txBody>
          <a:bodyPr/>
          <a:lstStyle/>
          <a:p>
            <a:br>
              <a:rPr lang="sv-SE" sz="1200" dirty="0"/>
            </a:br>
            <a:br>
              <a:rPr lang="sv-SE" sz="1200" dirty="0"/>
            </a:br>
            <a:r>
              <a:rPr lang="sv-SE" sz="1600" dirty="0"/>
              <a:t>1.  hur du hanterar ditt barns besvikelser i fotbollen. Din dotter/son ska lära sig att hantera både vinster och förluster, vilka kan innebära olika känslor. Hur agerar du som förälder på ett positivt sätt att lära ditt barn något utifrån dess känslor och upplevelser?</a:t>
            </a:r>
            <a:br>
              <a:rPr lang="sv-SE" sz="1600" dirty="0"/>
            </a:br>
            <a:br>
              <a:rPr lang="sv-SE" sz="1600" dirty="0"/>
            </a:br>
            <a:r>
              <a:rPr lang="sv-SE" sz="1600" dirty="0"/>
              <a:t>2. hur du kan ge ditt barn tid att utvecklas idrottsligt. Du som förälder behöver ge stöd och vara närvarande. Hur mycket tid och kraft har du möjlighet att lägga på ditt barns idrottande?</a:t>
            </a:r>
            <a:br>
              <a:rPr lang="sv-SE" sz="1600" dirty="0"/>
            </a:br>
            <a:br>
              <a:rPr lang="sv-SE" sz="1600" dirty="0"/>
            </a:br>
            <a:r>
              <a:rPr lang="sv-SE" sz="1600" dirty="0"/>
              <a:t>3.  Kan du låta ditt barn ta egna beslut i fotbollen. För att utvecklas idrottsligt behöver ditt barn ta egna beslut. Hur kan du låta ditt barn ta egna beslut?</a:t>
            </a:r>
            <a:br>
              <a:rPr lang="sv-SE" sz="1600" dirty="0"/>
            </a:br>
            <a:br>
              <a:rPr lang="sv-SE" sz="1600" dirty="0"/>
            </a:br>
            <a:br>
              <a:rPr lang="sv-SE" sz="1200" dirty="0"/>
            </a:br>
            <a:r>
              <a:rPr lang="sv-SE" sz="1200" dirty="0"/>
              <a:t> </a:t>
            </a:r>
            <a:br>
              <a:rPr lang="sv-SE" sz="1200" dirty="0"/>
            </a:br>
            <a:endParaRPr lang="sv-SE" sz="1200" dirty="0"/>
          </a:p>
        </p:txBody>
      </p:sp>
      <p:pic>
        <p:nvPicPr>
          <p:cNvPr id="4" name="Bildobjekt 3">
            <a:extLst>
              <a:ext uri="{FF2B5EF4-FFF2-40B4-BE49-F238E27FC236}">
                <a16:creationId xmlns:a16="http://schemas.microsoft.com/office/drawing/2014/main" id="{6528D48D-F0F7-4D7B-A0A2-CC5A60B4AA39}"/>
              </a:ext>
            </a:extLst>
          </p:cNvPr>
          <p:cNvPicPr>
            <a:picLocks noChangeAspect="1"/>
          </p:cNvPicPr>
          <p:nvPr/>
        </p:nvPicPr>
        <p:blipFill rotWithShape="1">
          <a:blip r:embed="rId2"/>
          <a:srcRect l="53035" t="16352" r="6700" b="3338"/>
          <a:stretch/>
        </p:blipFill>
        <p:spPr>
          <a:xfrm>
            <a:off x="4572000" y="4060370"/>
            <a:ext cx="2262118" cy="2537985"/>
          </a:xfrm>
          <a:prstGeom prst="rect">
            <a:avLst/>
          </a:prstGeom>
        </p:spPr>
      </p:pic>
    </p:spTree>
    <p:extLst>
      <p:ext uri="{BB962C8B-B14F-4D97-AF65-F5344CB8AC3E}">
        <p14:creationId xmlns:p14="http://schemas.microsoft.com/office/powerpoint/2010/main" val="2375335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576C2CE-6C49-43DF-9567-A7229BAE96E3}"/>
              </a:ext>
            </a:extLst>
          </p:cNvPr>
          <p:cNvSpPr>
            <a:spLocks noGrp="1"/>
          </p:cNvSpPr>
          <p:nvPr>
            <p:ph type="subTitle" idx="1"/>
          </p:nvPr>
        </p:nvSpPr>
        <p:spPr>
          <a:xfrm>
            <a:off x="784226" y="399495"/>
            <a:ext cx="10463782" cy="1012055"/>
          </a:xfrm>
        </p:spPr>
        <p:txBody>
          <a:bodyPr/>
          <a:lstStyle/>
          <a:p>
            <a:r>
              <a:rPr lang="sv-SE" dirty="0"/>
              <a:t>5 VIKTIGA PUNKTER:</a:t>
            </a:r>
          </a:p>
        </p:txBody>
      </p:sp>
      <p:sp>
        <p:nvSpPr>
          <p:cNvPr id="3" name="Rubrik 2">
            <a:extLst>
              <a:ext uri="{FF2B5EF4-FFF2-40B4-BE49-F238E27FC236}">
                <a16:creationId xmlns:a16="http://schemas.microsoft.com/office/drawing/2014/main" id="{21B6CAF2-D81F-44B0-82D7-CFA38F2CA315}"/>
              </a:ext>
            </a:extLst>
          </p:cNvPr>
          <p:cNvSpPr>
            <a:spLocks noGrp="1"/>
          </p:cNvSpPr>
          <p:nvPr>
            <p:ph type="ctrTitle"/>
          </p:nvPr>
        </p:nvSpPr>
        <p:spPr>
          <a:xfrm>
            <a:off x="784226" y="1279072"/>
            <a:ext cx="10783378" cy="4705804"/>
          </a:xfrm>
        </p:spPr>
        <p:txBody>
          <a:bodyPr/>
          <a:lstStyle/>
          <a:p>
            <a:br>
              <a:rPr lang="sv-SE" sz="1200" dirty="0"/>
            </a:br>
            <a:br>
              <a:rPr lang="sv-SE" sz="1200" dirty="0"/>
            </a:br>
            <a:r>
              <a:rPr lang="sv-SE" sz="1600" dirty="0"/>
              <a:t>1.  Hur du hanterar ditt barns besvikelser i fotbollen. Din dotter/son ska lära sig att hantera både vinster och förluster, vilka kan innebära olika känslor. Hur agerar du som förälder på ett positivt sätt att lära ditt barn något utifrån dess känslor och upplevelser?</a:t>
            </a:r>
            <a:br>
              <a:rPr lang="sv-SE" sz="1600" dirty="0"/>
            </a:br>
            <a:br>
              <a:rPr lang="sv-SE" sz="1600" dirty="0"/>
            </a:br>
            <a:r>
              <a:rPr lang="sv-SE" sz="1600" dirty="0"/>
              <a:t>2. Hur du kan ge ditt barn tid att utvecklas idrottsligt. Du som förälder behöver ge stöd och vara närvarande. Hur mycket tid och kraft har du möjlighet att lägga på ditt barns idrottande?</a:t>
            </a:r>
            <a:br>
              <a:rPr lang="sv-SE" sz="1600" dirty="0"/>
            </a:br>
            <a:br>
              <a:rPr lang="sv-SE" sz="1600" dirty="0"/>
            </a:br>
            <a:r>
              <a:rPr lang="sv-SE" sz="1600" dirty="0"/>
              <a:t>3.  Kan du låta ditt barn ta egna beslut i fotbollen. För att utvecklas idrottsligt behöver ditt barn ta egna beslut. Hur kan du låta ditt barn ta egna beslut?</a:t>
            </a:r>
            <a:br>
              <a:rPr lang="sv-SE" sz="1600" dirty="0"/>
            </a:br>
            <a:br>
              <a:rPr lang="sv-SE" sz="1600" dirty="0"/>
            </a:br>
            <a:r>
              <a:rPr lang="sv-SE" sz="1600" dirty="0"/>
              <a:t>4. Är du beredd att dela ditt barn med tränarna och fotbollsmiljön. </a:t>
            </a:r>
            <a:br>
              <a:rPr lang="sv-SE" sz="1600" dirty="0"/>
            </a:br>
            <a:r>
              <a:rPr lang="sv-SE" sz="1600" dirty="0"/>
              <a:t>För ditt barns utveckling idrottsligt är det viktigt att du lämnar över ansvaret till tränarna. </a:t>
            </a:r>
            <a:br>
              <a:rPr lang="sv-SE" sz="1600" dirty="0"/>
            </a:br>
            <a:r>
              <a:rPr lang="sv-SE" sz="1600" dirty="0"/>
              <a:t>Hur kan du agera för att låta tränarna sköta sin uppgift utan att underminera eller försvaga </a:t>
            </a:r>
            <a:br>
              <a:rPr lang="sv-SE" sz="1600" dirty="0"/>
            </a:br>
            <a:r>
              <a:rPr lang="sv-SE" sz="1600" dirty="0"/>
              <a:t>deras position?</a:t>
            </a:r>
            <a:br>
              <a:rPr lang="sv-SE" sz="1600" dirty="0"/>
            </a:br>
            <a:br>
              <a:rPr lang="sv-SE" sz="1600" dirty="0"/>
            </a:br>
            <a:br>
              <a:rPr lang="sv-SE" sz="1200" dirty="0"/>
            </a:br>
            <a:r>
              <a:rPr lang="sv-SE" sz="1200" dirty="0"/>
              <a:t> </a:t>
            </a:r>
            <a:br>
              <a:rPr lang="sv-SE" sz="1200" dirty="0"/>
            </a:br>
            <a:endParaRPr lang="sv-SE" sz="1200" dirty="0"/>
          </a:p>
        </p:txBody>
      </p:sp>
      <p:pic>
        <p:nvPicPr>
          <p:cNvPr id="4" name="Bildobjekt 3">
            <a:extLst>
              <a:ext uri="{FF2B5EF4-FFF2-40B4-BE49-F238E27FC236}">
                <a16:creationId xmlns:a16="http://schemas.microsoft.com/office/drawing/2014/main" id="{751AFC92-67F7-4610-BA9F-B111A38E4248}"/>
              </a:ext>
            </a:extLst>
          </p:cNvPr>
          <p:cNvPicPr>
            <a:picLocks noChangeAspect="1"/>
          </p:cNvPicPr>
          <p:nvPr/>
        </p:nvPicPr>
        <p:blipFill>
          <a:blip r:embed="rId2"/>
          <a:stretch>
            <a:fillRect/>
          </a:stretch>
        </p:blipFill>
        <p:spPr>
          <a:xfrm>
            <a:off x="8822466" y="3528015"/>
            <a:ext cx="2343320" cy="3291885"/>
          </a:xfrm>
          <a:prstGeom prst="rect">
            <a:avLst/>
          </a:prstGeom>
        </p:spPr>
      </p:pic>
    </p:spTree>
    <p:extLst>
      <p:ext uri="{BB962C8B-B14F-4D97-AF65-F5344CB8AC3E}">
        <p14:creationId xmlns:p14="http://schemas.microsoft.com/office/powerpoint/2010/main" val="1577589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576C2CE-6C49-43DF-9567-A7229BAE96E3}"/>
              </a:ext>
            </a:extLst>
          </p:cNvPr>
          <p:cNvSpPr>
            <a:spLocks noGrp="1"/>
          </p:cNvSpPr>
          <p:nvPr>
            <p:ph type="subTitle" idx="1"/>
          </p:nvPr>
        </p:nvSpPr>
        <p:spPr>
          <a:xfrm>
            <a:off x="784226" y="399495"/>
            <a:ext cx="10463782" cy="1012055"/>
          </a:xfrm>
        </p:spPr>
        <p:txBody>
          <a:bodyPr/>
          <a:lstStyle/>
          <a:p>
            <a:r>
              <a:rPr lang="sv-SE" dirty="0"/>
              <a:t>5 VIKTIGA PUNKTER:</a:t>
            </a:r>
          </a:p>
        </p:txBody>
      </p:sp>
      <p:sp>
        <p:nvSpPr>
          <p:cNvPr id="3" name="Rubrik 2">
            <a:extLst>
              <a:ext uri="{FF2B5EF4-FFF2-40B4-BE49-F238E27FC236}">
                <a16:creationId xmlns:a16="http://schemas.microsoft.com/office/drawing/2014/main" id="{21B6CAF2-D81F-44B0-82D7-CFA38F2CA315}"/>
              </a:ext>
            </a:extLst>
          </p:cNvPr>
          <p:cNvSpPr>
            <a:spLocks noGrp="1"/>
          </p:cNvSpPr>
          <p:nvPr>
            <p:ph type="ctrTitle"/>
          </p:nvPr>
        </p:nvSpPr>
        <p:spPr>
          <a:xfrm>
            <a:off x="784226" y="1660124"/>
            <a:ext cx="10783378" cy="4324751"/>
          </a:xfrm>
        </p:spPr>
        <p:txBody>
          <a:bodyPr/>
          <a:lstStyle/>
          <a:p>
            <a:br>
              <a:rPr lang="sv-SE" sz="1200" dirty="0"/>
            </a:br>
            <a:br>
              <a:rPr lang="sv-SE" sz="1200" dirty="0"/>
            </a:br>
            <a:r>
              <a:rPr lang="sv-SE" sz="1600" dirty="0"/>
              <a:t>1.  Hur du hanterar ditt barns besvikelser i fotbollen. Din dotter/son ska lära sig att hantera både vinster och förluster, vilka kan innebära olika känslor. Hur agerar du som förälder på ett positivt sätt att lära ditt barn något utifrån dess känslor och upplevelser?</a:t>
            </a:r>
            <a:br>
              <a:rPr lang="sv-SE" sz="1600" dirty="0"/>
            </a:br>
            <a:br>
              <a:rPr lang="sv-SE" sz="1600" dirty="0"/>
            </a:br>
            <a:r>
              <a:rPr lang="sv-SE" sz="1600" dirty="0"/>
              <a:t>2. Hur du kan ge ditt barn tid att utvecklas idrottsligt. Du som förälder behöver ge stöd och vara närvarande. Hur mycket tid och kraft har du möjlighet att lägga på ditt barns idrottande?</a:t>
            </a:r>
            <a:br>
              <a:rPr lang="sv-SE" sz="1600" dirty="0"/>
            </a:br>
            <a:br>
              <a:rPr lang="sv-SE" sz="1600" dirty="0"/>
            </a:br>
            <a:r>
              <a:rPr lang="sv-SE" sz="1600" dirty="0"/>
              <a:t>3.  Kan du låta ditt barn ta egna beslut i fotbollen. För att utvecklas idrottsligt behöver ditt barn ta egna beslut. Hur kan du låta ditt barn ta egna beslut?</a:t>
            </a:r>
            <a:br>
              <a:rPr lang="sv-SE" sz="1600" dirty="0"/>
            </a:br>
            <a:br>
              <a:rPr lang="sv-SE" sz="1600" dirty="0"/>
            </a:br>
            <a:r>
              <a:rPr lang="sv-SE" sz="1600" dirty="0"/>
              <a:t>4. Är du beredd att dela ditt barn med tränarna och fotbollsmiljön. För ditt barns utveckling idrottsligt är det viktigt att du lämnar över ansvaret till tränarna. Hur kan du agera för att låta tränarna sköta sin uppgift utan att underminera eller försvaga deras position?</a:t>
            </a:r>
            <a:br>
              <a:rPr lang="sv-SE" sz="1600" dirty="0"/>
            </a:br>
            <a:br>
              <a:rPr lang="sv-SE" sz="1600" dirty="0"/>
            </a:br>
            <a:r>
              <a:rPr lang="sv-SE" sz="1600" dirty="0"/>
              <a:t>5.  Den femte utgångspunkten handlar om din egen kontroll inom fotbollen. Du är en rollmodell och viktig för tränarnas arbete med att lära ditt barn att alltid göra sitt bästa och uppträda sportsligt. Hur kan du som förälder agera för att hjälpa tränarna i deras arbete?</a:t>
            </a:r>
            <a:br>
              <a:rPr lang="sv-SE" sz="1200" dirty="0"/>
            </a:br>
            <a:r>
              <a:rPr lang="sv-SE" sz="1200" dirty="0"/>
              <a:t> </a:t>
            </a:r>
            <a:br>
              <a:rPr lang="sv-SE" sz="1200" dirty="0"/>
            </a:br>
            <a:endParaRPr lang="sv-SE" sz="1200" dirty="0"/>
          </a:p>
        </p:txBody>
      </p:sp>
    </p:spTree>
    <p:extLst>
      <p:ext uri="{BB962C8B-B14F-4D97-AF65-F5344CB8AC3E}">
        <p14:creationId xmlns:p14="http://schemas.microsoft.com/office/powerpoint/2010/main" val="3656306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spTree>
    <p:extLst>
      <p:ext uri="{BB962C8B-B14F-4D97-AF65-F5344CB8AC3E}">
        <p14:creationId xmlns:p14="http://schemas.microsoft.com/office/powerpoint/2010/main" val="2275770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spTree>
    <p:extLst>
      <p:ext uri="{BB962C8B-B14F-4D97-AF65-F5344CB8AC3E}">
        <p14:creationId xmlns:p14="http://schemas.microsoft.com/office/powerpoint/2010/main" val="2328525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r>
              <a:rPr lang="sv-SE" sz="2000" b="0" dirty="0"/>
              <a:t>- </a:t>
            </a:r>
            <a:r>
              <a:rPr lang="sv-SE" sz="2000" b="0" dirty="0" err="1"/>
              <a:t>Ev</a:t>
            </a:r>
            <a:r>
              <a:rPr lang="sv-SE" sz="2000" b="0" dirty="0"/>
              <a:t> klubbyte/</a:t>
            </a:r>
            <a:r>
              <a:rPr lang="sv-SE" sz="2000" b="0" dirty="0" err="1"/>
              <a:t>lagbyte</a:t>
            </a:r>
            <a:br>
              <a:rPr lang="sv-SE" sz="2000" b="0" dirty="0"/>
            </a:b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spTree>
    <p:extLst>
      <p:ext uri="{BB962C8B-B14F-4D97-AF65-F5344CB8AC3E}">
        <p14:creationId xmlns:p14="http://schemas.microsoft.com/office/powerpoint/2010/main" val="46186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p:txBody>
          <a:bodyPr/>
          <a:lstStyle/>
          <a:p>
            <a:endParaRPr lang="sv-SE"/>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983330" y="737420"/>
            <a:ext cx="9554393" cy="5217960"/>
          </a:xfrm>
        </p:spPr>
        <p:txBody>
          <a:bodyPr/>
          <a:lstStyle/>
          <a:p>
            <a:pPr algn="ctr"/>
            <a:r>
              <a:rPr lang="sv-SE" dirty="0"/>
              <a:t>SÅ MÅNGA SOM MÖJLIGT,</a:t>
            </a:r>
            <a:br>
              <a:rPr lang="sv-SE" dirty="0"/>
            </a:br>
            <a:r>
              <a:rPr lang="sv-SE" dirty="0"/>
              <a:t>SÅ LÄNGE SOM MÖJLIGT,</a:t>
            </a:r>
            <a:br>
              <a:rPr lang="sv-SE" dirty="0"/>
            </a:br>
            <a:r>
              <a:rPr lang="sv-SE" dirty="0"/>
              <a:t>I SÅ BRA MILJÖER SOM MÖJLIGT</a:t>
            </a:r>
          </a:p>
        </p:txBody>
      </p:sp>
      <p:pic>
        <p:nvPicPr>
          <p:cNvPr id="4" name="Picture 1" descr="Metod02.png">
            <a:extLst>
              <a:ext uri="{FF2B5EF4-FFF2-40B4-BE49-F238E27FC236}">
                <a16:creationId xmlns:a16="http://schemas.microsoft.com/office/drawing/2014/main" id="{FA196215-25CC-4A76-B4A0-7E95137103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3235" y="2808614"/>
            <a:ext cx="8964488" cy="38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581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r>
              <a:rPr lang="sv-SE" sz="2000" b="0" dirty="0"/>
              <a:t>- </a:t>
            </a:r>
            <a:r>
              <a:rPr lang="sv-SE" sz="2000" b="0" dirty="0" err="1"/>
              <a:t>Ev</a:t>
            </a:r>
            <a:r>
              <a:rPr lang="sv-SE" sz="2000" b="0" dirty="0"/>
              <a:t> klubbyte/</a:t>
            </a:r>
            <a:r>
              <a:rPr lang="sv-SE" sz="2000" b="0" dirty="0" err="1"/>
              <a:t>lagbyte</a:t>
            </a:r>
            <a:br>
              <a:rPr lang="sv-SE" sz="2000" b="0" dirty="0"/>
            </a:br>
            <a:br>
              <a:rPr lang="sv-SE" sz="2000" b="0" dirty="0"/>
            </a:br>
            <a:r>
              <a:rPr lang="sv-SE" sz="2000" b="0" dirty="0"/>
              <a:t>- Ökad träningsmängd</a:t>
            </a:r>
            <a:br>
              <a:rPr lang="sv-SE" sz="2000" b="0" dirty="0"/>
            </a:b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pic>
        <p:nvPicPr>
          <p:cNvPr id="6" name="Bildobjekt 5">
            <a:extLst>
              <a:ext uri="{FF2B5EF4-FFF2-40B4-BE49-F238E27FC236}">
                <a16:creationId xmlns:a16="http://schemas.microsoft.com/office/drawing/2014/main" id="{6E575916-550A-43E9-9AA9-557959A40E36}"/>
              </a:ext>
            </a:extLst>
          </p:cNvPr>
          <p:cNvPicPr>
            <a:picLocks noChangeAspect="1"/>
          </p:cNvPicPr>
          <p:nvPr/>
        </p:nvPicPr>
        <p:blipFill>
          <a:blip r:embed="rId3"/>
          <a:stretch>
            <a:fillRect/>
          </a:stretch>
        </p:blipFill>
        <p:spPr>
          <a:xfrm>
            <a:off x="3772694" y="2638179"/>
            <a:ext cx="8419306" cy="4084674"/>
          </a:xfrm>
          <a:prstGeom prst="rect">
            <a:avLst/>
          </a:prstGeom>
        </p:spPr>
      </p:pic>
    </p:spTree>
    <p:extLst>
      <p:ext uri="{BB962C8B-B14F-4D97-AF65-F5344CB8AC3E}">
        <p14:creationId xmlns:p14="http://schemas.microsoft.com/office/powerpoint/2010/main" val="2781140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r>
              <a:rPr lang="sv-SE" sz="2000" b="0" dirty="0"/>
              <a:t>- </a:t>
            </a:r>
            <a:r>
              <a:rPr lang="sv-SE" sz="2000" b="0" dirty="0" err="1"/>
              <a:t>Ev</a:t>
            </a:r>
            <a:r>
              <a:rPr lang="sv-SE" sz="2000" b="0" dirty="0"/>
              <a:t> klubbyte/</a:t>
            </a:r>
            <a:r>
              <a:rPr lang="sv-SE" sz="2000" b="0" dirty="0" err="1"/>
              <a:t>lagbyte</a:t>
            </a:r>
            <a:br>
              <a:rPr lang="sv-SE" sz="2000" b="0" dirty="0"/>
            </a:br>
            <a:br>
              <a:rPr lang="sv-SE" sz="2000" b="0" dirty="0"/>
            </a:br>
            <a:r>
              <a:rPr lang="sv-SE" sz="2000" b="0" dirty="0"/>
              <a:t>- Ökad träningsmängd</a:t>
            </a:r>
            <a:br>
              <a:rPr lang="sv-SE" sz="2000" b="0" dirty="0"/>
            </a:br>
            <a:br>
              <a:rPr lang="sv-SE" sz="2000" b="0" dirty="0"/>
            </a:br>
            <a:r>
              <a:rPr lang="sv-SE" sz="2000" b="0" dirty="0"/>
              <a:t>- Mer fokus på resultat</a:t>
            </a:r>
            <a:br>
              <a:rPr lang="sv-SE" sz="2000" b="0" dirty="0"/>
            </a:b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spTree>
    <p:extLst>
      <p:ext uri="{BB962C8B-B14F-4D97-AF65-F5344CB8AC3E}">
        <p14:creationId xmlns:p14="http://schemas.microsoft.com/office/powerpoint/2010/main" val="1703523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r>
              <a:rPr lang="sv-SE" sz="2000" b="0" dirty="0"/>
              <a:t>- </a:t>
            </a:r>
            <a:r>
              <a:rPr lang="sv-SE" sz="2000" b="0" dirty="0" err="1"/>
              <a:t>Ev</a:t>
            </a:r>
            <a:r>
              <a:rPr lang="sv-SE" sz="2000" b="0" dirty="0"/>
              <a:t> klubbyte/</a:t>
            </a:r>
            <a:r>
              <a:rPr lang="sv-SE" sz="2000" b="0" dirty="0" err="1"/>
              <a:t>lagbyte</a:t>
            </a:r>
            <a:br>
              <a:rPr lang="sv-SE" sz="2000" b="0" dirty="0"/>
            </a:br>
            <a:br>
              <a:rPr lang="sv-SE" sz="2000" b="0" dirty="0"/>
            </a:br>
            <a:r>
              <a:rPr lang="sv-SE" sz="2000" b="0" dirty="0"/>
              <a:t>- Ökad träningsmängd</a:t>
            </a:r>
            <a:br>
              <a:rPr lang="sv-SE" sz="2000" b="0" dirty="0"/>
            </a:br>
            <a:br>
              <a:rPr lang="sv-SE" sz="2000" b="0" dirty="0"/>
            </a:br>
            <a:r>
              <a:rPr lang="sv-SE" sz="2000" b="0" dirty="0"/>
              <a:t>- Mer fokus på resultat</a:t>
            </a:r>
            <a:br>
              <a:rPr lang="sv-SE" sz="2000" b="0" dirty="0"/>
            </a:br>
            <a:br>
              <a:rPr lang="sv-SE" sz="2000" b="0" dirty="0"/>
            </a:br>
            <a:r>
              <a:rPr lang="sv-SE" sz="2000" b="0" dirty="0"/>
              <a:t>- Skador av olika slag – </a:t>
            </a:r>
            <a:r>
              <a:rPr lang="sv-SE" sz="2000" b="0" dirty="0" err="1"/>
              <a:t>rehabträning</a:t>
            </a:r>
            <a:br>
              <a:rPr lang="sv-SE" sz="2000" b="0" dirty="0"/>
            </a:br>
            <a:r>
              <a:rPr lang="sv-SE" sz="2000" b="0" dirty="0"/>
              <a:t> </a:t>
            </a: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pic>
        <p:nvPicPr>
          <p:cNvPr id="5" name="Bildobjekt 4">
            <a:extLst>
              <a:ext uri="{FF2B5EF4-FFF2-40B4-BE49-F238E27FC236}">
                <a16:creationId xmlns:a16="http://schemas.microsoft.com/office/drawing/2014/main" id="{F7CF8C0A-7C85-422E-9AB6-AFF0183D4AF3}"/>
              </a:ext>
            </a:extLst>
          </p:cNvPr>
          <p:cNvPicPr>
            <a:picLocks noChangeAspect="1"/>
          </p:cNvPicPr>
          <p:nvPr/>
        </p:nvPicPr>
        <p:blipFill>
          <a:blip r:embed="rId3"/>
          <a:stretch>
            <a:fillRect/>
          </a:stretch>
        </p:blipFill>
        <p:spPr>
          <a:xfrm>
            <a:off x="6448319" y="2649212"/>
            <a:ext cx="3682303" cy="3529890"/>
          </a:xfrm>
          <a:prstGeom prst="rect">
            <a:avLst/>
          </a:prstGeom>
        </p:spPr>
      </p:pic>
    </p:spTree>
    <p:extLst>
      <p:ext uri="{BB962C8B-B14F-4D97-AF65-F5344CB8AC3E}">
        <p14:creationId xmlns:p14="http://schemas.microsoft.com/office/powerpoint/2010/main" val="850096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r>
              <a:rPr lang="sv-SE" sz="2000" b="0" dirty="0"/>
              <a:t>- </a:t>
            </a:r>
            <a:r>
              <a:rPr lang="sv-SE" sz="2000" b="0" dirty="0" err="1"/>
              <a:t>Ev</a:t>
            </a:r>
            <a:r>
              <a:rPr lang="sv-SE" sz="2000" b="0" dirty="0"/>
              <a:t> klubbyte/</a:t>
            </a:r>
            <a:r>
              <a:rPr lang="sv-SE" sz="2000" b="0" dirty="0" err="1"/>
              <a:t>lagbyte</a:t>
            </a:r>
            <a:br>
              <a:rPr lang="sv-SE" sz="2000" b="0" dirty="0"/>
            </a:br>
            <a:br>
              <a:rPr lang="sv-SE" sz="2000" b="0" dirty="0"/>
            </a:br>
            <a:r>
              <a:rPr lang="sv-SE" sz="2000" b="0" dirty="0"/>
              <a:t>- Ökad träningsmängd</a:t>
            </a:r>
            <a:br>
              <a:rPr lang="sv-SE" sz="2000" b="0" dirty="0"/>
            </a:br>
            <a:br>
              <a:rPr lang="sv-SE" sz="2000" b="0" dirty="0"/>
            </a:br>
            <a:r>
              <a:rPr lang="sv-SE" sz="2000" b="0" dirty="0"/>
              <a:t>- Mer fokus på resultat</a:t>
            </a:r>
            <a:br>
              <a:rPr lang="sv-SE" sz="2000" b="0" dirty="0"/>
            </a:br>
            <a:br>
              <a:rPr lang="sv-SE" sz="2000" b="0" dirty="0"/>
            </a:br>
            <a:r>
              <a:rPr lang="sv-SE" sz="2000" b="0" dirty="0"/>
              <a:t>- Skador av olika slag – </a:t>
            </a:r>
            <a:r>
              <a:rPr lang="sv-SE" sz="2000" b="0" dirty="0" err="1"/>
              <a:t>rehabträning</a:t>
            </a:r>
            <a:br>
              <a:rPr lang="sv-SE" sz="2000" b="0" dirty="0"/>
            </a:br>
            <a:r>
              <a:rPr lang="sv-SE" sz="2000" b="0" dirty="0"/>
              <a:t> </a:t>
            </a:r>
            <a:br>
              <a:rPr lang="sv-SE" sz="2000" b="0" dirty="0"/>
            </a:br>
            <a:r>
              <a:rPr lang="sv-SE" sz="2000" b="0" dirty="0"/>
              <a:t>- Partners</a:t>
            </a:r>
            <a:br>
              <a:rPr lang="sv-SE" sz="2000" b="0" dirty="0"/>
            </a:b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pic>
        <p:nvPicPr>
          <p:cNvPr id="6" name="Bildobjekt 5">
            <a:extLst>
              <a:ext uri="{FF2B5EF4-FFF2-40B4-BE49-F238E27FC236}">
                <a16:creationId xmlns:a16="http://schemas.microsoft.com/office/drawing/2014/main" id="{6E05B069-3659-4E22-8924-9CD3E719B8E8}"/>
              </a:ext>
            </a:extLst>
          </p:cNvPr>
          <p:cNvPicPr>
            <a:picLocks noChangeAspect="1"/>
          </p:cNvPicPr>
          <p:nvPr/>
        </p:nvPicPr>
        <p:blipFill>
          <a:blip r:embed="rId3"/>
          <a:stretch>
            <a:fillRect/>
          </a:stretch>
        </p:blipFill>
        <p:spPr>
          <a:xfrm>
            <a:off x="6513861" y="3183119"/>
            <a:ext cx="3475021" cy="1896020"/>
          </a:xfrm>
          <a:prstGeom prst="rect">
            <a:avLst/>
          </a:prstGeom>
        </p:spPr>
      </p:pic>
    </p:spTree>
    <p:extLst>
      <p:ext uri="{BB962C8B-B14F-4D97-AF65-F5344CB8AC3E}">
        <p14:creationId xmlns:p14="http://schemas.microsoft.com/office/powerpoint/2010/main" val="3260844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r>
              <a:rPr lang="sv-SE" sz="2000" b="0" dirty="0"/>
              <a:t>- </a:t>
            </a:r>
            <a:r>
              <a:rPr lang="sv-SE" sz="2000" b="0" dirty="0" err="1"/>
              <a:t>Ev</a:t>
            </a:r>
            <a:r>
              <a:rPr lang="sv-SE" sz="2000" b="0" dirty="0"/>
              <a:t> klubbyte/</a:t>
            </a:r>
            <a:r>
              <a:rPr lang="sv-SE" sz="2000" b="0" dirty="0" err="1"/>
              <a:t>lagbyte</a:t>
            </a:r>
            <a:br>
              <a:rPr lang="sv-SE" sz="2000" b="0" dirty="0"/>
            </a:br>
            <a:br>
              <a:rPr lang="sv-SE" sz="2000" b="0" dirty="0"/>
            </a:br>
            <a:r>
              <a:rPr lang="sv-SE" sz="2000" b="0" dirty="0"/>
              <a:t>- Ökad träningsmängd</a:t>
            </a:r>
            <a:br>
              <a:rPr lang="sv-SE" sz="2000" b="0" dirty="0"/>
            </a:br>
            <a:br>
              <a:rPr lang="sv-SE" sz="2000" b="0" dirty="0"/>
            </a:br>
            <a:r>
              <a:rPr lang="sv-SE" sz="2000" b="0" dirty="0"/>
              <a:t>- Mer fokus på resultat</a:t>
            </a:r>
            <a:br>
              <a:rPr lang="sv-SE" sz="2000" b="0" dirty="0"/>
            </a:br>
            <a:br>
              <a:rPr lang="sv-SE" sz="2000" b="0" dirty="0"/>
            </a:br>
            <a:r>
              <a:rPr lang="sv-SE" sz="2000" b="0" dirty="0"/>
              <a:t>- Skador av olika slag – </a:t>
            </a:r>
            <a:r>
              <a:rPr lang="sv-SE" sz="2000" b="0" dirty="0" err="1"/>
              <a:t>rehabträning</a:t>
            </a:r>
            <a:br>
              <a:rPr lang="sv-SE" sz="2000" b="0" dirty="0"/>
            </a:br>
            <a:r>
              <a:rPr lang="sv-SE" sz="2000" b="0" dirty="0"/>
              <a:t> </a:t>
            </a:r>
            <a:br>
              <a:rPr lang="sv-SE" sz="2000" b="0" dirty="0"/>
            </a:br>
            <a:r>
              <a:rPr lang="sv-SE" sz="2000" b="0" dirty="0"/>
              <a:t>- Partners</a:t>
            </a:r>
            <a:br>
              <a:rPr lang="sv-SE" sz="2000" b="0" dirty="0"/>
            </a:br>
            <a:br>
              <a:rPr lang="sv-SE" sz="2000" b="0" dirty="0"/>
            </a:br>
            <a:r>
              <a:rPr lang="sv-SE" sz="2000" b="0" dirty="0"/>
              <a:t>- Val av skola – NIU? Annan linje? </a:t>
            </a:r>
            <a:br>
              <a:rPr lang="sv-SE" sz="2000" b="0" dirty="0"/>
            </a:b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spTree>
    <p:extLst>
      <p:ext uri="{BB962C8B-B14F-4D97-AF65-F5344CB8AC3E}">
        <p14:creationId xmlns:p14="http://schemas.microsoft.com/office/powerpoint/2010/main" val="3697258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r>
              <a:rPr lang="sv-SE" sz="2000" b="0" dirty="0"/>
              <a:t>- </a:t>
            </a:r>
            <a:r>
              <a:rPr lang="sv-SE" sz="2000" b="0" dirty="0" err="1"/>
              <a:t>Ev</a:t>
            </a:r>
            <a:r>
              <a:rPr lang="sv-SE" sz="2000" b="0" dirty="0"/>
              <a:t> klubbyte/</a:t>
            </a:r>
            <a:r>
              <a:rPr lang="sv-SE" sz="2000" b="0" dirty="0" err="1"/>
              <a:t>lagbyte</a:t>
            </a:r>
            <a:br>
              <a:rPr lang="sv-SE" sz="2000" b="0" dirty="0"/>
            </a:br>
            <a:br>
              <a:rPr lang="sv-SE" sz="2000" b="0" dirty="0"/>
            </a:br>
            <a:r>
              <a:rPr lang="sv-SE" sz="2000" b="0" dirty="0"/>
              <a:t>- Ökad träningsmängd</a:t>
            </a:r>
            <a:br>
              <a:rPr lang="sv-SE" sz="2000" b="0" dirty="0"/>
            </a:br>
            <a:br>
              <a:rPr lang="sv-SE" sz="2000" b="0" dirty="0"/>
            </a:br>
            <a:r>
              <a:rPr lang="sv-SE" sz="2000" b="0" dirty="0"/>
              <a:t>- Mer fokus på resultat</a:t>
            </a:r>
            <a:br>
              <a:rPr lang="sv-SE" sz="2000" b="0" dirty="0"/>
            </a:br>
            <a:br>
              <a:rPr lang="sv-SE" sz="2000" b="0" dirty="0"/>
            </a:br>
            <a:r>
              <a:rPr lang="sv-SE" sz="2000" b="0" dirty="0"/>
              <a:t>- Skador av olika slag – </a:t>
            </a:r>
            <a:r>
              <a:rPr lang="sv-SE" sz="2000" b="0" dirty="0" err="1"/>
              <a:t>rehabträning</a:t>
            </a:r>
            <a:br>
              <a:rPr lang="sv-SE" sz="2000" b="0" dirty="0"/>
            </a:br>
            <a:r>
              <a:rPr lang="sv-SE" sz="2000" b="0" dirty="0"/>
              <a:t> </a:t>
            </a:r>
            <a:br>
              <a:rPr lang="sv-SE" sz="2000" b="0" dirty="0"/>
            </a:br>
            <a:r>
              <a:rPr lang="sv-SE" sz="2000" b="0" dirty="0"/>
              <a:t>- Partners</a:t>
            </a:r>
            <a:br>
              <a:rPr lang="sv-SE" sz="2000" b="0" dirty="0"/>
            </a:br>
            <a:br>
              <a:rPr lang="sv-SE" sz="2000" b="0" dirty="0"/>
            </a:br>
            <a:r>
              <a:rPr lang="sv-SE" sz="2000" b="0" dirty="0"/>
              <a:t>- Val av skola – NIU? Annan linje? </a:t>
            </a:r>
            <a:br>
              <a:rPr lang="sv-SE" sz="2000" b="0" dirty="0"/>
            </a:br>
            <a:br>
              <a:rPr lang="sv-SE" sz="2000" b="0" dirty="0"/>
            </a:br>
            <a:r>
              <a:rPr lang="sv-SE" sz="2000" b="0" dirty="0"/>
              <a:t>- Ökade krav i skolan</a:t>
            </a:r>
            <a:br>
              <a:rPr lang="sv-SE" sz="2000" b="0" dirty="0"/>
            </a:b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spTree>
    <p:extLst>
      <p:ext uri="{BB962C8B-B14F-4D97-AF65-F5344CB8AC3E}">
        <p14:creationId xmlns:p14="http://schemas.microsoft.com/office/powerpoint/2010/main" val="2720489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Vad väntar längre fram i tiden?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920815"/>
            <a:ext cx="9163561" cy="4802038"/>
          </a:xfrm>
        </p:spPr>
        <p:txBody>
          <a:bodyPr/>
          <a:lstStyle/>
          <a:p>
            <a:r>
              <a:rPr lang="sv-SE" sz="2000" b="0" dirty="0"/>
              <a:t>- Ökad konkurrens</a:t>
            </a:r>
            <a:br>
              <a:rPr lang="sv-SE" sz="2000" b="0" dirty="0"/>
            </a:br>
            <a:br>
              <a:rPr lang="sv-SE" sz="2000" b="0" dirty="0"/>
            </a:br>
            <a:r>
              <a:rPr lang="sv-SE" sz="2000" b="0" dirty="0"/>
              <a:t>- </a:t>
            </a:r>
            <a:r>
              <a:rPr lang="sv-SE" sz="2000" b="0" dirty="0" err="1"/>
              <a:t>Ev</a:t>
            </a:r>
            <a:r>
              <a:rPr lang="sv-SE" sz="2000" b="0" dirty="0"/>
              <a:t> klubbyte/</a:t>
            </a:r>
            <a:r>
              <a:rPr lang="sv-SE" sz="2000" b="0" dirty="0" err="1"/>
              <a:t>lagbyte</a:t>
            </a:r>
            <a:br>
              <a:rPr lang="sv-SE" sz="2000" b="0" dirty="0"/>
            </a:br>
            <a:br>
              <a:rPr lang="sv-SE" sz="2000" b="0" dirty="0"/>
            </a:br>
            <a:r>
              <a:rPr lang="sv-SE" sz="2000" b="0" dirty="0"/>
              <a:t>- Ökad träningsmängd</a:t>
            </a:r>
            <a:br>
              <a:rPr lang="sv-SE" sz="2000" b="0" dirty="0"/>
            </a:br>
            <a:br>
              <a:rPr lang="sv-SE" sz="2000" b="0" dirty="0"/>
            </a:br>
            <a:r>
              <a:rPr lang="sv-SE" sz="2000" b="0" dirty="0"/>
              <a:t>- Mer fokus på resultat</a:t>
            </a:r>
            <a:br>
              <a:rPr lang="sv-SE" sz="2000" b="0" dirty="0"/>
            </a:br>
            <a:br>
              <a:rPr lang="sv-SE" sz="2000" b="0" dirty="0"/>
            </a:br>
            <a:r>
              <a:rPr lang="sv-SE" sz="2000" b="0" dirty="0"/>
              <a:t>- Skador av olika slag – </a:t>
            </a:r>
            <a:r>
              <a:rPr lang="sv-SE" sz="2000" b="0" dirty="0" err="1"/>
              <a:t>rehabträning</a:t>
            </a:r>
            <a:br>
              <a:rPr lang="sv-SE" sz="2000" b="0" dirty="0"/>
            </a:br>
            <a:r>
              <a:rPr lang="sv-SE" sz="2000" b="0" dirty="0"/>
              <a:t> </a:t>
            </a:r>
            <a:br>
              <a:rPr lang="sv-SE" sz="2000" b="0" dirty="0"/>
            </a:br>
            <a:r>
              <a:rPr lang="sv-SE" sz="2000" b="0" dirty="0"/>
              <a:t>- Partners</a:t>
            </a:r>
            <a:br>
              <a:rPr lang="sv-SE" sz="2000" b="0" dirty="0"/>
            </a:br>
            <a:br>
              <a:rPr lang="sv-SE" sz="2000" b="0" dirty="0"/>
            </a:br>
            <a:r>
              <a:rPr lang="sv-SE" sz="2000" b="0" dirty="0"/>
              <a:t>- Val av skola – NIU? Annan linje? </a:t>
            </a:r>
            <a:br>
              <a:rPr lang="sv-SE" sz="2000" b="0" dirty="0"/>
            </a:br>
            <a:br>
              <a:rPr lang="sv-SE" sz="2000" b="0" dirty="0"/>
            </a:br>
            <a:r>
              <a:rPr lang="sv-SE" sz="2000" b="0" dirty="0"/>
              <a:t>- Ökade krav i skolan</a:t>
            </a:r>
            <a:br>
              <a:rPr lang="sv-SE" sz="2000" b="0" dirty="0"/>
            </a:br>
            <a:br>
              <a:rPr lang="sv-SE" sz="2000" b="0" dirty="0"/>
            </a:br>
            <a:r>
              <a:rPr lang="sv-SE" sz="2000" b="0" dirty="0"/>
              <a:t>- Mer funderingar på framtiden</a:t>
            </a: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spTree>
    <p:extLst>
      <p:ext uri="{BB962C8B-B14F-4D97-AF65-F5344CB8AC3E}">
        <p14:creationId xmlns:p14="http://schemas.microsoft.com/office/powerpoint/2010/main" val="331416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9058572" cy="925902"/>
          </a:xfrm>
        </p:spPr>
        <p:txBody>
          <a:bodyPr/>
          <a:lstStyle/>
          <a:p>
            <a:r>
              <a:rPr lang="sv-SE" b="1" dirty="0"/>
              <a:t>Hur kan ni föräldrar och vuxna stötta våra  barn och ungdomar?</a:t>
            </a:r>
          </a:p>
          <a:p>
            <a:endParaRPr lang="sv-SE" b="1" dirty="0"/>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2090057" y="3102428"/>
            <a:ext cx="7574702" cy="3440809"/>
          </a:xfrm>
        </p:spPr>
        <p:txBody>
          <a:bodyPr/>
          <a:lstStyle/>
          <a:p>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31C66F97-3C8C-4CE2-898E-625492DA31C5}"/>
              </a:ext>
            </a:extLst>
          </p:cNvPr>
          <p:cNvPicPr>
            <a:picLocks noChangeAspect="1"/>
          </p:cNvPicPr>
          <p:nvPr/>
        </p:nvPicPr>
        <p:blipFill>
          <a:blip r:embed="rId2"/>
          <a:stretch>
            <a:fillRect/>
          </a:stretch>
        </p:blipFill>
        <p:spPr>
          <a:xfrm>
            <a:off x="10526061" y="215774"/>
            <a:ext cx="1457070" cy="1365622"/>
          </a:xfrm>
          <a:prstGeom prst="rect">
            <a:avLst/>
          </a:prstGeom>
        </p:spPr>
      </p:pic>
    </p:spTree>
    <p:extLst>
      <p:ext uri="{BB962C8B-B14F-4D97-AF65-F5344CB8AC3E}">
        <p14:creationId xmlns:p14="http://schemas.microsoft.com/office/powerpoint/2010/main" val="2367298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7666006" cy="925902"/>
          </a:xfrm>
        </p:spPr>
        <p:txBody>
          <a:bodyPr/>
          <a:lstStyle/>
          <a:p>
            <a:r>
              <a:rPr lang="sv-SE" b="1" dirty="0"/>
              <a:t>Föräldrarollen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483743"/>
            <a:ext cx="9163561" cy="5164348"/>
          </a:xfrm>
        </p:spPr>
        <p:txBody>
          <a:bodyPr/>
          <a:lstStyle/>
          <a:p>
            <a:r>
              <a:rPr lang="sv-SE" sz="2000" b="0" dirty="0"/>
              <a:t>- Visa att du också tycker att barnets idrottande är roligt</a:t>
            </a: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59F712CC-20C6-458B-A606-A3456821457B}"/>
              </a:ext>
            </a:extLst>
          </p:cNvPr>
          <p:cNvPicPr>
            <a:picLocks noChangeAspect="1"/>
          </p:cNvPicPr>
          <p:nvPr/>
        </p:nvPicPr>
        <p:blipFill>
          <a:blip r:embed="rId2"/>
          <a:stretch>
            <a:fillRect/>
          </a:stretch>
        </p:blipFill>
        <p:spPr>
          <a:xfrm>
            <a:off x="10560567" y="210023"/>
            <a:ext cx="1457070" cy="1365622"/>
          </a:xfrm>
          <a:prstGeom prst="rect">
            <a:avLst/>
          </a:prstGeom>
        </p:spPr>
      </p:pic>
      <p:pic>
        <p:nvPicPr>
          <p:cNvPr id="5" name="Bildobjekt 4">
            <a:extLst>
              <a:ext uri="{FF2B5EF4-FFF2-40B4-BE49-F238E27FC236}">
                <a16:creationId xmlns:a16="http://schemas.microsoft.com/office/drawing/2014/main" id="{5DD750DC-3974-416E-8E8D-A5AF3DB65D36}"/>
              </a:ext>
            </a:extLst>
          </p:cNvPr>
          <p:cNvPicPr>
            <a:picLocks noChangeAspect="1"/>
          </p:cNvPicPr>
          <p:nvPr/>
        </p:nvPicPr>
        <p:blipFill>
          <a:blip r:embed="rId3"/>
          <a:stretch>
            <a:fillRect/>
          </a:stretch>
        </p:blipFill>
        <p:spPr>
          <a:xfrm>
            <a:off x="1986642" y="2529106"/>
            <a:ext cx="6810439" cy="3830872"/>
          </a:xfrm>
          <a:prstGeom prst="rect">
            <a:avLst/>
          </a:prstGeom>
        </p:spPr>
      </p:pic>
    </p:spTree>
    <p:extLst>
      <p:ext uri="{BB962C8B-B14F-4D97-AF65-F5344CB8AC3E}">
        <p14:creationId xmlns:p14="http://schemas.microsoft.com/office/powerpoint/2010/main" val="86271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7666006" cy="925902"/>
          </a:xfrm>
        </p:spPr>
        <p:txBody>
          <a:bodyPr/>
          <a:lstStyle/>
          <a:p>
            <a:r>
              <a:rPr lang="sv-SE" b="1" dirty="0"/>
              <a:t>Föräldrarollen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483743"/>
            <a:ext cx="9163561" cy="5164348"/>
          </a:xfrm>
        </p:spPr>
        <p:txBody>
          <a:bodyPr/>
          <a:lstStyle/>
          <a:p>
            <a:r>
              <a:rPr lang="sv-SE" sz="2000" b="0" dirty="0"/>
              <a:t>- Visa att du också tycker att barnets idrottande är roligt</a:t>
            </a:r>
            <a:br>
              <a:rPr lang="sv-SE" sz="2000" b="0" dirty="0"/>
            </a:br>
            <a:br>
              <a:rPr lang="sv-SE" sz="2000" b="0" dirty="0"/>
            </a:br>
            <a:r>
              <a:rPr lang="sv-SE" sz="2000" b="0" dirty="0"/>
              <a:t>- Stötta ditt barn men överlåt coachningen till tränarna </a:t>
            </a: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59F712CC-20C6-458B-A606-A3456821457B}"/>
              </a:ext>
            </a:extLst>
          </p:cNvPr>
          <p:cNvPicPr>
            <a:picLocks noChangeAspect="1"/>
          </p:cNvPicPr>
          <p:nvPr/>
        </p:nvPicPr>
        <p:blipFill>
          <a:blip r:embed="rId2"/>
          <a:stretch>
            <a:fillRect/>
          </a:stretch>
        </p:blipFill>
        <p:spPr>
          <a:xfrm>
            <a:off x="10560567" y="210023"/>
            <a:ext cx="1457070" cy="1365622"/>
          </a:xfrm>
          <a:prstGeom prst="rect">
            <a:avLst/>
          </a:prstGeom>
        </p:spPr>
      </p:pic>
      <p:pic>
        <p:nvPicPr>
          <p:cNvPr id="5" name="Bildobjekt 4">
            <a:extLst>
              <a:ext uri="{FF2B5EF4-FFF2-40B4-BE49-F238E27FC236}">
                <a16:creationId xmlns:a16="http://schemas.microsoft.com/office/drawing/2014/main" id="{0554F4E1-4FF4-4273-9634-25BFF161FA6E}"/>
              </a:ext>
            </a:extLst>
          </p:cNvPr>
          <p:cNvPicPr>
            <a:picLocks noChangeAspect="1"/>
          </p:cNvPicPr>
          <p:nvPr/>
        </p:nvPicPr>
        <p:blipFill>
          <a:blip r:embed="rId3"/>
          <a:stretch>
            <a:fillRect/>
          </a:stretch>
        </p:blipFill>
        <p:spPr>
          <a:xfrm>
            <a:off x="5975251" y="3103061"/>
            <a:ext cx="3115326" cy="2115495"/>
          </a:xfrm>
          <a:prstGeom prst="rect">
            <a:avLst/>
          </a:prstGeom>
        </p:spPr>
      </p:pic>
    </p:spTree>
    <p:extLst>
      <p:ext uri="{BB962C8B-B14F-4D97-AF65-F5344CB8AC3E}">
        <p14:creationId xmlns:p14="http://schemas.microsoft.com/office/powerpoint/2010/main" val="211365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83871"/>
            <a:ext cx="10242000" cy="770256"/>
          </a:xfrm>
        </p:spPr>
        <p:txBody>
          <a:bodyPr/>
          <a:lstStyle/>
          <a:p>
            <a:pPr algn="ctr"/>
            <a:r>
              <a:rPr lang="sv-SE" dirty="0"/>
              <a:t>En helhet barn- och ungdomsfotboll</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353291" y="5126725"/>
            <a:ext cx="2485775" cy="40124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700" b="1" i="0" u="none" strike="noStrike" kern="1200" cap="none" spc="0" normalizeH="0" baseline="0" noProof="0" dirty="0">
                <a:ln>
                  <a:noFill/>
                </a:ln>
                <a:solidFill>
                  <a:prstClr val="white"/>
                </a:solidFill>
                <a:effectLst/>
                <a:uLnTx/>
                <a:uFillTx/>
                <a:latin typeface="Calibri"/>
                <a:ea typeface="+mn-ea"/>
                <a:cs typeface="+mn-cs"/>
              </a:rPr>
              <a:t>Spelarutbildningsplanen</a:t>
            </a:r>
          </a:p>
        </p:txBody>
      </p:sp>
      <p:sp>
        <p:nvSpPr>
          <p:cNvPr id="2" name="Ram 1"/>
          <p:cNvSpPr/>
          <p:nvPr/>
        </p:nvSpPr>
        <p:spPr>
          <a:xfrm>
            <a:off x="4214799" y="3097163"/>
            <a:ext cx="3362632" cy="1533832"/>
          </a:xfrm>
          <a:prstGeom prst="fram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Fotbollens, spela lek och lär</a:t>
            </a:r>
          </a:p>
        </p:txBody>
      </p:sp>
      <p:cxnSp>
        <p:nvCxnSpPr>
          <p:cNvPr id="6" name="Rak 5"/>
          <p:cNvCxnSpPr>
            <a:stCxn id="2" idx="0"/>
          </p:cNvCxnSpPr>
          <p:nvPr/>
        </p:nvCxnSpPr>
        <p:spPr>
          <a:xfrm flipV="1">
            <a:off x="5896116" y="2290918"/>
            <a:ext cx="9833" cy="80624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flipH="1">
            <a:off x="3575703" y="2271253"/>
            <a:ext cx="4395019" cy="294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latshållare för text 2">
            <a:extLst>
              <a:ext uri="{FF2B5EF4-FFF2-40B4-BE49-F238E27FC236}">
                <a16:creationId xmlns:a16="http://schemas.microsoft.com/office/drawing/2014/main" id="{6AC551A1-52FC-41A3-83AD-41AAE98FC349}"/>
              </a:ext>
            </a:extLst>
          </p:cNvPr>
          <p:cNvSpPr txBox="1">
            <a:spLocks/>
          </p:cNvSpPr>
          <p:nvPr/>
        </p:nvSpPr>
        <p:spPr>
          <a:xfrm>
            <a:off x="2591917" y="1997162"/>
            <a:ext cx="6376219" cy="5302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700" b="0" i="0" u="none" strike="noStrike" kern="1200" cap="none" spc="0" normalizeH="0" baseline="0" noProof="0" dirty="0">
                <a:ln>
                  <a:noFill/>
                </a:ln>
                <a:solidFill>
                  <a:prstClr val="white"/>
                </a:solidFill>
                <a:effectLst/>
                <a:uLnTx/>
                <a:uFillTx/>
                <a:latin typeface="Calibri"/>
                <a:ea typeface="+mn-ea"/>
                <a:cs typeface="+mn-cs"/>
              </a:rPr>
              <a:t>Inriktning för svensk barn- och ungdomsfotboll</a:t>
            </a:r>
          </a:p>
        </p:txBody>
      </p:sp>
      <p:sp>
        <p:nvSpPr>
          <p:cNvPr id="19" name="Platshållare för text 2">
            <a:extLst>
              <a:ext uri="{FF2B5EF4-FFF2-40B4-BE49-F238E27FC236}">
                <a16:creationId xmlns:a16="http://schemas.microsoft.com/office/drawing/2014/main" id="{6AC551A1-52FC-41A3-83AD-41AAE98FC349}"/>
              </a:ext>
            </a:extLst>
          </p:cNvPr>
          <p:cNvSpPr txBox="1">
            <a:spLocks/>
          </p:cNvSpPr>
          <p:nvPr/>
        </p:nvSpPr>
        <p:spPr>
          <a:xfrm>
            <a:off x="3875811" y="2301403"/>
            <a:ext cx="1994608" cy="34347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FN:s barnkonvention</a:t>
            </a:r>
          </a:p>
        </p:txBody>
      </p:sp>
      <p:sp>
        <p:nvSpPr>
          <p:cNvPr id="20" name="Platshållare för text 2">
            <a:extLst>
              <a:ext uri="{FF2B5EF4-FFF2-40B4-BE49-F238E27FC236}">
                <a16:creationId xmlns:a16="http://schemas.microsoft.com/office/drawing/2014/main" id="{6AC551A1-52FC-41A3-83AD-41AAE98FC349}"/>
              </a:ext>
            </a:extLst>
          </p:cNvPr>
          <p:cNvSpPr txBox="1">
            <a:spLocks/>
          </p:cNvSpPr>
          <p:nvPr/>
        </p:nvSpPr>
        <p:spPr>
          <a:xfrm>
            <a:off x="2580289" y="2709440"/>
            <a:ext cx="3286331" cy="34347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Svensk fotbolls mål och visioner</a:t>
            </a:r>
          </a:p>
        </p:txBody>
      </p:sp>
      <p:sp>
        <p:nvSpPr>
          <p:cNvPr id="21" name="Platshållare för text 2">
            <a:extLst>
              <a:ext uri="{FF2B5EF4-FFF2-40B4-BE49-F238E27FC236}">
                <a16:creationId xmlns:a16="http://schemas.microsoft.com/office/drawing/2014/main" id="{6AC551A1-52FC-41A3-83AD-41AAE98FC349}"/>
              </a:ext>
            </a:extLst>
          </p:cNvPr>
          <p:cNvSpPr txBox="1">
            <a:spLocks/>
          </p:cNvSpPr>
          <p:nvPr/>
        </p:nvSpPr>
        <p:spPr>
          <a:xfrm>
            <a:off x="5939123" y="2301960"/>
            <a:ext cx="3286331" cy="34347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Aktuell idrottsforskning</a:t>
            </a:r>
          </a:p>
        </p:txBody>
      </p:sp>
      <p:sp>
        <p:nvSpPr>
          <p:cNvPr id="22" name="Platshållare för text 2">
            <a:extLst>
              <a:ext uri="{FF2B5EF4-FFF2-40B4-BE49-F238E27FC236}">
                <a16:creationId xmlns:a16="http://schemas.microsoft.com/office/drawing/2014/main" id="{6AC551A1-52FC-41A3-83AD-41AAE98FC349}"/>
              </a:ext>
            </a:extLst>
          </p:cNvPr>
          <p:cNvSpPr txBox="1">
            <a:spLocks/>
          </p:cNvSpPr>
          <p:nvPr/>
        </p:nvSpPr>
        <p:spPr>
          <a:xfrm>
            <a:off x="5923818" y="2513355"/>
            <a:ext cx="2214612" cy="34347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Beprövad erfarenhet</a:t>
            </a:r>
          </a:p>
        </p:txBody>
      </p:sp>
      <p:sp>
        <p:nvSpPr>
          <p:cNvPr id="23" name="Platshållare för text 2">
            <a:extLst>
              <a:ext uri="{FF2B5EF4-FFF2-40B4-BE49-F238E27FC236}">
                <a16:creationId xmlns:a16="http://schemas.microsoft.com/office/drawing/2014/main" id="{6AC551A1-52FC-41A3-83AD-41AAE98FC349}"/>
              </a:ext>
            </a:extLst>
          </p:cNvPr>
          <p:cNvSpPr txBox="1">
            <a:spLocks/>
          </p:cNvSpPr>
          <p:nvPr/>
        </p:nvSpPr>
        <p:spPr>
          <a:xfrm>
            <a:off x="4126310" y="2502964"/>
            <a:ext cx="1720647" cy="34347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Idrotten vill</a:t>
            </a:r>
          </a:p>
        </p:txBody>
      </p:sp>
      <p:sp>
        <p:nvSpPr>
          <p:cNvPr id="31" name="Platshållare för text 2">
            <a:extLst>
              <a:ext uri="{FF2B5EF4-FFF2-40B4-BE49-F238E27FC236}">
                <a16:creationId xmlns:a16="http://schemas.microsoft.com/office/drawing/2014/main" id="{6AC551A1-52FC-41A3-83AD-41AAE98FC349}"/>
              </a:ext>
            </a:extLst>
          </p:cNvPr>
          <p:cNvSpPr txBox="1">
            <a:spLocks/>
          </p:cNvSpPr>
          <p:nvPr/>
        </p:nvSpPr>
        <p:spPr>
          <a:xfrm>
            <a:off x="9753145" y="5040132"/>
            <a:ext cx="1645683" cy="37353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700" b="1" i="0" u="none" strike="noStrike" kern="1200" cap="none" spc="0" normalizeH="0" baseline="0" noProof="0" dirty="0">
                <a:ln>
                  <a:noFill/>
                </a:ln>
                <a:solidFill>
                  <a:prstClr val="white"/>
                </a:solidFill>
                <a:effectLst/>
                <a:uLnTx/>
                <a:uFillTx/>
                <a:latin typeface="Calibri"/>
                <a:ea typeface="+mn-ea"/>
                <a:cs typeface="+mn-cs"/>
              </a:rPr>
              <a:t>Spelformer</a:t>
            </a:r>
          </a:p>
        </p:txBody>
      </p:sp>
      <p:sp>
        <p:nvSpPr>
          <p:cNvPr id="32" name="Platshållare för text 2">
            <a:extLst>
              <a:ext uri="{FF2B5EF4-FFF2-40B4-BE49-F238E27FC236}">
                <a16:creationId xmlns:a16="http://schemas.microsoft.com/office/drawing/2014/main" id="{6AC551A1-52FC-41A3-83AD-41AAE98FC349}"/>
              </a:ext>
            </a:extLst>
          </p:cNvPr>
          <p:cNvSpPr txBox="1">
            <a:spLocks/>
          </p:cNvSpPr>
          <p:nvPr/>
        </p:nvSpPr>
        <p:spPr>
          <a:xfrm>
            <a:off x="3875809" y="5331077"/>
            <a:ext cx="4312227" cy="38392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5000"/>
              </a:lnSpc>
              <a:spcBef>
                <a:spcPts val="1333"/>
              </a:spcBef>
              <a:spcAft>
                <a:spcPts val="0"/>
              </a:spcAft>
              <a:buClrTx/>
              <a:buSzTx/>
              <a:buFont typeface="Arial" panose="020B0604020202020204" pitchFamily="34" charset="0"/>
              <a:buNone/>
              <a:tabLst/>
              <a:defRPr/>
            </a:pPr>
            <a:r>
              <a:rPr kumimoji="0" lang="sv-SE" sz="1700" b="1" i="0" u="none" strike="noStrike" kern="1200" cap="none" spc="0" normalizeH="0" baseline="0" noProof="0" dirty="0">
                <a:ln>
                  <a:noFill/>
                </a:ln>
                <a:solidFill>
                  <a:prstClr val="white"/>
                </a:solidFill>
                <a:effectLst/>
                <a:uLnTx/>
                <a:uFillTx/>
                <a:latin typeface="Calibri"/>
                <a:ea typeface="+mn-ea"/>
                <a:cs typeface="+mn-cs"/>
              </a:rPr>
              <a:t>Tränarutbildning</a:t>
            </a:r>
          </a:p>
        </p:txBody>
      </p:sp>
      <p:sp>
        <p:nvSpPr>
          <p:cNvPr id="24" name="Figur 23"/>
          <p:cNvSpPr/>
          <p:nvPr/>
        </p:nvSpPr>
        <p:spPr>
          <a:xfrm rot="4270308">
            <a:off x="8237630" y="3010092"/>
            <a:ext cx="1904383" cy="2656637"/>
          </a:xfrm>
          <a:prstGeom prst="swooshArrow">
            <a:avLst>
              <a:gd name="adj1" fmla="val 25000"/>
              <a:gd name="adj2" fmla="val 25000"/>
            </a:avLst>
          </a:prstGeom>
          <a:solidFill>
            <a:schemeClr val="accent2"/>
          </a:solidFill>
          <a:ln>
            <a:solidFill>
              <a:schemeClr val="bg1"/>
            </a:solidFill>
          </a:ln>
        </p:spPr>
        <p:style>
          <a:lnRef idx="1">
            <a:schemeClr val="accent3"/>
          </a:lnRef>
          <a:fillRef idx="2">
            <a:schemeClr val="accent3"/>
          </a:fillRef>
          <a:effectRef idx="1">
            <a:schemeClr val="accent3"/>
          </a:effectRef>
          <a:fontRef idx="minor">
            <a:schemeClr val="dk1"/>
          </a:fontRef>
        </p:style>
      </p:sp>
      <p:sp>
        <p:nvSpPr>
          <p:cNvPr id="26" name="Figur 25"/>
          <p:cNvSpPr/>
          <p:nvPr/>
        </p:nvSpPr>
        <p:spPr>
          <a:xfrm rot="6328676" flipV="1">
            <a:off x="1825539" y="3123815"/>
            <a:ext cx="1775611" cy="2524628"/>
          </a:xfrm>
          <a:prstGeom prst="swooshArrow">
            <a:avLst>
              <a:gd name="adj1" fmla="val 25000"/>
              <a:gd name="adj2" fmla="val 25000"/>
            </a:avLst>
          </a:prstGeom>
          <a:solidFill>
            <a:schemeClr val="accent2"/>
          </a:solidFill>
          <a:ln>
            <a:solidFill>
              <a:schemeClr val="bg1"/>
            </a:solidFill>
          </a:ln>
        </p:spPr>
        <p:style>
          <a:lnRef idx="1">
            <a:schemeClr val="accent3"/>
          </a:lnRef>
          <a:fillRef idx="2">
            <a:schemeClr val="accent3"/>
          </a:fillRef>
          <a:effectRef idx="1">
            <a:schemeClr val="accent3"/>
          </a:effectRef>
          <a:fontRef idx="minor">
            <a:schemeClr val="dk1"/>
          </a:fontRef>
        </p:style>
      </p:sp>
      <p:sp>
        <p:nvSpPr>
          <p:cNvPr id="28" name="Figur 27"/>
          <p:cNvSpPr/>
          <p:nvPr/>
        </p:nvSpPr>
        <p:spPr>
          <a:xfrm rot="13156243">
            <a:off x="7787359" y="4679567"/>
            <a:ext cx="1904383" cy="2656637"/>
          </a:xfrm>
          <a:prstGeom prst="swooshArrow">
            <a:avLst>
              <a:gd name="adj1" fmla="val 25000"/>
              <a:gd name="adj2" fmla="val 25000"/>
            </a:avLst>
          </a:prstGeom>
          <a:solidFill>
            <a:schemeClr val="accent2"/>
          </a:solidFill>
          <a:ln>
            <a:solidFill>
              <a:schemeClr val="bg1"/>
            </a:solidFill>
          </a:ln>
        </p:spPr>
        <p:style>
          <a:lnRef idx="1">
            <a:schemeClr val="accent3"/>
          </a:lnRef>
          <a:fillRef idx="2">
            <a:schemeClr val="accent3"/>
          </a:fillRef>
          <a:effectRef idx="1">
            <a:schemeClr val="accent3"/>
          </a:effectRef>
          <a:fontRef idx="minor">
            <a:schemeClr val="dk1"/>
          </a:fontRef>
        </p:style>
      </p:sp>
      <p:sp>
        <p:nvSpPr>
          <p:cNvPr id="30" name="Figur 29"/>
          <p:cNvSpPr/>
          <p:nvPr/>
        </p:nvSpPr>
        <p:spPr>
          <a:xfrm rot="19260565" flipV="1">
            <a:off x="2445531" y="4668597"/>
            <a:ext cx="1775611" cy="2524628"/>
          </a:xfrm>
          <a:prstGeom prst="swooshArrow">
            <a:avLst>
              <a:gd name="adj1" fmla="val 25000"/>
              <a:gd name="adj2" fmla="val 25000"/>
            </a:avLst>
          </a:prstGeom>
          <a:solidFill>
            <a:schemeClr val="accent2"/>
          </a:solidFill>
          <a:ln>
            <a:solidFill>
              <a:schemeClr val="bg1"/>
            </a:solidFill>
          </a:ln>
        </p:spPr>
        <p:style>
          <a:lnRef idx="1">
            <a:schemeClr val="accent3"/>
          </a:lnRef>
          <a:fillRef idx="2">
            <a:schemeClr val="accent3"/>
          </a:fillRef>
          <a:effectRef idx="1">
            <a:schemeClr val="accent3"/>
          </a:effectRef>
          <a:fontRef idx="minor">
            <a:schemeClr val="dk1"/>
          </a:fontRef>
        </p:style>
      </p:sp>
      <p:pic>
        <p:nvPicPr>
          <p:cNvPr id="34" name="Bildobjekt 33"/>
          <p:cNvPicPr>
            <a:picLocks noChangeAspect="1"/>
          </p:cNvPicPr>
          <p:nvPr/>
        </p:nvPicPr>
        <p:blipFill rotWithShape="1">
          <a:blip r:embed="rId3" cstate="print">
            <a:extLst>
              <a:ext uri="{28A0092B-C50C-407E-A947-70E740481C1C}">
                <a14:useLocalDpi xmlns:a14="http://schemas.microsoft.com/office/drawing/2010/main" val="0"/>
              </a:ext>
            </a:extLst>
          </a:blip>
          <a:srcRect l="37910" t="25851" r="5668" b="6951"/>
          <a:stretch/>
        </p:blipFill>
        <p:spPr>
          <a:xfrm rot="581360">
            <a:off x="5956292" y="5939484"/>
            <a:ext cx="753587" cy="861243"/>
          </a:xfrm>
          <a:prstGeom prst="rect">
            <a:avLst/>
          </a:prstGeom>
          <a:effectLst>
            <a:outerShdw blurRad="50800" dist="38100" dir="2700000" algn="tl" rotWithShape="0">
              <a:prstClr val="black">
                <a:alpha val="40000"/>
              </a:prstClr>
            </a:outerShdw>
          </a:effectLst>
        </p:spPr>
      </p:pic>
      <p:pic>
        <p:nvPicPr>
          <p:cNvPr id="35" name="Bildobjekt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79395">
            <a:off x="5404050" y="5747403"/>
            <a:ext cx="648613" cy="922084"/>
          </a:xfrm>
          <a:prstGeom prst="rect">
            <a:avLst/>
          </a:prstGeom>
          <a:effectLst>
            <a:outerShdw blurRad="50800" dist="38100" dir="2700000" algn="tl" rotWithShape="0">
              <a:prstClr val="black">
                <a:alpha val="40000"/>
              </a:prstClr>
            </a:outerShdw>
          </a:effectLst>
        </p:spPr>
      </p:pic>
      <p:pic>
        <p:nvPicPr>
          <p:cNvPr id="36" name="Picture 6" descr="TUBU_Omslag.jpg"/>
          <p:cNvPicPr>
            <a:picLocks noChangeAspect="1"/>
          </p:cNvPicPr>
          <p:nvPr/>
        </p:nvPicPr>
        <p:blipFill>
          <a:blip r:embed="rId5">
            <a:extLst/>
          </a:blip>
          <a:stretch>
            <a:fillRect/>
          </a:stretch>
        </p:blipFill>
        <p:spPr>
          <a:xfrm rot="321342">
            <a:off x="6430261" y="5762531"/>
            <a:ext cx="801572" cy="911981"/>
          </a:xfrm>
          <a:prstGeom prst="rect">
            <a:avLst/>
          </a:prstGeom>
          <a:effectLst>
            <a:outerShdw blurRad="50800" dist="38100" dir="2700000" algn="tl" rotWithShape="0">
              <a:prstClr val="black">
                <a:alpha val="40000"/>
              </a:prstClr>
            </a:outerShdw>
          </a:effectLst>
        </p:spPr>
      </p:pic>
      <p:pic>
        <p:nvPicPr>
          <p:cNvPr id="33" name="Picture 1" descr="TUC_Omslag.jpg"/>
          <p:cNvPicPr>
            <a:picLocks noChangeAspect="1"/>
          </p:cNvPicPr>
          <p:nvPr/>
        </p:nvPicPr>
        <p:blipFill>
          <a:blip r:embed="rId6">
            <a:extLst/>
          </a:blip>
          <a:stretch>
            <a:fillRect/>
          </a:stretch>
        </p:blipFill>
        <p:spPr>
          <a:xfrm rot="20731766">
            <a:off x="4838699" y="5714249"/>
            <a:ext cx="783568" cy="899361"/>
          </a:xfrm>
          <a:prstGeom prst="rect">
            <a:avLst/>
          </a:prstGeom>
          <a:effectLst>
            <a:outerShdw blurRad="50800" dist="38100" dir="2700000" algn="tl" rotWithShape="0">
              <a:prstClr val="black">
                <a:alpha val="40000"/>
              </a:prstClr>
            </a:outerShdw>
          </a:effectLst>
        </p:spPr>
      </p:pic>
      <p:sp>
        <p:nvSpPr>
          <p:cNvPr id="25" name="Platshållare för datum 3">
            <a:extLst>
              <a:ext uri="{FF2B5EF4-FFF2-40B4-BE49-F238E27FC236}">
                <a16:creationId xmlns:a16="http://schemas.microsoft.com/office/drawing/2014/main" id="{C5E6B004-C00E-48BA-9688-0460F4AF6D98}"/>
              </a:ext>
            </a:extLst>
          </p:cNvPr>
          <p:cNvSpPr>
            <a:spLocks noGrp="1"/>
          </p:cNvSpPr>
          <p:nvPr>
            <p:ph type="dt" sz="half" idx="10"/>
          </p:nvPr>
        </p:nvSpPr>
        <p:spPr>
          <a:xfrm>
            <a:off x="6080444" y="131444"/>
            <a:ext cx="2129345" cy="219093"/>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Spelform 3 mot 3</a:t>
            </a:r>
          </a:p>
        </p:txBody>
      </p:sp>
      <p:sp>
        <p:nvSpPr>
          <p:cNvPr id="27" name="Platshållare för sidfot 4">
            <a:extLst>
              <a:ext uri="{FF2B5EF4-FFF2-40B4-BE49-F238E27FC236}">
                <a16:creationId xmlns:a16="http://schemas.microsoft.com/office/drawing/2014/main" id="{C4CEA141-327A-4B22-879A-567880C6A523}"/>
              </a:ext>
            </a:extLst>
          </p:cNvPr>
          <p:cNvSpPr>
            <a:spLocks noGrp="1"/>
          </p:cNvSpPr>
          <p:nvPr>
            <p:ph type="ftr" sz="quarter" idx="11"/>
          </p:nvPr>
        </p:nvSpPr>
        <p:spPr>
          <a:xfrm>
            <a:off x="540702" y="131444"/>
            <a:ext cx="5336223" cy="219093"/>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Spelarutbildningsplan 6-7 år</a:t>
            </a:r>
          </a:p>
        </p:txBody>
      </p:sp>
    </p:spTree>
    <p:extLst>
      <p:ext uri="{BB962C8B-B14F-4D97-AF65-F5344CB8AC3E}">
        <p14:creationId xmlns:p14="http://schemas.microsoft.com/office/powerpoint/2010/main" val="33629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0-#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1+#ppt_w/2"/>
                                          </p:val>
                                        </p:tav>
                                        <p:tav tm="100000">
                                          <p:val>
                                            <p:strVal val="#ppt_x"/>
                                          </p:val>
                                        </p:tav>
                                      </p:tavLst>
                                    </p:anim>
                                    <p:anim calcmode="lin" valueType="num">
                                      <p:cBhvr additive="base">
                                        <p:cTn id="42" dur="500" fill="hold"/>
                                        <p:tgtEl>
                                          <p:spTgt spid="21"/>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2"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1+#ppt_w/2"/>
                                          </p:val>
                                        </p:tav>
                                        <p:tav tm="100000">
                                          <p:val>
                                            <p:strVal val="#ppt_x"/>
                                          </p:val>
                                        </p:tav>
                                      </p:tavLst>
                                    </p:anim>
                                    <p:anim calcmode="lin" valueType="num">
                                      <p:cBhvr additive="base">
                                        <p:cTn id="4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2"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right)">
                                      <p:cBhvr>
                                        <p:cTn id="55" dur="500"/>
                                        <p:tgtEl>
                                          <p:spTgt spid="26"/>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up)">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par>
                                <p:cTn id="68" presetID="22" presetClass="entr" presetSubtype="2"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right)">
                                      <p:cBhvr>
                                        <p:cTn id="70" dur="500"/>
                                        <p:tgtEl>
                                          <p:spTgt spid="2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par>
                          <p:cTn id="87" fill="hold">
                            <p:stCondLst>
                              <p:cond delay="2500"/>
                            </p:stCondLst>
                            <p:childTnLst>
                              <p:par>
                                <p:cTn id="88" presetID="10" presetClass="entr" presetSubtype="0"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P spid="19" grpId="0"/>
      <p:bldP spid="20" grpId="0"/>
      <p:bldP spid="21" grpId="0"/>
      <p:bldP spid="22" grpId="0"/>
      <p:bldP spid="23" grpId="0"/>
      <p:bldP spid="31" grpId="0"/>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7666006" cy="925902"/>
          </a:xfrm>
        </p:spPr>
        <p:txBody>
          <a:bodyPr/>
          <a:lstStyle/>
          <a:p>
            <a:r>
              <a:rPr lang="sv-SE" b="1" dirty="0"/>
              <a:t>Föräldrarollen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483743"/>
            <a:ext cx="9163561" cy="5164348"/>
          </a:xfrm>
        </p:spPr>
        <p:txBody>
          <a:bodyPr/>
          <a:lstStyle/>
          <a:p>
            <a:r>
              <a:rPr lang="sv-SE" sz="2000" b="0" dirty="0"/>
              <a:t>- Visa att du också tycker att barnets idrottande är roligt</a:t>
            </a:r>
            <a:br>
              <a:rPr lang="sv-SE" sz="2000" b="0" dirty="0"/>
            </a:br>
            <a:br>
              <a:rPr lang="sv-SE" sz="2000" b="0" dirty="0"/>
            </a:br>
            <a:r>
              <a:rPr lang="sv-SE" sz="2000" b="0" dirty="0"/>
              <a:t>- Stötta ditt barn men överlåt coachningen till tränarna </a:t>
            </a:r>
            <a:br>
              <a:rPr lang="sv-SE" sz="2000" b="0" dirty="0"/>
            </a:br>
            <a:br>
              <a:rPr lang="sv-SE" sz="2000" b="0" dirty="0"/>
            </a:br>
            <a:r>
              <a:rPr lang="sv-SE" sz="2000" b="0" dirty="0"/>
              <a:t>- Skjutsa och laga mat. Hjälp till med planeringen</a:t>
            </a: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59F712CC-20C6-458B-A606-A3456821457B}"/>
              </a:ext>
            </a:extLst>
          </p:cNvPr>
          <p:cNvPicPr>
            <a:picLocks noChangeAspect="1"/>
          </p:cNvPicPr>
          <p:nvPr/>
        </p:nvPicPr>
        <p:blipFill>
          <a:blip r:embed="rId2"/>
          <a:stretch>
            <a:fillRect/>
          </a:stretch>
        </p:blipFill>
        <p:spPr>
          <a:xfrm>
            <a:off x="10560567" y="210023"/>
            <a:ext cx="1457070" cy="1365622"/>
          </a:xfrm>
          <a:prstGeom prst="rect">
            <a:avLst/>
          </a:prstGeom>
        </p:spPr>
      </p:pic>
      <p:pic>
        <p:nvPicPr>
          <p:cNvPr id="5" name="Bildobjekt 4">
            <a:extLst>
              <a:ext uri="{FF2B5EF4-FFF2-40B4-BE49-F238E27FC236}">
                <a16:creationId xmlns:a16="http://schemas.microsoft.com/office/drawing/2014/main" id="{3E5B2CFD-AB7A-4FCC-81F6-4C7E6C442455}"/>
              </a:ext>
            </a:extLst>
          </p:cNvPr>
          <p:cNvPicPr>
            <a:picLocks noChangeAspect="1"/>
          </p:cNvPicPr>
          <p:nvPr/>
        </p:nvPicPr>
        <p:blipFill>
          <a:blip r:embed="rId3"/>
          <a:stretch>
            <a:fillRect/>
          </a:stretch>
        </p:blipFill>
        <p:spPr>
          <a:xfrm>
            <a:off x="5118075" y="3504233"/>
            <a:ext cx="3926164" cy="2200847"/>
          </a:xfrm>
          <a:prstGeom prst="rect">
            <a:avLst/>
          </a:prstGeom>
        </p:spPr>
      </p:pic>
    </p:spTree>
    <p:extLst>
      <p:ext uri="{BB962C8B-B14F-4D97-AF65-F5344CB8AC3E}">
        <p14:creationId xmlns:p14="http://schemas.microsoft.com/office/powerpoint/2010/main" val="3163135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7666006" cy="925902"/>
          </a:xfrm>
        </p:spPr>
        <p:txBody>
          <a:bodyPr/>
          <a:lstStyle/>
          <a:p>
            <a:r>
              <a:rPr lang="sv-SE" b="1" dirty="0"/>
              <a:t>Föräldrarollen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483743"/>
            <a:ext cx="9163561" cy="5164348"/>
          </a:xfrm>
        </p:spPr>
        <p:txBody>
          <a:bodyPr/>
          <a:lstStyle/>
          <a:p>
            <a:r>
              <a:rPr lang="sv-SE" sz="2000" b="0" dirty="0"/>
              <a:t>- Visa att du också tycker att barnets idrottande är roligt</a:t>
            </a:r>
            <a:br>
              <a:rPr lang="sv-SE" sz="2000" b="0" dirty="0"/>
            </a:br>
            <a:br>
              <a:rPr lang="sv-SE" sz="2000" b="0" dirty="0"/>
            </a:br>
            <a:r>
              <a:rPr lang="sv-SE" sz="2000" b="0" dirty="0"/>
              <a:t>- Stötta ditt barn men överlåt coachningen till tränarna </a:t>
            </a:r>
            <a:br>
              <a:rPr lang="sv-SE" sz="2000" b="0" dirty="0"/>
            </a:br>
            <a:br>
              <a:rPr lang="sv-SE" sz="2000" b="0" dirty="0"/>
            </a:br>
            <a:r>
              <a:rPr lang="sv-SE" sz="2000" b="0" dirty="0"/>
              <a:t>- Skjutsa och laga mat. Hjälp till med planeringen</a:t>
            </a:r>
            <a:br>
              <a:rPr lang="sv-SE" sz="2000" b="0" dirty="0"/>
            </a:br>
            <a:br>
              <a:rPr lang="sv-SE" sz="2000" b="0" dirty="0"/>
            </a:br>
            <a:r>
              <a:rPr lang="sv-SE" sz="2000" b="0" dirty="0"/>
              <a:t>- Ställ rätt frågor om barnets träningar och matcher, ex: </a:t>
            </a:r>
            <a:br>
              <a:rPr lang="sv-SE" sz="2000" b="0" dirty="0"/>
            </a:br>
            <a:r>
              <a:rPr lang="sv-SE" sz="2000" b="0" dirty="0"/>
              <a:t>        ”Har du haft roligt?”  ”Har du lärt dig något nytt?”  ”Vad gjorde ni på träningen?” </a:t>
            </a:r>
            <a:br>
              <a:rPr lang="sv-SE" sz="2000" b="0" dirty="0"/>
            </a:b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59F712CC-20C6-458B-A606-A3456821457B}"/>
              </a:ext>
            </a:extLst>
          </p:cNvPr>
          <p:cNvPicPr>
            <a:picLocks noChangeAspect="1"/>
          </p:cNvPicPr>
          <p:nvPr/>
        </p:nvPicPr>
        <p:blipFill>
          <a:blip r:embed="rId2"/>
          <a:stretch>
            <a:fillRect/>
          </a:stretch>
        </p:blipFill>
        <p:spPr>
          <a:xfrm>
            <a:off x="10560567" y="210023"/>
            <a:ext cx="1457070" cy="1365622"/>
          </a:xfrm>
          <a:prstGeom prst="rect">
            <a:avLst/>
          </a:prstGeom>
        </p:spPr>
      </p:pic>
      <p:pic>
        <p:nvPicPr>
          <p:cNvPr id="5" name="Bildobjekt 4">
            <a:extLst>
              <a:ext uri="{FF2B5EF4-FFF2-40B4-BE49-F238E27FC236}">
                <a16:creationId xmlns:a16="http://schemas.microsoft.com/office/drawing/2014/main" id="{E9222F20-0F3F-4824-9A66-BC325CACEFD9}"/>
              </a:ext>
            </a:extLst>
          </p:cNvPr>
          <p:cNvPicPr>
            <a:picLocks noChangeAspect="1"/>
          </p:cNvPicPr>
          <p:nvPr/>
        </p:nvPicPr>
        <p:blipFill>
          <a:blip r:embed="rId3"/>
          <a:stretch>
            <a:fillRect/>
          </a:stretch>
        </p:blipFill>
        <p:spPr>
          <a:xfrm>
            <a:off x="3347211" y="4193516"/>
            <a:ext cx="3353091" cy="2237426"/>
          </a:xfrm>
          <a:prstGeom prst="rect">
            <a:avLst/>
          </a:prstGeom>
        </p:spPr>
      </p:pic>
    </p:spTree>
    <p:extLst>
      <p:ext uri="{BB962C8B-B14F-4D97-AF65-F5344CB8AC3E}">
        <p14:creationId xmlns:p14="http://schemas.microsoft.com/office/powerpoint/2010/main" val="2289925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7666006" cy="925902"/>
          </a:xfrm>
        </p:spPr>
        <p:txBody>
          <a:bodyPr/>
          <a:lstStyle/>
          <a:p>
            <a:r>
              <a:rPr lang="sv-SE" b="1" dirty="0"/>
              <a:t>Föräldrarollen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483743"/>
            <a:ext cx="9163561" cy="5164348"/>
          </a:xfrm>
        </p:spPr>
        <p:txBody>
          <a:bodyPr/>
          <a:lstStyle/>
          <a:p>
            <a:r>
              <a:rPr lang="sv-SE" sz="2000" b="0" dirty="0"/>
              <a:t>- Visa att du också tycker att barnets idrottande är roligt</a:t>
            </a:r>
            <a:br>
              <a:rPr lang="sv-SE" sz="2000" b="0" dirty="0"/>
            </a:br>
            <a:br>
              <a:rPr lang="sv-SE" sz="2000" b="0" dirty="0"/>
            </a:br>
            <a:r>
              <a:rPr lang="sv-SE" sz="2000" b="0" dirty="0"/>
              <a:t>- Stötta ditt barn men överlåt coachningen till tränarna </a:t>
            </a:r>
            <a:br>
              <a:rPr lang="sv-SE" sz="2000" b="0" dirty="0"/>
            </a:br>
            <a:br>
              <a:rPr lang="sv-SE" sz="2000" b="0" dirty="0"/>
            </a:br>
            <a:r>
              <a:rPr lang="sv-SE" sz="2000" b="0" dirty="0"/>
              <a:t>- Skjutsa och laga mat. Hjälp till med planeringen</a:t>
            </a:r>
            <a:br>
              <a:rPr lang="sv-SE" sz="2000" b="0" dirty="0"/>
            </a:br>
            <a:br>
              <a:rPr lang="sv-SE" sz="2000" b="0" dirty="0"/>
            </a:br>
            <a:r>
              <a:rPr lang="sv-SE" sz="2000" b="0" dirty="0"/>
              <a:t>- Ställ rätt frågor om barnets träningar och matcher, ex: </a:t>
            </a:r>
            <a:br>
              <a:rPr lang="sv-SE" sz="2000" b="0" dirty="0"/>
            </a:br>
            <a:r>
              <a:rPr lang="sv-SE" sz="2000" b="0" dirty="0"/>
              <a:t>        ”Har du haft roligt?”  ”Har du lärt dig något nytt?”  ”Vad gjorde ni på träningen?” </a:t>
            </a:r>
            <a:br>
              <a:rPr lang="sv-SE" sz="2000" b="0" dirty="0"/>
            </a:br>
            <a:br>
              <a:rPr lang="sv-SE" sz="2000" b="0" dirty="0"/>
            </a:br>
            <a:r>
              <a:rPr lang="sv-SE" sz="2000" b="0" dirty="0"/>
              <a:t>- Stötta i motgång - Var glad i medgång</a:t>
            </a:r>
            <a:br>
              <a:rPr lang="sv-SE" sz="2000" b="0" dirty="0"/>
            </a:b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59F712CC-20C6-458B-A606-A3456821457B}"/>
              </a:ext>
            </a:extLst>
          </p:cNvPr>
          <p:cNvPicPr>
            <a:picLocks noChangeAspect="1"/>
          </p:cNvPicPr>
          <p:nvPr/>
        </p:nvPicPr>
        <p:blipFill>
          <a:blip r:embed="rId2"/>
          <a:stretch>
            <a:fillRect/>
          </a:stretch>
        </p:blipFill>
        <p:spPr>
          <a:xfrm>
            <a:off x="10560567" y="210023"/>
            <a:ext cx="1457070" cy="1365622"/>
          </a:xfrm>
          <a:prstGeom prst="rect">
            <a:avLst/>
          </a:prstGeom>
        </p:spPr>
      </p:pic>
      <p:pic>
        <p:nvPicPr>
          <p:cNvPr id="5" name="Bildobjekt 4">
            <a:extLst>
              <a:ext uri="{FF2B5EF4-FFF2-40B4-BE49-F238E27FC236}">
                <a16:creationId xmlns:a16="http://schemas.microsoft.com/office/drawing/2014/main" id="{8697B483-3154-42B1-B511-D5B30477E832}"/>
              </a:ext>
            </a:extLst>
          </p:cNvPr>
          <p:cNvPicPr>
            <a:picLocks noChangeAspect="1"/>
          </p:cNvPicPr>
          <p:nvPr/>
        </p:nvPicPr>
        <p:blipFill>
          <a:blip r:embed="rId3"/>
          <a:stretch>
            <a:fillRect/>
          </a:stretch>
        </p:blipFill>
        <p:spPr>
          <a:xfrm>
            <a:off x="5784118" y="4499209"/>
            <a:ext cx="2670279" cy="1713124"/>
          </a:xfrm>
          <a:prstGeom prst="rect">
            <a:avLst/>
          </a:prstGeom>
        </p:spPr>
      </p:pic>
    </p:spTree>
    <p:extLst>
      <p:ext uri="{BB962C8B-B14F-4D97-AF65-F5344CB8AC3E}">
        <p14:creationId xmlns:p14="http://schemas.microsoft.com/office/powerpoint/2010/main" val="2588813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7666006" cy="925902"/>
          </a:xfrm>
        </p:spPr>
        <p:txBody>
          <a:bodyPr/>
          <a:lstStyle/>
          <a:p>
            <a:r>
              <a:rPr lang="sv-SE" b="1" dirty="0"/>
              <a:t>Föräldrarollen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483743"/>
            <a:ext cx="9163561" cy="5164348"/>
          </a:xfrm>
        </p:spPr>
        <p:txBody>
          <a:bodyPr/>
          <a:lstStyle/>
          <a:p>
            <a:r>
              <a:rPr lang="sv-SE" sz="2000" b="0" dirty="0"/>
              <a:t>- Visa att du också tycker att barnets idrottande är roligt</a:t>
            </a:r>
            <a:br>
              <a:rPr lang="sv-SE" sz="2000" b="0" dirty="0"/>
            </a:br>
            <a:br>
              <a:rPr lang="sv-SE" sz="2000" b="0" dirty="0"/>
            </a:br>
            <a:r>
              <a:rPr lang="sv-SE" sz="2000" b="0" dirty="0"/>
              <a:t>- Stötta ditt barn men överlåt coachningen till tränarna </a:t>
            </a:r>
            <a:br>
              <a:rPr lang="sv-SE" sz="2000" b="0" dirty="0"/>
            </a:br>
            <a:br>
              <a:rPr lang="sv-SE" sz="2000" b="0" dirty="0"/>
            </a:br>
            <a:r>
              <a:rPr lang="sv-SE" sz="2000" b="0" dirty="0"/>
              <a:t>- Skjutsa och laga mat. Hjälp till med planeringen</a:t>
            </a:r>
            <a:br>
              <a:rPr lang="sv-SE" sz="2000" b="0" dirty="0"/>
            </a:br>
            <a:br>
              <a:rPr lang="sv-SE" sz="2000" b="0" dirty="0"/>
            </a:br>
            <a:r>
              <a:rPr lang="sv-SE" sz="2000" b="0" dirty="0"/>
              <a:t>- Ställ rätt frågor om barnets träningar och matcher, ex: </a:t>
            </a:r>
            <a:br>
              <a:rPr lang="sv-SE" sz="2000" b="0" dirty="0"/>
            </a:br>
            <a:r>
              <a:rPr lang="sv-SE" sz="2000" b="0" dirty="0"/>
              <a:t>        ”Har du haft roligt?”  ”Har du lärt dig något nytt?”  ”Vad gjorde ni på träningen?” </a:t>
            </a:r>
            <a:br>
              <a:rPr lang="sv-SE" sz="2000" b="0" dirty="0"/>
            </a:br>
            <a:br>
              <a:rPr lang="sv-SE" sz="2000" b="0" dirty="0"/>
            </a:br>
            <a:r>
              <a:rPr lang="sv-SE" sz="2000" b="0" dirty="0"/>
              <a:t>- Stötta i motgång - Var glad i medgång</a:t>
            </a:r>
            <a:br>
              <a:rPr lang="sv-SE" sz="2000" b="0" dirty="0"/>
            </a:br>
            <a:br>
              <a:rPr lang="sv-SE" sz="2000" b="0" dirty="0"/>
            </a:br>
            <a:r>
              <a:rPr lang="sv-SE" sz="2000" b="0" dirty="0"/>
              <a:t>- Viktigt att barnets identitet inte bara är att vara fotbollsspelare</a:t>
            </a:r>
            <a:br>
              <a:rPr lang="sv-SE" sz="2000" b="0" dirty="0"/>
            </a:br>
            <a:br>
              <a:rPr lang="sv-SE" sz="2000" b="0" dirty="0"/>
            </a:br>
            <a:br>
              <a:rPr lang="sv-SE" sz="2000" b="0" dirty="0"/>
            </a:br>
            <a:br>
              <a:rPr lang="sv-SE" sz="2000" b="0" dirty="0"/>
            </a:br>
            <a:r>
              <a:rPr lang="sv-SE" sz="2000" b="0" dirty="0"/>
              <a:t>.</a:t>
            </a:r>
            <a:br>
              <a:rPr lang="sv-SE" sz="2000" b="0" dirty="0"/>
            </a:br>
            <a:endParaRPr lang="sv-SE" sz="2000" b="0" dirty="0"/>
          </a:p>
        </p:txBody>
      </p:sp>
      <p:pic>
        <p:nvPicPr>
          <p:cNvPr id="4" name="Bildobjekt 3">
            <a:extLst>
              <a:ext uri="{FF2B5EF4-FFF2-40B4-BE49-F238E27FC236}">
                <a16:creationId xmlns:a16="http://schemas.microsoft.com/office/drawing/2014/main" id="{59F712CC-20C6-458B-A606-A3456821457B}"/>
              </a:ext>
            </a:extLst>
          </p:cNvPr>
          <p:cNvPicPr>
            <a:picLocks noChangeAspect="1"/>
          </p:cNvPicPr>
          <p:nvPr/>
        </p:nvPicPr>
        <p:blipFill>
          <a:blip r:embed="rId2"/>
          <a:stretch>
            <a:fillRect/>
          </a:stretch>
        </p:blipFill>
        <p:spPr>
          <a:xfrm>
            <a:off x="10560567" y="210023"/>
            <a:ext cx="1457070" cy="1365622"/>
          </a:xfrm>
          <a:prstGeom prst="rect">
            <a:avLst/>
          </a:prstGeom>
        </p:spPr>
      </p:pic>
      <p:pic>
        <p:nvPicPr>
          <p:cNvPr id="5" name="Bildobjekt 4">
            <a:extLst>
              <a:ext uri="{FF2B5EF4-FFF2-40B4-BE49-F238E27FC236}">
                <a16:creationId xmlns:a16="http://schemas.microsoft.com/office/drawing/2014/main" id="{1A23F274-D421-4388-A2FD-3632BAA37354}"/>
              </a:ext>
            </a:extLst>
          </p:cNvPr>
          <p:cNvPicPr>
            <a:picLocks noChangeAspect="1"/>
          </p:cNvPicPr>
          <p:nvPr/>
        </p:nvPicPr>
        <p:blipFill>
          <a:blip r:embed="rId3"/>
          <a:stretch>
            <a:fillRect/>
          </a:stretch>
        </p:blipFill>
        <p:spPr>
          <a:xfrm>
            <a:off x="8431602" y="4359728"/>
            <a:ext cx="2857500" cy="1905000"/>
          </a:xfrm>
          <a:prstGeom prst="rect">
            <a:avLst/>
          </a:prstGeom>
        </p:spPr>
      </p:pic>
    </p:spTree>
    <p:extLst>
      <p:ext uri="{BB962C8B-B14F-4D97-AF65-F5344CB8AC3E}">
        <p14:creationId xmlns:p14="http://schemas.microsoft.com/office/powerpoint/2010/main" val="1100852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747624"/>
            <a:ext cx="7666006" cy="925902"/>
          </a:xfrm>
        </p:spPr>
        <p:txBody>
          <a:bodyPr/>
          <a:lstStyle/>
          <a:p>
            <a:r>
              <a:rPr lang="sv-SE" b="1" dirty="0"/>
              <a:t>Föräldrarollen</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483743"/>
            <a:ext cx="9163561" cy="5164348"/>
          </a:xfrm>
        </p:spPr>
        <p:txBody>
          <a:bodyPr/>
          <a:lstStyle/>
          <a:p>
            <a:r>
              <a:rPr lang="sv-SE" sz="2000" b="0" dirty="0"/>
              <a:t>- Visa att du också tycker att barnets idrottande är roligt</a:t>
            </a:r>
            <a:br>
              <a:rPr lang="sv-SE" sz="2000" b="0" dirty="0"/>
            </a:br>
            <a:br>
              <a:rPr lang="sv-SE" sz="2000" b="0" dirty="0"/>
            </a:br>
            <a:r>
              <a:rPr lang="sv-SE" sz="2000" b="0" dirty="0"/>
              <a:t>- Stötta ditt barn men överlåt coachningen till tränarna </a:t>
            </a:r>
            <a:br>
              <a:rPr lang="sv-SE" sz="2000" b="0" dirty="0"/>
            </a:br>
            <a:br>
              <a:rPr lang="sv-SE" sz="2000" b="0" dirty="0"/>
            </a:br>
            <a:r>
              <a:rPr lang="sv-SE" sz="2000" b="0" dirty="0"/>
              <a:t>- Skjutsa och laga mat. Hjälp till med planeringen</a:t>
            </a:r>
            <a:br>
              <a:rPr lang="sv-SE" sz="2000" b="0" dirty="0"/>
            </a:br>
            <a:br>
              <a:rPr lang="sv-SE" sz="2000" b="0" dirty="0"/>
            </a:br>
            <a:r>
              <a:rPr lang="sv-SE" sz="2000" b="0" dirty="0"/>
              <a:t>- Ställ rätt frågor om barnets träningar och matcher, ex: </a:t>
            </a:r>
            <a:br>
              <a:rPr lang="sv-SE" sz="2000" b="0" dirty="0"/>
            </a:br>
            <a:r>
              <a:rPr lang="sv-SE" sz="2000" b="0" dirty="0"/>
              <a:t>        ”Har du haft roligt?”  ”Har du lärt dig något nytt?”  ”Vad gjorde ni på träningen?” </a:t>
            </a:r>
            <a:br>
              <a:rPr lang="sv-SE" sz="2000" b="0" dirty="0"/>
            </a:br>
            <a:br>
              <a:rPr lang="sv-SE" sz="2000" b="0" dirty="0"/>
            </a:br>
            <a:r>
              <a:rPr lang="sv-SE" sz="2000" b="0" dirty="0"/>
              <a:t>- Stötta i motgång - Var glad i medgång</a:t>
            </a:r>
            <a:br>
              <a:rPr lang="sv-SE" sz="2000" b="0" dirty="0"/>
            </a:br>
            <a:br>
              <a:rPr lang="sv-SE" sz="2000" b="0" dirty="0"/>
            </a:br>
            <a:r>
              <a:rPr lang="sv-SE" sz="2000" b="0" dirty="0"/>
              <a:t>- Viktigt att barnets identitet inte bara är att vara fotbollsspelare</a:t>
            </a:r>
            <a:br>
              <a:rPr lang="sv-SE" sz="2000" b="0" dirty="0"/>
            </a:br>
            <a:br>
              <a:rPr lang="sv-SE" sz="2000" b="0" dirty="0"/>
            </a:br>
            <a:r>
              <a:rPr lang="sv-SE" sz="2000" b="0" dirty="0"/>
              <a:t>- Lyssna på barnens ambition och vägled därifrån – undvik yttre press</a:t>
            </a:r>
            <a:br>
              <a:rPr lang="sv-SE" sz="2000" b="0" dirty="0"/>
            </a:br>
            <a:br>
              <a:rPr lang="sv-SE" sz="2000" b="0" dirty="0"/>
            </a:br>
            <a:br>
              <a:rPr lang="sv-SE" sz="2000" b="0" dirty="0"/>
            </a:br>
            <a:br>
              <a:rPr lang="sv-SE" sz="2000" b="0" dirty="0"/>
            </a:br>
            <a:endParaRPr lang="sv-SE" sz="2000" b="0" dirty="0"/>
          </a:p>
        </p:txBody>
      </p:sp>
      <p:pic>
        <p:nvPicPr>
          <p:cNvPr id="4" name="Bildobjekt 3">
            <a:extLst>
              <a:ext uri="{FF2B5EF4-FFF2-40B4-BE49-F238E27FC236}">
                <a16:creationId xmlns:a16="http://schemas.microsoft.com/office/drawing/2014/main" id="{59F712CC-20C6-458B-A606-A3456821457B}"/>
              </a:ext>
            </a:extLst>
          </p:cNvPr>
          <p:cNvPicPr>
            <a:picLocks noChangeAspect="1"/>
          </p:cNvPicPr>
          <p:nvPr/>
        </p:nvPicPr>
        <p:blipFill>
          <a:blip r:embed="rId2"/>
          <a:stretch>
            <a:fillRect/>
          </a:stretch>
        </p:blipFill>
        <p:spPr>
          <a:xfrm>
            <a:off x="10560567" y="210023"/>
            <a:ext cx="1457070" cy="1365622"/>
          </a:xfrm>
          <a:prstGeom prst="rect">
            <a:avLst/>
          </a:prstGeom>
        </p:spPr>
      </p:pic>
      <p:pic>
        <p:nvPicPr>
          <p:cNvPr id="5" name="Bildobjekt 4">
            <a:extLst>
              <a:ext uri="{FF2B5EF4-FFF2-40B4-BE49-F238E27FC236}">
                <a16:creationId xmlns:a16="http://schemas.microsoft.com/office/drawing/2014/main" id="{4A6551B5-6456-42D8-8538-36309E2974E0}"/>
              </a:ext>
            </a:extLst>
          </p:cNvPr>
          <p:cNvPicPr>
            <a:picLocks noChangeAspect="1"/>
          </p:cNvPicPr>
          <p:nvPr/>
        </p:nvPicPr>
        <p:blipFill>
          <a:blip r:embed="rId3"/>
          <a:stretch>
            <a:fillRect/>
          </a:stretch>
        </p:blipFill>
        <p:spPr>
          <a:xfrm>
            <a:off x="8672253" y="4248838"/>
            <a:ext cx="2670279" cy="1713124"/>
          </a:xfrm>
          <a:prstGeom prst="rect">
            <a:avLst/>
          </a:prstGeom>
        </p:spPr>
      </p:pic>
    </p:spTree>
    <p:extLst>
      <p:ext uri="{BB962C8B-B14F-4D97-AF65-F5344CB8AC3E}">
        <p14:creationId xmlns:p14="http://schemas.microsoft.com/office/powerpoint/2010/main" val="4241172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1978324" y="462952"/>
            <a:ext cx="7159925" cy="762000"/>
          </a:xfrm>
        </p:spPr>
        <p:txBody>
          <a:bodyPr/>
          <a:lstStyle/>
          <a:p>
            <a:r>
              <a:rPr lang="sv-SE" b="1" dirty="0" err="1"/>
              <a:t>VFF:s</a:t>
            </a:r>
            <a:r>
              <a:rPr lang="sv-SE" b="1" dirty="0"/>
              <a:t> spelarutbildning - </a:t>
            </a:r>
            <a:r>
              <a:rPr lang="sv-SE" b="1" dirty="0" err="1"/>
              <a:t>flick</a:t>
            </a:r>
            <a:r>
              <a:rPr lang="sv-SE" b="1" dirty="0"/>
              <a:t> </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224952"/>
            <a:ext cx="8549555" cy="5463395"/>
          </a:xfrm>
        </p:spPr>
        <p:txBody>
          <a:bodyPr/>
          <a:lstStyle/>
          <a:p>
            <a:br>
              <a:rPr lang="sv-SE" sz="2000" b="0" dirty="0"/>
            </a:br>
            <a:br>
              <a:rPr lang="sv-SE" sz="2000" b="0" dirty="0"/>
            </a:br>
            <a:r>
              <a:rPr lang="sv-SE" sz="3200" b="0" dirty="0"/>
              <a:t>- Zonverksamhet</a:t>
            </a:r>
            <a:br>
              <a:rPr lang="sv-SE" sz="3200" b="0" dirty="0"/>
            </a:br>
            <a:br>
              <a:rPr lang="sv-SE" sz="3200" b="0" dirty="0"/>
            </a:br>
            <a:r>
              <a:rPr lang="sv-SE" sz="3200" b="0" dirty="0"/>
              <a:t>- Distriktslagsverksamhet</a:t>
            </a:r>
            <a:br>
              <a:rPr lang="sv-SE" sz="3200" b="0" dirty="0"/>
            </a:br>
            <a:br>
              <a:rPr lang="sv-SE" sz="3200" b="0" dirty="0"/>
            </a:br>
            <a:r>
              <a:rPr lang="sv-SE" sz="3200" b="0" dirty="0"/>
              <a:t>- </a:t>
            </a:r>
            <a:r>
              <a:rPr lang="sv-SE" sz="3200" b="0" dirty="0" err="1"/>
              <a:t>Mv</a:t>
            </a:r>
            <a:r>
              <a:rPr lang="sv-SE" sz="3200" b="0" dirty="0"/>
              <a:t>-träning</a:t>
            </a:r>
            <a:br>
              <a:rPr lang="sv-SE" sz="3200" b="0" dirty="0"/>
            </a:br>
            <a:br>
              <a:rPr lang="sv-SE" sz="3200" b="0" dirty="0"/>
            </a:br>
            <a:r>
              <a:rPr lang="sv-SE" sz="3200" b="0" dirty="0"/>
              <a:t>- Träningsmatcher</a:t>
            </a:r>
            <a:br>
              <a:rPr lang="sv-SE" sz="3200" b="0" dirty="0"/>
            </a:br>
            <a:br>
              <a:rPr lang="sv-SE" sz="3200" b="0" dirty="0"/>
            </a:br>
            <a:r>
              <a:rPr lang="sv-SE" sz="3200" b="0" dirty="0"/>
              <a:t>- Läger (18-20 år)</a:t>
            </a:r>
            <a:br>
              <a:rPr lang="sv-SE" sz="3200" b="0" dirty="0"/>
            </a:br>
            <a:br>
              <a:rPr lang="sv-SE" sz="3200" b="0" dirty="0"/>
            </a:br>
            <a:br>
              <a:rPr lang="sv-SE" sz="3200" b="0" dirty="0"/>
            </a:br>
            <a:br>
              <a:rPr lang="sv-SE" sz="3200" b="0" dirty="0"/>
            </a:br>
            <a:br>
              <a:rPr lang="sv-SE" sz="3200" b="0" dirty="0"/>
            </a:br>
            <a:br>
              <a:rPr lang="sv-SE" sz="2000" b="0" dirty="0"/>
            </a:br>
            <a:endParaRPr lang="sv-SE" sz="2000" b="0" dirty="0"/>
          </a:p>
        </p:txBody>
      </p:sp>
      <p:pic>
        <p:nvPicPr>
          <p:cNvPr id="4" name="Bildobjekt 3">
            <a:extLst>
              <a:ext uri="{FF2B5EF4-FFF2-40B4-BE49-F238E27FC236}">
                <a16:creationId xmlns:a16="http://schemas.microsoft.com/office/drawing/2014/main" id="{4285A9BE-5CCB-4130-8EF1-FC523D7F3210}"/>
              </a:ext>
            </a:extLst>
          </p:cNvPr>
          <p:cNvPicPr>
            <a:picLocks noChangeAspect="1"/>
          </p:cNvPicPr>
          <p:nvPr/>
        </p:nvPicPr>
        <p:blipFill>
          <a:blip r:embed="rId2"/>
          <a:stretch>
            <a:fillRect/>
          </a:stretch>
        </p:blipFill>
        <p:spPr>
          <a:xfrm>
            <a:off x="7991320" y="4506662"/>
            <a:ext cx="3273836" cy="1493649"/>
          </a:xfrm>
          <a:prstGeom prst="rect">
            <a:avLst/>
          </a:prstGeom>
        </p:spPr>
      </p:pic>
    </p:spTree>
    <p:extLst>
      <p:ext uri="{BB962C8B-B14F-4D97-AF65-F5344CB8AC3E}">
        <p14:creationId xmlns:p14="http://schemas.microsoft.com/office/powerpoint/2010/main" val="443723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1978324" y="462952"/>
            <a:ext cx="7159925" cy="762000"/>
          </a:xfrm>
        </p:spPr>
        <p:txBody>
          <a:bodyPr/>
          <a:lstStyle/>
          <a:p>
            <a:r>
              <a:rPr lang="sv-SE" b="1" dirty="0"/>
              <a:t>SvFF:s spelarutbildning - </a:t>
            </a:r>
            <a:r>
              <a:rPr lang="sv-SE" b="1" dirty="0" err="1"/>
              <a:t>flick</a:t>
            </a:r>
            <a:r>
              <a:rPr lang="sv-SE" b="1" dirty="0"/>
              <a:t> </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1224952"/>
            <a:ext cx="8549555" cy="5463395"/>
          </a:xfrm>
        </p:spPr>
        <p:txBody>
          <a:bodyPr/>
          <a:lstStyle/>
          <a:p>
            <a:br>
              <a:rPr lang="sv-SE" sz="2000" b="0" dirty="0"/>
            </a:br>
            <a:br>
              <a:rPr lang="sv-SE" sz="2000" b="0" dirty="0"/>
            </a:br>
            <a:r>
              <a:rPr lang="sv-SE" sz="3200" b="0" dirty="0"/>
              <a:t>- </a:t>
            </a:r>
            <a:r>
              <a:rPr lang="sv-SE" sz="3200" b="0" dirty="0" err="1"/>
              <a:t>Utvecklingsläger</a:t>
            </a:r>
            <a:r>
              <a:rPr lang="sv-SE" sz="3200" b="0" dirty="0"/>
              <a:t> i Halmstad (15 år)</a:t>
            </a:r>
            <a:br>
              <a:rPr lang="sv-SE" sz="3200" b="0" dirty="0"/>
            </a:br>
            <a:br>
              <a:rPr lang="sv-SE" sz="3200" b="0" dirty="0"/>
            </a:br>
            <a:r>
              <a:rPr lang="sv-SE" sz="3200" b="0" dirty="0"/>
              <a:t>- Landslagsläger och landskamper (15-19 år)</a:t>
            </a:r>
            <a:br>
              <a:rPr lang="sv-SE" sz="3200" b="0" dirty="0"/>
            </a:br>
            <a:br>
              <a:rPr lang="sv-SE" sz="3200" b="0" dirty="0"/>
            </a:br>
            <a:r>
              <a:rPr lang="sv-SE" sz="3200" b="0" dirty="0"/>
              <a:t>- 3 </a:t>
            </a:r>
            <a:r>
              <a:rPr lang="sv-SE" sz="3200" b="0" dirty="0" err="1"/>
              <a:t>st</a:t>
            </a:r>
            <a:r>
              <a:rPr lang="sv-SE" sz="3200" b="0" dirty="0"/>
              <a:t> Regionala läger (16-17 år)</a:t>
            </a:r>
            <a:br>
              <a:rPr lang="sv-SE" sz="3200" b="0" dirty="0"/>
            </a:br>
            <a:br>
              <a:rPr lang="sv-SE" sz="3200" b="0" dirty="0"/>
            </a:br>
            <a:r>
              <a:rPr lang="sv-SE" sz="3200" b="0" dirty="0"/>
              <a:t>- Cup Kommunal (17 år)</a:t>
            </a:r>
            <a:br>
              <a:rPr lang="sv-SE" sz="3200" b="0" dirty="0"/>
            </a:br>
            <a:br>
              <a:rPr lang="sv-SE" sz="3200" b="0" dirty="0"/>
            </a:br>
            <a:r>
              <a:rPr lang="sv-SE" sz="3200" b="0" dirty="0"/>
              <a:t>- Tipselitläger (18-20 år)</a:t>
            </a:r>
            <a:br>
              <a:rPr lang="sv-SE" sz="3200" b="0" dirty="0"/>
            </a:br>
            <a:br>
              <a:rPr lang="sv-SE" sz="3200" b="0" dirty="0"/>
            </a:br>
            <a:r>
              <a:rPr lang="sv-SE" sz="3200" b="0" dirty="0"/>
              <a:t>- Målvaktsprojektet (15-20 år)</a:t>
            </a:r>
            <a:br>
              <a:rPr lang="sv-SE" sz="3200" b="0" dirty="0"/>
            </a:br>
            <a:br>
              <a:rPr lang="sv-SE" sz="3200" b="0" dirty="0"/>
            </a:br>
            <a:br>
              <a:rPr lang="sv-SE" sz="3200" b="0" dirty="0"/>
            </a:br>
            <a:br>
              <a:rPr lang="sv-SE" sz="3200" b="0" dirty="0"/>
            </a:br>
            <a:br>
              <a:rPr lang="sv-SE" sz="2000" b="0" dirty="0"/>
            </a:br>
            <a:endParaRPr lang="sv-SE" sz="2000" b="0" dirty="0"/>
          </a:p>
        </p:txBody>
      </p:sp>
      <p:pic>
        <p:nvPicPr>
          <p:cNvPr id="4" name="Bildobjekt 3">
            <a:extLst>
              <a:ext uri="{FF2B5EF4-FFF2-40B4-BE49-F238E27FC236}">
                <a16:creationId xmlns:a16="http://schemas.microsoft.com/office/drawing/2014/main" id="{4285A9BE-5CCB-4130-8EF1-FC523D7F3210}"/>
              </a:ext>
            </a:extLst>
          </p:cNvPr>
          <p:cNvPicPr>
            <a:picLocks noChangeAspect="1"/>
          </p:cNvPicPr>
          <p:nvPr/>
        </p:nvPicPr>
        <p:blipFill>
          <a:blip r:embed="rId2"/>
          <a:stretch>
            <a:fillRect/>
          </a:stretch>
        </p:blipFill>
        <p:spPr>
          <a:xfrm>
            <a:off x="7991320" y="4506662"/>
            <a:ext cx="3273836" cy="1493649"/>
          </a:xfrm>
          <a:prstGeom prst="rect">
            <a:avLst/>
          </a:prstGeom>
        </p:spPr>
      </p:pic>
    </p:spTree>
    <p:extLst>
      <p:ext uri="{BB962C8B-B14F-4D97-AF65-F5344CB8AC3E}">
        <p14:creationId xmlns:p14="http://schemas.microsoft.com/office/powerpoint/2010/main" val="1061788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Vill du veta mera?</a:t>
            </a:r>
          </a:p>
        </p:txBody>
      </p:sp>
      <p:sp>
        <p:nvSpPr>
          <p:cNvPr id="11" name="AutoShape 2"/>
          <p:cNvSpPr>
            <a:spLocks/>
          </p:cNvSpPr>
          <p:nvPr/>
        </p:nvSpPr>
        <p:spPr bwMode="auto">
          <a:xfrm>
            <a:off x="774121" y="2209835"/>
            <a:ext cx="8963905" cy="417094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Tränarutbildning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Datum och tider på distriktets hemsida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Prata med din förening om anmälan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Fotbollsportalen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Fotbollens spela, lek och lär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Spelarutbildningsplanen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Tränarutbildning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utbildning.sisuidrottsbocker.se/fotboll/</a:t>
            </a:r>
            <a:r>
              <a:rPr kumimoji="0" lang="sv-SE" altLang="sv-SE" sz="2400" b="0" i="0" u="none" strike="noStrike" kern="1200" cap="none" spc="0" normalizeH="0" baseline="0" noProof="0" dirty="0" err="1">
                <a:ln>
                  <a:noFill/>
                </a:ln>
                <a:solidFill>
                  <a:srgbClr val="FFFFFF"/>
                </a:solidFill>
                <a:effectLst/>
                <a:uLnTx/>
                <a:uFillTx/>
                <a:latin typeface="Calibri"/>
                <a:ea typeface="MS PGothic" panose="020B0600070205080204" pitchFamily="34" charset="-128"/>
                <a:cs typeface="+mn-cs"/>
                <a:sym typeface="Helvetica Neue" charset="0"/>
              </a:rPr>
              <a:t>tranare</a:t>
            </a:r>
            <a:endPar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endParaRP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009" y="1783323"/>
            <a:ext cx="5578992" cy="3162446"/>
          </a:xfrm>
          <a:prstGeom prst="rect">
            <a:avLst/>
          </a:prstGeom>
          <a:effectLst>
            <a:outerShdw blurRad="215900" dist="76200" dir="3000000" algn="ctr" rotWithShape="0">
              <a:schemeClr val="tx1"/>
            </a:outerShdw>
          </a:effectLst>
        </p:spPr>
      </p:pic>
      <p:sp>
        <p:nvSpPr>
          <p:cNvPr id="10" name="Platshållare för datum 3">
            <a:extLst>
              <a:ext uri="{FF2B5EF4-FFF2-40B4-BE49-F238E27FC236}">
                <a16:creationId xmlns:a16="http://schemas.microsoft.com/office/drawing/2014/main" id="{C5E6B004-C00E-48BA-9688-0460F4AF6D98}"/>
              </a:ext>
            </a:extLst>
          </p:cNvPr>
          <p:cNvSpPr>
            <a:spLocks noGrp="1"/>
          </p:cNvSpPr>
          <p:nvPr>
            <p:ph type="dt" sz="half" idx="10"/>
          </p:nvPr>
        </p:nvSpPr>
        <p:spPr>
          <a:xfrm>
            <a:off x="6080442" y="131444"/>
            <a:ext cx="2129345"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Spelform 11 mot 11</a:t>
            </a:r>
          </a:p>
        </p:txBody>
      </p:sp>
      <p:sp>
        <p:nvSpPr>
          <p:cNvPr id="12" name="Platshållare för sidfot 4">
            <a:extLst>
              <a:ext uri="{FF2B5EF4-FFF2-40B4-BE49-F238E27FC236}">
                <a16:creationId xmlns:a16="http://schemas.microsoft.com/office/drawing/2014/main" id="{C4CEA141-327A-4B22-879A-567880C6A523}"/>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Spelarutbildningsplan 15-19 år</a:t>
            </a:r>
          </a:p>
        </p:txBody>
      </p:sp>
    </p:spTree>
    <p:extLst>
      <p:ext uri="{BB962C8B-B14F-4D97-AF65-F5344CB8AC3E}">
        <p14:creationId xmlns:p14="http://schemas.microsoft.com/office/powerpoint/2010/main" val="3943548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2978989" y="2062214"/>
            <a:ext cx="5975230" cy="597052"/>
          </a:xfrm>
        </p:spPr>
        <p:txBody>
          <a:bodyPr/>
          <a:lstStyle/>
          <a:p>
            <a:r>
              <a:rPr lang="sv-SE" b="1" dirty="0"/>
              <a:t>TACK OCH LYCKA TILL!</a:t>
            </a:r>
          </a:p>
          <a:p>
            <a:endParaRPr lang="sv-SE" b="1" dirty="0"/>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881223"/>
            <a:ext cx="8549555" cy="3513826"/>
          </a:xfrm>
        </p:spPr>
        <p:txBody>
          <a:bodyPr/>
          <a:lstStyle/>
          <a:p>
            <a:pPr algn="ctr"/>
            <a:br>
              <a:rPr lang="sv-SE" sz="2000" b="0" dirty="0"/>
            </a:br>
            <a:br>
              <a:rPr lang="sv-SE" sz="2000" b="0" dirty="0"/>
            </a:br>
            <a:br>
              <a:rPr lang="sv-SE" sz="2000" b="0" dirty="0"/>
            </a:br>
            <a:br>
              <a:rPr lang="sv-SE" sz="2000" b="0" dirty="0"/>
            </a:br>
            <a:endParaRPr lang="sv-SE" sz="2000" b="0" dirty="0"/>
          </a:p>
        </p:txBody>
      </p:sp>
    </p:spTree>
    <p:extLst>
      <p:ext uri="{BB962C8B-B14F-4D97-AF65-F5344CB8AC3E}">
        <p14:creationId xmlns:p14="http://schemas.microsoft.com/office/powerpoint/2010/main" val="1547223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06C077-4EFA-4E7A-9863-1F6397D379C8}"/>
              </a:ext>
            </a:extLst>
          </p:cNvPr>
          <p:cNvSpPr>
            <a:spLocks noGrp="1"/>
          </p:cNvSpPr>
          <p:nvPr>
            <p:ph type="ctrTitle"/>
          </p:nvPr>
        </p:nvSpPr>
        <p:spPr/>
        <p:txBody>
          <a:bodyPr/>
          <a:lstStyle/>
          <a:p>
            <a:endParaRPr lang="sv-SE"/>
          </a:p>
        </p:txBody>
      </p:sp>
      <p:sp>
        <p:nvSpPr>
          <p:cNvPr id="3" name="Platshållare för text 2">
            <a:extLst>
              <a:ext uri="{FF2B5EF4-FFF2-40B4-BE49-F238E27FC236}">
                <a16:creationId xmlns:a16="http://schemas.microsoft.com/office/drawing/2014/main" id="{6AC551A1-52FC-41A3-83AD-41AAE98FC349}"/>
              </a:ext>
            </a:extLst>
          </p:cNvPr>
          <p:cNvSpPr>
            <a:spLocks noGrp="1"/>
          </p:cNvSpPr>
          <p:nvPr>
            <p:ph type="body" sz="quarter" idx="13"/>
          </p:nvPr>
        </p:nvSpPr>
        <p:spPr/>
        <p:txBody>
          <a:bodyPr/>
          <a:lstStyle/>
          <a:p>
            <a:endParaRPr lang="sv-SE"/>
          </a:p>
        </p:txBody>
      </p:sp>
      <p:sp>
        <p:nvSpPr>
          <p:cNvPr id="4" name="Platshållare för text 3">
            <a:extLst>
              <a:ext uri="{FF2B5EF4-FFF2-40B4-BE49-F238E27FC236}">
                <a16:creationId xmlns:a16="http://schemas.microsoft.com/office/drawing/2014/main" id="{83CDFBE4-9B92-4219-92BC-D713B051B360}"/>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1972433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070D91F0-8C82-4AFF-964C-B881B4A57963}"/>
              </a:ext>
            </a:extLst>
          </p:cNvPr>
          <p:cNvSpPr>
            <a:spLocks noGrp="1"/>
          </p:cNvSpPr>
          <p:nvPr>
            <p:ph type="subTitle" idx="1"/>
          </p:nvPr>
        </p:nvSpPr>
        <p:spPr>
          <a:xfrm>
            <a:off x="724620" y="1415845"/>
            <a:ext cx="10311440" cy="877529"/>
          </a:xfrm>
        </p:spPr>
        <p:txBody>
          <a:bodyPr/>
          <a:lstStyle/>
          <a:p>
            <a:r>
              <a:rPr lang="sv-SE" b="1" dirty="0"/>
              <a:t>SvFF:s riktlinjer för barn- och ungdomsfotboll</a:t>
            </a:r>
          </a:p>
        </p:txBody>
      </p:sp>
      <p:sp>
        <p:nvSpPr>
          <p:cNvPr id="3" name="Rubrik 2">
            <a:extLst>
              <a:ext uri="{FF2B5EF4-FFF2-40B4-BE49-F238E27FC236}">
                <a16:creationId xmlns:a16="http://schemas.microsoft.com/office/drawing/2014/main" id="{E33F6D08-EAA3-4E89-9CDE-861682A84EFE}"/>
              </a:ext>
            </a:extLst>
          </p:cNvPr>
          <p:cNvSpPr>
            <a:spLocks noGrp="1"/>
          </p:cNvSpPr>
          <p:nvPr>
            <p:ph type="ctrTitle"/>
          </p:nvPr>
        </p:nvSpPr>
        <p:spPr>
          <a:xfrm>
            <a:off x="784226" y="2625213"/>
            <a:ext cx="8549555" cy="3359662"/>
          </a:xfrm>
        </p:spPr>
        <p:txBody>
          <a:bodyPr/>
          <a:lstStyle/>
          <a:p>
            <a:r>
              <a:rPr lang="sv-SE" sz="2000" b="0" dirty="0"/>
              <a:t> Fem riktlinjer:</a:t>
            </a:r>
            <a:br>
              <a:rPr lang="sv-SE" sz="2000" b="0" dirty="0"/>
            </a:br>
            <a:br>
              <a:rPr lang="sv-SE" sz="2000" b="0" dirty="0"/>
            </a:br>
            <a:r>
              <a:rPr lang="sv-SE" sz="2000" b="0" dirty="0"/>
              <a:t>1. Fotboll för alla</a:t>
            </a:r>
            <a:br>
              <a:rPr lang="sv-SE" sz="2000" b="0" dirty="0"/>
            </a:br>
            <a:br>
              <a:rPr lang="sv-SE" sz="2000" b="0" dirty="0"/>
            </a:br>
            <a:r>
              <a:rPr lang="sv-SE" sz="2000" b="0" dirty="0"/>
              <a:t>2. Barns och ungdomars villkor</a:t>
            </a:r>
            <a:br>
              <a:rPr lang="sv-SE" sz="2000" b="0" dirty="0"/>
            </a:br>
            <a:br>
              <a:rPr lang="sv-SE" sz="2000" b="0" dirty="0"/>
            </a:br>
            <a:r>
              <a:rPr lang="sv-SE" sz="2000" b="0" dirty="0"/>
              <a:t>3. Fokus på glädje, ansträngning och lärande</a:t>
            </a:r>
            <a:br>
              <a:rPr lang="sv-SE" sz="2000" b="0" dirty="0"/>
            </a:br>
            <a:br>
              <a:rPr lang="sv-SE" sz="2000" b="0" dirty="0"/>
            </a:br>
            <a:r>
              <a:rPr lang="sv-SE" sz="2000" b="0" dirty="0"/>
              <a:t>4. Fair play</a:t>
            </a:r>
            <a:br>
              <a:rPr lang="sv-SE" sz="2000" b="0" dirty="0"/>
            </a:br>
            <a:br>
              <a:rPr lang="sv-SE" sz="2000" b="0" dirty="0"/>
            </a:br>
            <a:r>
              <a:rPr lang="sv-SE" sz="2000" b="0" dirty="0"/>
              <a:t>5. Hållbart idrottande</a:t>
            </a:r>
            <a:br>
              <a:rPr lang="sv-SE" sz="2000" b="0" dirty="0"/>
            </a:br>
            <a:br>
              <a:rPr lang="sv-SE" sz="2000" b="0" dirty="0"/>
            </a:br>
            <a:br>
              <a:rPr lang="sv-SE" sz="2000" b="0" dirty="0"/>
            </a:br>
            <a:br>
              <a:rPr lang="sv-SE" sz="2000" b="0" dirty="0"/>
            </a:br>
            <a:endParaRPr lang="sv-SE" sz="2000" b="0" dirty="0"/>
          </a:p>
        </p:txBody>
      </p:sp>
      <p:pic>
        <p:nvPicPr>
          <p:cNvPr id="8" name="Picture 6" descr="tränare10.png">
            <a:extLst>
              <a:ext uri="{FF2B5EF4-FFF2-40B4-BE49-F238E27FC236}">
                <a16:creationId xmlns:a16="http://schemas.microsoft.com/office/drawing/2014/main" id="{8C83FBDE-15A3-4F4A-845D-BD4A3E293B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4910" y="2906047"/>
            <a:ext cx="3040204" cy="2797994"/>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056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058841-0BC3-4106-9C27-783E13D56D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817A07-5DA4-4C93-A68E-8B95D3E13A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9828" y="640555"/>
            <a:ext cx="2752344"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FB77695-2EEB-45D8-B52E-9D22C8A289E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4420" y="806112"/>
            <a:ext cx="2423160" cy="298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a:extLst>
              <a:ext uri="{FF2B5EF4-FFF2-40B4-BE49-F238E27FC236}">
                <a16:creationId xmlns:a16="http://schemas.microsoft.com/office/drawing/2014/main" id="{4E9330F6-2A91-4F91-9E20-AB4290AB75BD}"/>
              </a:ext>
            </a:extLst>
          </p:cNvPr>
          <p:cNvPicPr>
            <a:picLocks noChangeAspect="1"/>
          </p:cNvPicPr>
          <p:nvPr/>
        </p:nvPicPr>
        <p:blipFill>
          <a:blip r:embed="rId2"/>
          <a:stretch>
            <a:fillRect/>
          </a:stretch>
        </p:blipFill>
        <p:spPr>
          <a:xfrm>
            <a:off x="5050055" y="1307691"/>
            <a:ext cx="2091890" cy="1977786"/>
          </a:xfrm>
          <a:prstGeom prst="rect">
            <a:avLst/>
          </a:prstGeom>
        </p:spPr>
      </p:pic>
      <p:sp>
        <p:nvSpPr>
          <p:cNvPr id="2" name="Rubrik 1">
            <a:extLst>
              <a:ext uri="{FF2B5EF4-FFF2-40B4-BE49-F238E27FC236}">
                <a16:creationId xmlns:a16="http://schemas.microsoft.com/office/drawing/2014/main" id="{3C0CB134-171E-4BDD-91A4-6097513C5F3E}"/>
              </a:ext>
            </a:extLst>
          </p:cNvPr>
          <p:cNvSpPr>
            <a:spLocks noGrp="1"/>
          </p:cNvSpPr>
          <p:nvPr>
            <p:ph type="ctrTitle"/>
          </p:nvPr>
        </p:nvSpPr>
        <p:spPr>
          <a:xfrm>
            <a:off x="1600200" y="4269282"/>
            <a:ext cx="8991600" cy="1264762"/>
          </a:xfrm>
        </p:spPr>
        <p:txBody>
          <a:bodyPr>
            <a:normAutofit/>
          </a:bodyPr>
          <a:lstStyle/>
          <a:p>
            <a:r>
              <a:rPr lang="sv-SE" sz="3200"/>
              <a:t>Föräldramöte BSK F10</a:t>
            </a:r>
          </a:p>
        </p:txBody>
      </p:sp>
      <p:sp>
        <p:nvSpPr>
          <p:cNvPr id="3" name="Underrubrik 2">
            <a:extLst>
              <a:ext uri="{FF2B5EF4-FFF2-40B4-BE49-F238E27FC236}">
                <a16:creationId xmlns:a16="http://schemas.microsoft.com/office/drawing/2014/main" id="{7F76FEEB-3F7E-49F0-919E-1FEA6816C0D5}"/>
              </a:ext>
            </a:extLst>
          </p:cNvPr>
          <p:cNvSpPr>
            <a:spLocks noGrp="1"/>
          </p:cNvSpPr>
          <p:nvPr>
            <p:ph type="subTitle" idx="1"/>
          </p:nvPr>
        </p:nvSpPr>
        <p:spPr>
          <a:xfrm>
            <a:off x="2560320" y="5688535"/>
            <a:ext cx="7071360" cy="536125"/>
          </a:xfrm>
        </p:spPr>
        <p:txBody>
          <a:bodyPr>
            <a:normAutofit/>
          </a:bodyPr>
          <a:lstStyle/>
          <a:p>
            <a:r>
              <a:rPr lang="sv-SE" sz="1800">
                <a:solidFill>
                  <a:srgbClr val="FFFFFF"/>
                </a:solidFill>
              </a:rPr>
              <a:t>2018-04-23</a:t>
            </a:r>
          </a:p>
        </p:txBody>
      </p:sp>
    </p:spTree>
    <p:extLst>
      <p:ext uri="{BB962C8B-B14F-4D97-AF65-F5344CB8AC3E}">
        <p14:creationId xmlns:p14="http://schemas.microsoft.com/office/powerpoint/2010/main" val="3384115547"/>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29ADDC22-8309-442C-AEE1-6BAC7F00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046" y="1004528"/>
            <a:ext cx="6244202" cy="4688076"/>
          </a:xfrm>
          <a:prstGeom prst="rect">
            <a:avLst/>
          </a:prstGeom>
        </p:spPr>
      </p:pic>
      <p:sp>
        <p:nvSpPr>
          <p:cNvPr id="2" name="Rubrik 1">
            <a:extLst>
              <a:ext uri="{FF2B5EF4-FFF2-40B4-BE49-F238E27FC236}">
                <a16:creationId xmlns:a16="http://schemas.microsoft.com/office/drawing/2014/main" id="{D0E7060C-22EA-4EFC-9E2D-3613F54D0FFE}"/>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sv-SE">
                <a:solidFill>
                  <a:schemeClr val="bg1"/>
                </a:solidFill>
              </a:rPr>
              <a:t>Tillbakablick</a:t>
            </a:r>
          </a:p>
        </p:txBody>
      </p:sp>
      <p:graphicFrame>
        <p:nvGraphicFramePr>
          <p:cNvPr id="4" name="Platshållare för innehåll 3">
            <a:extLst>
              <a:ext uri="{FF2B5EF4-FFF2-40B4-BE49-F238E27FC236}">
                <a16:creationId xmlns:a16="http://schemas.microsoft.com/office/drawing/2014/main" id="{C53D94CD-565E-4D56-A396-B0BAA70868BE}"/>
              </a:ext>
            </a:extLst>
          </p:cNvPr>
          <p:cNvGraphicFramePr>
            <a:graphicFrameLocks noGrp="1"/>
          </p:cNvGraphicFramePr>
          <p:nvPr>
            <p:ph idx="1"/>
            <p:extLst>
              <p:ext uri="{D42A27DB-BD31-4B8C-83A1-F6EECF244321}">
                <p14:modId xmlns:p14="http://schemas.microsoft.com/office/powerpoint/2010/main" val="2258059118"/>
              </p:ext>
            </p:extLst>
          </p:nvPr>
        </p:nvGraphicFramePr>
        <p:xfrm>
          <a:off x="643468" y="2638044"/>
          <a:ext cx="3363974" cy="3415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8115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522000" y="720000"/>
            <a:ext cx="10242000" cy="770256"/>
          </a:xfrm>
        </p:spPr>
        <p:txBody>
          <a:bodyPr/>
          <a:lstStyle/>
          <a:p>
            <a:r>
              <a:rPr lang="sv-SE" dirty="0"/>
              <a:t>Spelformer</a:t>
            </a:r>
          </a:p>
        </p:txBody>
      </p:sp>
      <p:sp>
        <p:nvSpPr>
          <p:cNvPr id="84" name="textruta 83"/>
          <p:cNvSpPr txBox="1"/>
          <p:nvPr/>
        </p:nvSpPr>
        <p:spPr>
          <a:xfrm>
            <a:off x="522000" y="1440000"/>
            <a:ext cx="3645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Med utgångspunkt 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Barnrättsperspektivet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Fotbollens spela, lek och lär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Spelarutbildningsplanen</a:t>
            </a:r>
          </a:p>
        </p:txBody>
      </p:sp>
      <p:sp>
        <p:nvSpPr>
          <p:cNvPr id="85" name="textruta 84"/>
          <p:cNvSpPr txBox="1"/>
          <p:nvPr/>
        </p:nvSpPr>
        <p:spPr>
          <a:xfrm>
            <a:off x="4564970" y="5743318"/>
            <a:ext cx="6848315"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Nationella tävlingsbestämmelser, regler och rekommendationer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Lokala tävlingsbestämmelser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Föreningsadministration</a:t>
            </a:r>
          </a:p>
        </p:txBody>
      </p:sp>
      <p:sp>
        <p:nvSpPr>
          <p:cNvPr id="19" name="Rektangel 18">
            <a:extLst>
              <a:ext uri="{FF2B5EF4-FFF2-40B4-BE49-F238E27FC236}">
                <a16:creationId xmlns:a16="http://schemas.microsoft.com/office/drawing/2014/main" id="{F9323EA6-8EBF-4862-BBB7-96FEBAF20DEA}"/>
              </a:ext>
            </a:extLst>
          </p:cNvPr>
          <p:cNvSpPr/>
          <p:nvPr/>
        </p:nvSpPr>
        <p:spPr>
          <a:xfrm>
            <a:off x="521607" y="2708275"/>
            <a:ext cx="10767669" cy="2887663"/>
          </a:xfrm>
          <a:prstGeom prst="rect">
            <a:avLst/>
          </a:prstGeom>
          <a:gradFill flip="none" rotWithShape="1">
            <a:gsLst>
              <a:gs pos="61100">
                <a:schemeClr val="tx1">
                  <a:alpha val="10000"/>
                </a:schemeClr>
              </a:gs>
              <a:gs pos="0">
                <a:schemeClr val="bg1">
                  <a:alpha val="10000"/>
                </a:schemeClr>
              </a:gs>
              <a:gs pos="100000">
                <a:schemeClr val="tx1">
                  <a:alpha val="10000"/>
                </a:schemeClr>
              </a:gs>
            </a:gsLst>
            <a:lin ang="16200000" scaled="1"/>
            <a:tileRect/>
          </a:gradFill>
          <a:ln>
            <a:solidFill>
              <a:schemeClr val="bg1">
                <a:alpha val="13000"/>
              </a:schemeClr>
            </a:solidFill>
          </a:ln>
          <a:effectLst>
            <a:outerShdw blurRad="50800"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ruta 19">
            <a:extLst>
              <a:ext uri="{FF2B5EF4-FFF2-40B4-BE49-F238E27FC236}">
                <a16:creationId xmlns:a16="http://schemas.microsoft.com/office/drawing/2014/main" id="{2A73922C-CFA6-448D-911D-F43112AFC11D}"/>
              </a:ext>
            </a:extLst>
          </p:cNvPr>
          <p:cNvSpPr txBox="1"/>
          <p:nvPr/>
        </p:nvSpPr>
        <p:spPr>
          <a:xfrm>
            <a:off x="521608" y="4575175"/>
            <a:ext cx="5397500" cy="1020763"/>
          </a:xfrm>
          <a:prstGeom prst="rect">
            <a:avLst/>
          </a:prstGeom>
          <a:solidFill>
            <a:schemeClr val="accent6"/>
          </a:solidFill>
          <a:ln>
            <a:noFill/>
          </a:ln>
        </p:spPr>
        <p:txBody>
          <a:bodyPr bIns="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Tränarutbildning C</a:t>
            </a:r>
          </a:p>
        </p:txBody>
      </p:sp>
      <p:sp>
        <p:nvSpPr>
          <p:cNvPr id="21" name="textruta 20">
            <a:extLst>
              <a:ext uri="{FF2B5EF4-FFF2-40B4-BE49-F238E27FC236}">
                <a16:creationId xmlns:a16="http://schemas.microsoft.com/office/drawing/2014/main" id="{3C78C95F-E39F-42FD-9001-D45C690AE0BC}"/>
              </a:ext>
            </a:extLst>
          </p:cNvPr>
          <p:cNvSpPr txBox="1"/>
          <p:nvPr/>
        </p:nvSpPr>
        <p:spPr>
          <a:xfrm>
            <a:off x="5579383" y="4560888"/>
            <a:ext cx="5709894" cy="1041400"/>
          </a:xfrm>
          <a:prstGeom prst="rect">
            <a:avLst/>
          </a:prstGeom>
          <a:solidFill>
            <a:schemeClr val="accent1">
              <a:lumMod val="60000"/>
              <a:lumOff val="40000"/>
            </a:schemeClr>
          </a:solidFill>
          <a:ln>
            <a:noFill/>
          </a:ln>
        </p:spPr>
        <p:txBody>
          <a:bodyPr bIns="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Tränarutbildning B Ungdom</a:t>
            </a:r>
            <a:endParaRPr kumimoji="0" lang="sv-SE"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ruta 21">
            <a:extLst>
              <a:ext uri="{FF2B5EF4-FFF2-40B4-BE49-F238E27FC236}">
                <a16:creationId xmlns:a16="http://schemas.microsoft.com/office/drawing/2014/main" id="{851C7FE6-7F34-42E3-99FA-91B63E609C1D}"/>
              </a:ext>
            </a:extLst>
          </p:cNvPr>
          <p:cNvSpPr txBox="1">
            <a:spLocks noChangeArrowheads="1"/>
          </p:cNvSpPr>
          <p:nvPr/>
        </p:nvSpPr>
        <p:spPr bwMode="auto">
          <a:xfrm>
            <a:off x="7038959" y="4560888"/>
            <a:ext cx="4250318" cy="620712"/>
          </a:xfrm>
          <a:prstGeom prst="rect">
            <a:avLst/>
          </a:prstGeom>
          <a:solidFill>
            <a:srgbClr val="00B050"/>
          </a:solidFill>
          <a:ln w="9525">
            <a:noFill/>
            <a:miter lim="800000"/>
            <a:headEnd/>
            <a:tailEnd/>
          </a:ln>
        </p:spPr>
        <p:txBody>
          <a:bodyPr bIns="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Tränarutbildning A Ungdom </a:t>
            </a:r>
            <a:endParaRPr kumimoji="0" lang="sv-SE" altLang="sv-SE"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ruta 22">
            <a:extLst>
              <a:ext uri="{FF2B5EF4-FFF2-40B4-BE49-F238E27FC236}">
                <a16:creationId xmlns:a16="http://schemas.microsoft.com/office/drawing/2014/main" id="{70983F40-9F0E-4CCA-B710-6331B80A7CB7}"/>
              </a:ext>
            </a:extLst>
          </p:cNvPr>
          <p:cNvSpPr txBox="1"/>
          <p:nvPr/>
        </p:nvSpPr>
        <p:spPr>
          <a:xfrm>
            <a:off x="521608" y="3236913"/>
            <a:ext cx="4043362" cy="1974850"/>
          </a:xfrm>
          <a:prstGeom prst="rect">
            <a:avLst/>
          </a:prstGeom>
          <a:solidFill>
            <a:schemeClr val="accent3"/>
          </a:solidFill>
          <a:ln>
            <a:noFill/>
          </a:ln>
        </p:spPr>
        <p:txBody>
          <a:bodyPr bIns="36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Nivå 1,  6-9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Fotbollsglädje</a:t>
            </a:r>
          </a:p>
        </p:txBody>
      </p:sp>
      <p:sp>
        <p:nvSpPr>
          <p:cNvPr id="24" name="textruta 23">
            <a:extLst>
              <a:ext uri="{FF2B5EF4-FFF2-40B4-BE49-F238E27FC236}">
                <a16:creationId xmlns:a16="http://schemas.microsoft.com/office/drawing/2014/main" id="{ABC222FD-F7E5-425A-9DB9-417FB1301ABB}"/>
              </a:ext>
            </a:extLst>
          </p:cNvPr>
          <p:cNvSpPr txBox="1"/>
          <p:nvPr/>
        </p:nvSpPr>
        <p:spPr>
          <a:xfrm>
            <a:off x="3515633" y="3073400"/>
            <a:ext cx="3205826" cy="1924050"/>
          </a:xfrm>
          <a:prstGeom prst="rect">
            <a:avLst/>
          </a:prstGeom>
          <a:gradFill>
            <a:gsLst>
              <a:gs pos="54000">
                <a:schemeClr val="accent5"/>
              </a:gs>
              <a:gs pos="0">
                <a:schemeClr val="accent5"/>
              </a:gs>
              <a:gs pos="100000">
                <a:schemeClr val="accent3"/>
              </a:gs>
            </a:gsLst>
            <a:lin ang="10800000" scaled="0"/>
          </a:gradFill>
          <a:ln>
            <a:gradFill flip="none" rotWithShape="1">
              <a:gsLst>
                <a:gs pos="0">
                  <a:schemeClr val="accent1">
                    <a:lumMod val="5000"/>
                    <a:lumOff val="95000"/>
                    <a:alpha val="10000"/>
                  </a:schemeClr>
                </a:gs>
                <a:gs pos="100000">
                  <a:schemeClr val="accent5">
                    <a:alpha val="10000"/>
                  </a:schemeClr>
                </a:gs>
              </a:gsLst>
              <a:lin ang="0" scaled="1"/>
              <a:tileRect/>
            </a:gradFill>
          </a:ln>
        </p:spPr>
        <p:txBody>
          <a:bodyPr bIns="36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Nivå 2,  9-12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Lära för att träna</a:t>
            </a:r>
          </a:p>
        </p:txBody>
      </p:sp>
      <p:sp>
        <p:nvSpPr>
          <p:cNvPr id="25" name="textruta 24">
            <a:extLst>
              <a:ext uri="{FF2B5EF4-FFF2-40B4-BE49-F238E27FC236}">
                <a16:creationId xmlns:a16="http://schemas.microsoft.com/office/drawing/2014/main" id="{8FA0EBCC-21D1-42CC-90DB-B82656830E98}"/>
              </a:ext>
            </a:extLst>
          </p:cNvPr>
          <p:cNvSpPr txBox="1">
            <a:spLocks noChangeArrowheads="1"/>
          </p:cNvSpPr>
          <p:nvPr/>
        </p:nvSpPr>
        <p:spPr bwMode="auto">
          <a:xfrm>
            <a:off x="6236608" y="2936874"/>
            <a:ext cx="2884487" cy="1838325"/>
          </a:xfrm>
          <a:prstGeom prst="rect">
            <a:avLst/>
          </a:prstGeom>
          <a:gradFill>
            <a:gsLst>
              <a:gs pos="100000">
                <a:schemeClr val="accent5"/>
              </a:gs>
              <a:gs pos="55000">
                <a:schemeClr val="accent1"/>
              </a:gs>
              <a:gs pos="0">
                <a:schemeClr val="accent1"/>
              </a:gs>
            </a:gsLst>
            <a:lin ang="10800000" scaled="0"/>
          </a:gradFill>
          <a:ln w="9525">
            <a:gradFill flip="none" rotWithShape="1">
              <a:gsLst>
                <a:gs pos="0">
                  <a:schemeClr val="accent1">
                    <a:lumMod val="5000"/>
                    <a:lumOff val="95000"/>
                    <a:alpha val="10000"/>
                  </a:schemeClr>
                </a:gs>
                <a:gs pos="100000">
                  <a:schemeClr val="accent1">
                    <a:alpha val="10000"/>
                  </a:schemeClr>
                </a:gs>
              </a:gsLst>
              <a:lin ang="0" scaled="1"/>
              <a:tileRect/>
            </a:gradFill>
            <a:miter lim="800000"/>
            <a:headEnd/>
            <a:tailEnd/>
          </a:ln>
        </p:spPr>
        <p:txBody>
          <a:bodyPr bIns="36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Nivå 3,  12-16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Calibri"/>
                <a:ea typeface="+mn-ea"/>
                <a:cs typeface="+mn-cs"/>
              </a:rPr>
              <a:t>Träna för att lära</a:t>
            </a:r>
          </a:p>
        </p:txBody>
      </p:sp>
      <p:sp>
        <p:nvSpPr>
          <p:cNvPr id="26" name="textruta 25">
            <a:extLst>
              <a:ext uri="{FF2B5EF4-FFF2-40B4-BE49-F238E27FC236}">
                <a16:creationId xmlns:a16="http://schemas.microsoft.com/office/drawing/2014/main" id="{921DF91B-FF24-4E89-ADB4-F84BA110A0AE}"/>
              </a:ext>
            </a:extLst>
          </p:cNvPr>
          <p:cNvSpPr txBox="1"/>
          <p:nvPr/>
        </p:nvSpPr>
        <p:spPr>
          <a:xfrm>
            <a:off x="8911545" y="2830513"/>
            <a:ext cx="2377732" cy="1739900"/>
          </a:xfrm>
          <a:prstGeom prst="rect">
            <a:avLst/>
          </a:prstGeom>
          <a:gradFill>
            <a:gsLst>
              <a:gs pos="0">
                <a:schemeClr val="accent6"/>
              </a:gs>
              <a:gs pos="64000">
                <a:srgbClr val="00345C"/>
              </a:gs>
              <a:gs pos="100000">
                <a:schemeClr val="accent1"/>
              </a:gs>
            </a:gsLst>
            <a:lin ang="10800000" scaled="0"/>
          </a:gradFill>
          <a:ln>
            <a:gradFill flip="none" rotWithShape="1">
              <a:gsLst>
                <a:gs pos="0">
                  <a:schemeClr val="bg1">
                    <a:alpha val="10000"/>
                  </a:schemeClr>
                </a:gs>
                <a:gs pos="100000">
                  <a:schemeClr val="accent6">
                    <a:alpha val="10000"/>
                  </a:schemeClr>
                </a:gs>
              </a:gsLst>
              <a:lin ang="0" scaled="1"/>
              <a:tileRect/>
            </a:gradFill>
          </a:ln>
        </p:spPr>
        <p:txBody>
          <a:bodyPr bIns="3600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Nivå 4,  16-19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Calibri"/>
                <a:ea typeface="+mn-ea"/>
                <a:cs typeface="+mn-cs"/>
              </a:rPr>
              <a:t>Träna för att prestera</a:t>
            </a:r>
          </a:p>
        </p:txBody>
      </p:sp>
      <p:sp>
        <p:nvSpPr>
          <p:cNvPr id="27" name="Frihandsfigur: Form 26">
            <a:extLst>
              <a:ext uri="{FF2B5EF4-FFF2-40B4-BE49-F238E27FC236}">
                <a16:creationId xmlns:a16="http://schemas.microsoft.com/office/drawing/2014/main" id="{C62FFA06-2670-43D4-844C-F1CD0998D271}"/>
              </a:ext>
            </a:extLst>
          </p:cNvPr>
          <p:cNvSpPr/>
          <p:nvPr/>
        </p:nvSpPr>
        <p:spPr>
          <a:xfrm>
            <a:off x="523875" y="2857500"/>
            <a:ext cx="10763250" cy="390525"/>
          </a:xfrm>
          <a:custGeom>
            <a:avLst/>
            <a:gdLst>
              <a:gd name="connsiteX0" fmla="*/ 0 w 10763250"/>
              <a:gd name="connsiteY0" fmla="*/ 390525 h 390525"/>
              <a:gd name="connsiteX1" fmla="*/ 3000375 w 10763250"/>
              <a:gd name="connsiteY1" fmla="*/ 390525 h 390525"/>
              <a:gd name="connsiteX2" fmla="*/ 3000375 w 10763250"/>
              <a:gd name="connsiteY2" fmla="*/ 247650 h 390525"/>
              <a:gd name="connsiteX3" fmla="*/ 5724525 w 10763250"/>
              <a:gd name="connsiteY3" fmla="*/ 247650 h 390525"/>
              <a:gd name="connsiteX4" fmla="*/ 5724525 w 10763250"/>
              <a:gd name="connsiteY4" fmla="*/ 104775 h 390525"/>
              <a:gd name="connsiteX5" fmla="*/ 8382000 w 10763250"/>
              <a:gd name="connsiteY5" fmla="*/ 104775 h 390525"/>
              <a:gd name="connsiteX6" fmla="*/ 8382000 w 10763250"/>
              <a:gd name="connsiteY6" fmla="*/ 0 h 390525"/>
              <a:gd name="connsiteX7" fmla="*/ 10763250 w 10763250"/>
              <a:gd name="connsiteY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0" h="390525">
                <a:moveTo>
                  <a:pt x="0" y="390525"/>
                </a:moveTo>
                <a:lnTo>
                  <a:pt x="3000375" y="390525"/>
                </a:lnTo>
                <a:lnTo>
                  <a:pt x="3000375" y="247650"/>
                </a:lnTo>
                <a:lnTo>
                  <a:pt x="5724525" y="247650"/>
                </a:lnTo>
                <a:lnTo>
                  <a:pt x="5724525" y="104775"/>
                </a:lnTo>
                <a:lnTo>
                  <a:pt x="8382000" y="104775"/>
                </a:lnTo>
                <a:lnTo>
                  <a:pt x="8382000" y="0"/>
                </a:lnTo>
                <a:lnTo>
                  <a:pt x="10763250" y="0"/>
                </a:lnTo>
              </a:path>
            </a:pathLst>
          </a:custGeom>
          <a:noFill/>
          <a:ln w="6032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ruta 27">
            <a:extLst>
              <a:ext uri="{FF2B5EF4-FFF2-40B4-BE49-F238E27FC236}">
                <a16:creationId xmlns:a16="http://schemas.microsoft.com/office/drawing/2014/main" id="{0E5709CA-F0C5-4B93-A7D9-11E7EDB3A8FC}"/>
              </a:ext>
            </a:extLst>
          </p:cNvPr>
          <p:cNvSpPr txBox="1">
            <a:spLocks noChangeArrowheads="1"/>
          </p:cNvSpPr>
          <p:nvPr/>
        </p:nvSpPr>
        <p:spPr bwMode="auto">
          <a:xfrm>
            <a:off x="9165278" y="2701925"/>
            <a:ext cx="2124000" cy="1323975"/>
          </a:xfrm>
          <a:prstGeom prst="rect">
            <a:avLst/>
          </a:prstGeom>
          <a:solidFill>
            <a:schemeClr val="bg1"/>
          </a:solidFill>
          <a:ln w="9525">
            <a:solidFill>
              <a:schemeClr val="tx1"/>
            </a:solidFill>
            <a:miter lim="800000"/>
            <a:headEnd/>
            <a:tailEnd/>
          </a:ln>
        </p:spPr>
        <p:txBody>
          <a:bodyPr lIns="36000" r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11 mot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15-19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Kollektivt spel med hela laget.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Medspelare längst ifrån.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Frihandsfigur: Form 28">
            <a:extLst>
              <a:ext uri="{FF2B5EF4-FFF2-40B4-BE49-F238E27FC236}">
                <a16:creationId xmlns:a16="http://schemas.microsoft.com/office/drawing/2014/main" id="{1DFA2F57-C232-46AF-B89F-34D44425BF72}"/>
              </a:ext>
            </a:extLst>
          </p:cNvPr>
          <p:cNvSpPr/>
          <p:nvPr/>
        </p:nvSpPr>
        <p:spPr>
          <a:xfrm>
            <a:off x="523875" y="4572000"/>
            <a:ext cx="10772775" cy="638175"/>
          </a:xfrm>
          <a:custGeom>
            <a:avLst/>
            <a:gdLst>
              <a:gd name="connsiteX0" fmla="*/ 0 w 10772775"/>
              <a:gd name="connsiteY0" fmla="*/ 2447925 h 2447925"/>
              <a:gd name="connsiteX1" fmla="*/ 4038600 w 10772775"/>
              <a:gd name="connsiteY1" fmla="*/ 2447925 h 2447925"/>
              <a:gd name="connsiteX2" fmla="*/ 4038600 w 10772775"/>
              <a:gd name="connsiteY2" fmla="*/ 2238375 h 2447925"/>
              <a:gd name="connsiteX3" fmla="*/ 6210300 w 10772775"/>
              <a:gd name="connsiteY3" fmla="*/ 2238375 h 2447925"/>
              <a:gd name="connsiteX4" fmla="*/ 6210300 w 10772775"/>
              <a:gd name="connsiteY4" fmla="*/ 2009775 h 2447925"/>
              <a:gd name="connsiteX5" fmla="*/ 8601075 w 10772775"/>
              <a:gd name="connsiteY5" fmla="*/ 2009775 h 2447925"/>
              <a:gd name="connsiteX6" fmla="*/ 8601075 w 10772775"/>
              <a:gd name="connsiteY6" fmla="*/ 1809750 h 2447925"/>
              <a:gd name="connsiteX7" fmla="*/ 10772775 w 10772775"/>
              <a:gd name="connsiteY7" fmla="*/ 1809750 h 2447925"/>
              <a:gd name="connsiteX8" fmla="*/ 10772775 w 10772775"/>
              <a:gd name="connsiteY8" fmla="*/ 0 h 2447925"/>
              <a:gd name="connsiteX9" fmla="*/ 8505825 w 10772775"/>
              <a:gd name="connsiteY9" fmla="*/ 19050 h 2447925"/>
              <a:gd name="connsiteX0" fmla="*/ 0 w 10772775"/>
              <a:gd name="connsiteY0" fmla="*/ 2447925 h 2447925"/>
              <a:gd name="connsiteX1" fmla="*/ 4038600 w 10772775"/>
              <a:gd name="connsiteY1" fmla="*/ 2447925 h 2447925"/>
              <a:gd name="connsiteX2" fmla="*/ 4038600 w 10772775"/>
              <a:gd name="connsiteY2" fmla="*/ 2238375 h 2447925"/>
              <a:gd name="connsiteX3" fmla="*/ 6210300 w 10772775"/>
              <a:gd name="connsiteY3" fmla="*/ 2238375 h 2447925"/>
              <a:gd name="connsiteX4" fmla="*/ 6210300 w 10772775"/>
              <a:gd name="connsiteY4" fmla="*/ 2009775 h 2447925"/>
              <a:gd name="connsiteX5" fmla="*/ 8601075 w 10772775"/>
              <a:gd name="connsiteY5" fmla="*/ 2009775 h 2447925"/>
              <a:gd name="connsiteX6" fmla="*/ 8601075 w 10772775"/>
              <a:gd name="connsiteY6" fmla="*/ 1809750 h 2447925"/>
              <a:gd name="connsiteX7" fmla="*/ 10772775 w 10772775"/>
              <a:gd name="connsiteY7" fmla="*/ 1809750 h 2447925"/>
              <a:gd name="connsiteX8" fmla="*/ 10772775 w 10772775"/>
              <a:gd name="connsiteY8" fmla="*/ 0 h 2447925"/>
              <a:gd name="connsiteX0" fmla="*/ 0 w 10772775"/>
              <a:gd name="connsiteY0" fmla="*/ 638175 h 638175"/>
              <a:gd name="connsiteX1" fmla="*/ 4038600 w 10772775"/>
              <a:gd name="connsiteY1" fmla="*/ 638175 h 638175"/>
              <a:gd name="connsiteX2" fmla="*/ 4038600 w 10772775"/>
              <a:gd name="connsiteY2" fmla="*/ 428625 h 638175"/>
              <a:gd name="connsiteX3" fmla="*/ 6210300 w 10772775"/>
              <a:gd name="connsiteY3" fmla="*/ 428625 h 638175"/>
              <a:gd name="connsiteX4" fmla="*/ 6210300 w 10772775"/>
              <a:gd name="connsiteY4" fmla="*/ 200025 h 638175"/>
              <a:gd name="connsiteX5" fmla="*/ 8601075 w 10772775"/>
              <a:gd name="connsiteY5" fmla="*/ 200025 h 638175"/>
              <a:gd name="connsiteX6" fmla="*/ 8601075 w 10772775"/>
              <a:gd name="connsiteY6" fmla="*/ 0 h 638175"/>
              <a:gd name="connsiteX7" fmla="*/ 10772775 w 10772775"/>
              <a:gd name="connsiteY7"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2775" h="638175">
                <a:moveTo>
                  <a:pt x="0" y="638175"/>
                </a:moveTo>
                <a:lnTo>
                  <a:pt x="4038600" y="638175"/>
                </a:lnTo>
                <a:lnTo>
                  <a:pt x="4038600" y="428625"/>
                </a:lnTo>
                <a:lnTo>
                  <a:pt x="6210300" y="428625"/>
                </a:lnTo>
                <a:lnTo>
                  <a:pt x="6210300" y="200025"/>
                </a:lnTo>
                <a:lnTo>
                  <a:pt x="8601075" y="200025"/>
                </a:lnTo>
                <a:lnTo>
                  <a:pt x="8601075" y="0"/>
                </a:lnTo>
                <a:lnTo>
                  <a:pt x="10772775" y="0"/>
                </a:lnTo>
              </a:path>
            </a:pathLst>
          </a:custGeom>
          <a:noFill/>
          <a:ln w="6032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ruta 29">
            <a:extLst>
              <a:ext uri="{FF2B5EF4-FFF2-40B4-BE49-F238E27FC236}">
                <a16:creationId xmlns:a16="http://schemas.microsoft.com/office/drawing/2014/main" id="{77BC4F23-F276-40AB-A3CD-20056A799779}"/>
              </a:ext>
            </a:extLst>
          </p:cNvPr>
          <p:cNvSpPr txBox="1">
            <a:spLocks noChangeArrowheads="1"/>
          </p:cNvSpPr>
          <p:nvPr/>
        </p:nvSpPr>
        <p:spPr bwMode="auto">
          <a:xfrm>
            <a:off x="7003455" y="2792413"/>
            <a:ext cx="2124000" cy="1323975"/>
          </a:xfrm>
          <a:prstGeom prst="rect">
            <a:avLst/>
          </a:prstGeom>
          <a:solidFill>
            <a:schemeClr val="bg1"/>
          </a:solid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9 mot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13-14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150" b="0" i="0" u="none" strike="noStrike" kern="1200" cap="none" spc="0" normalizeH="0" baseline="0" noProof="0" dirty="0">
                <a:ln>
                  <a:noFill/>
                </a:ln>
                <a:solidFill>
                  <a:prstClr val="black"/>
                </a:solidFill>
                <a:effectLst/>
                <a:uLnTx/>
                <a:uFillTx/>
                <a:latin typeface="Calibri"/>
                <a:ea typeface="+mn-ea"/>
                <a:cs typeface="+mn-cs"/>
              </a:rPr>
              <a:t>Kollektivt spel med flera spelare.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150" b="0" i="0" u="none" strike="noStrike" kern="1200" cap="none" spc="0" normalizeH="0" baseline="0" noProof="0" dirty="0">
                <a:ln>
                  <a:noFill/>
                </a:ln>
                <a:solidFill>
                  <a:prstClr val="black"/>
                </a:solidFill>
                <a:effectLst/>
                <a:uLnTx/>
                <a:uFillTx/>
                <a:latin typeface="Calibri"/>
                <a:ea typeface="+mn-ea"/>
                <a:cs typeface="+mn-cs"/>
              </a:rPr>
              <a:t>Medspelare långt ifrån.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ruta 30">
            <a:extLst>
              <a:ext uri="{FF2B5EF4-FFF2-40B4-BE49-F238E27FC236}">
                <a16:creationId xmlns:a16="http://schemas.microsoft.com/office/drawing/2014/main" id="{C8ACE180-1B7C-45E2-833F-8DBFB668DBDD}"/>
              </a:ext>
            </a:extLst>
          </p:cNvPr>
          <p:cNvSpPr txBox="1">
            <a:spLocks noChangeArrowheads="1"/>
          </p:cNvSpPr>
          <p:nvPr/>
        </p:nvSpPr>
        <p:spPr bwMode="auto">
          <a:xfrm>
            <a:off x="4845996" y="2898775"/>
            <a:ext cx="2124000" cy="1323975"/>
          </a:xfrm>
          <a:prstGeom prst="rect">
            <a:avLst/>
          </a:prstGeom>
          <a:solidFill>
            <a:schemeClr val="bg1"/>
          </a:solid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7 mot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10-12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Kollektivt spel med få spelare.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Medspelare nära.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ruta 31">
            <a:extLst>
              <a:ext uri="{FF2B5EF4-FFF2-40B4-BE49-F238E27FC236}">
                <a16:creationId xmlns:a16="http://schemas.microsoft.com/office/drawing/2014/main" id="{FF7ABB4F-53BA-42A0-A7BB-D913AA159680}"/>
              </a:ext>
            </a:extLst>
          </p:cNvPr>
          <p:cNvSpPr txBox="1">
            <a:spLocks noChangeArrowheads="1"/>
          </p:cNvSpPr>
          <p:nvPr/>
        </p:nvSpPr>
        <p:spPr bwMode="auto">
          <a:xfrm>
            <a:off x="2689369" y="3035300"/>
            <a:ext cx="2124000" cy="1323975"/>
          </a:xfrm>
          <a:prstGeom prst="rect">
            <a:avLst/>
          </a:prstGeom>
          <a:solidFill>
            <a:schemeClr val="accent2"/>
          </a:solid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5 mot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8-9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Individuellt spel.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Jag och bollen.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ruta 32">
            <a:extLst>
              <a:ext uri="{FF2B5EF4-FFF2-40B4-BE49-F238E27FC236}">
                <a16:creationId xmlns:a16="http://schemas.microsoft.com/office/drawing/2014/main" id="{C61CA376-B6CB-4E6C-A313-00E5ABD7E8B5}"/>
              </a:ext>
            </a:extLst>
          </p:cNvPr>
          <p:cNvSpPr txBox="1">
            <a:spLocks noChangeArrowheads="1"/>
          </p:cNvSpPr>
          <p:nvPr/>
        </p:nvSpPr>
        <p:spPr bwMode="auto">
          <a:xfrm>
            <a:off x="521607" y="3198813"/>
            <a:ext cx="2124000" cy="1323975"/>
          </a:xfrm>
          <a:prstGeom prst="rect">
            <a:avLst/>
          </a:prstGeom>
          <a:solidFill>
            <a:schemeClr val="bg1"/>
          </a:solidFill>
          <a:ln w="9525">
            <a:solidFill>
              <a:schemeClr val="tx1"/>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3 mot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dirty="0">
                <a:ln>
                  <a:noFill/>
                </a:ln>
                <a:solidFill>
                  <a:prstClr val="black"/>
                </a:solidFill>
                <a:effectLst/>
                <a:uLnTx/>
                <a:uFillTx/>
                <a:latin typeface="Calibri"/>
                <a:ea typeface="+mn-ea"/>
                <a:cs typeface="+mn-cs"/>
              </a:rPr>
              <a:t>6-7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Individuellt spel.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prstClr val="black"/>
                </a:solidFill>
                <a:effectLst/>
                <a:uLnTx/>
                <a:uFillTx/>
                <a:latin typeface="Calibri"/>
                <a:ea typeface="+mn-ea"/>
                <a:cs typeface="+mn-cs"/>
              </a:rPr>
              <a:t>Jag och bollen.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3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anim calcmode="lin" valueType="num">
                                      <p:cBhvr>
                                        <p:cTn id="10" dur="500" fill="hold"/>
                                        <p:tgtEl>
                                          <p:spTgt spid="26"/>
                                        </p:tgtEl>
                                        <p:attrNameLst>
                                          <p:attrName>ppt_x</p:attrName>
                                        </p:attrNameLst>
                                      </p:cBhvr>
                                      <p:tavLst>
                                        <p:tav tm="0">
                                          <p:val>
                                            <p:fltVal val="0.5"/>
                                          </p:val>
                                        </p:tav>
                                        <p:tav tm="100000">
                                          <p:val>
                                            <p:strVal val="#ppt_x"/>
                                          </p:val>
                                        </p:tav>
                                      </p:tavLst>
                                    </p:anim>
                                    <p:anim calcmode="lin" valueType="num">
                                      <p:cBhvr>
                                        <p:cTn id="11" dur="500" fill="hold"/>
                                        <p:tgtEl>
                                          <p:spTgt spid="2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childTnLst>
                          </p:cTn>
                        </p:par>
                        <p:par>
                          <p:cTn id="17" fill="hold">
                            <p:stCondLst>
                              <p:cond delay="500"/>
                            </p:stCondLst>
                            <p:childTnLst>
                              <p:par>
                                <p:cTn id="18" presetID="22" presetClass="entr" presetSubtype="2" fill="hold" grpId="0" nodeType="after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500"/>
                                        <p:tgtEl>
                                          <p:spTgt spid="24"/>
                                        </p:tgtEl>
                                      </p:cBhvr>
                                    </p:animEffect>
                                  </p:childTnLst>
                                </p:cTn>
                              </p:par>
                            </p:childTnLst>
                          </p:cTn>
                        </p:par>
                        <p:par>
                          <p:cTn id="21" fill="hold">
                            <p:stCondLst>
                              <p:cond delay="1250"/>
                            </p:stCondLst>
                            <p:childTnLst>
                              <p:par>
                                <p:cTn id="22" presetID="22" presetClass="entr" presetSubtype="2" fill="hold" grpId="0" nodeType="afterEffect">
                                  <p:stCondLst>
                                    <p:cond delay="25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1000"/>
                                        <p:tgtEl>
                                          <p:spTgt spid="2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1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fltVal val="0.5"/>
                                          </p:val>
                                        </p:tav>
                                        <p:tav tm="100000">
                                          <p:val>
                                            <p:strVal val="#ppt_x"/>
                                          </p:val>
                                        </p:tav>
                                      </p:tavLst>
                                    </p:anim>
                                    <p:anim calcmode="lin" valueType="num">
                                      <p:cBhvr>
                                        <p:cTn id="40" dur="500" fill="hold"/>
                                        <p:tgtEl>
                                          <p:spTgt spid="28"/>
                                        </p:tgtEl>
                                        <p:attrNameLst>
                                          <p:attrName>ppt_y</p:attrName>
                                        </p:attrNameLst>
                                      </p:cBhvr>
                                      <p:tavLst>
                                        <p:tav tm="0">
                                          <p:val>
                                            <p:fltVal val="0.5"/>
                                          </p:val>
                                        </p:tav>
                                        <p:tav tm="100000">
                                          <p:val>
                                            <p:strVal val="#ppt_y"/>
                                          </p:val>
                                        </p:tav>
                                      </p:tavLst>
                                    </p:anim>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750" fill="hold"/>
                                        <p:tgtEl>
                                          <p:spTgt spid="30"/>
                                        </p:tgtEl>
                                        <p:attrNameLst>
                                          <p:attrName>ppt_w</p:attrName>
                                        </p:attrNameLst>
                                      </p:cBhvr>
                                      <p:tavLst>
                                        <p:tav tm="0">
                                          <p:val>
                                            <p:fltVal val="0"/>
                                          </p:val>
                                        </p:tav>
                                        <p:tav tm="100000">
                                          <p:val>
                                            <p:strVal val="#ppt_w"/>
                                          </p:val>
                                        </p:tav>
                                      </p:tavLst>
                                    </p:anim>
                                    <p:anim calcmode="lin" valueType="num">
                                      <p:cBhvr>
                                        <p:cTn id="45" dur="750" fill="hold"/>
                                        <p:tgtEl>
                                          <p:spTgt spid="30"/>
                                        </p:tgtEl>
                                        <p:attrNameLst>
                                          <p:attrName>ppt_h</p:attrName>
                                        </p:attrNameLst>
                                      </p:cBhvr>
                                      <p:tavLst>
                                        <p:tav tm="0">
                                          <p:val>
                                            <p:fltVal val="0"/>
                                          </p:val>
                                        </p:tav>
                                        <p:tav tm="100000">
                                          <p:val>
                                            <p:strVal val="#ppt_h"/>
                                          </p:val>
                                        </p:tav>
                                      </p:tavLst>
                                    </p:anim>
                                    <p:animEffect transition="in" filter="fade">
                                      <p:cBhvr>
                                        <p:cTn id="46" dur="750"/>
                                        <p:tgtEl>
                                          <p:spTgt spid="30"/>
                                        </p:tgtEl>
                                      </p:cBhvr>
                                    </p:animEffect>
                                    <p:anim calcmode="lin" valueType="num">
                                      <p:cBhvr>
                                        <p:cTn id="47" dur="750" fill="hold"/>
                                        <p:tgtEl>
                                          <p:spTgt spid="30"/>
                                        </p:tgtEl>
                                        <p:attrNameLst>
                                          <p:attrName>ppt_x</p:attrName>
                                        </p:attrNameLst>
                                      </p:cBhvr>
                                      <p:tavLst>
                                        <p:tav tm="0">
                                          <p:val>
                                            <p:fltVal val="0.5"/>
                                          </p:val>
                                        </p:tav>
                                        <p:tav tm="100000">
                                          <p:val>
                                            <p:strVal val="#ppt_x"/>
                                          </p:val>
                                        </p:tav>
                                      </p:tavLst>
                                    </p:anim>
                                    <p:anim calcmode="lin" valueType="num">
                                      <p:cBhvr>
                                        <p:cTn id="48" dur="750" fill="hold"/>
                                        <p:tgtEl>
                                          <p:spTgt spid="30"/>
                                        </p:tgtEl>
                                        <p:attrNameLst>
                                          <p:attrName>ppt_y</p:attrName>
                                        </p:attrNameLst>
                                      </p:cBhvr>
                                      <p:tavLst>
                                        <p:tav tm="0">
                                          <p:val>
                                            <p:fltVal val="0.5"/>
                                          </p:val>
                                        </p:tav>
                                        <p:tav tm="100000">
                                          <p:val>
                                            <p:strVal val="#ppt_y"/>
                                          </p:val>
                                        </p:tav>
                                      </p:tavLst>
                                    </p:anim>
                                  </p:childTnLst>
                                </p:cTn>
                              </p:par>
                            </p:childTnLst>
                          </p:cTn>
                        </p:par>
                        <p:par>
                          <p:cTn id="49" fill="hold">
                            <p:stCondLst>
                              <p:cond delay="1250"/>
                            </p:stCondLst>
                            <p:childTnLst>
                              <p:par>
                                <p:cTn id="50" presetID="53" presetClass="entr" presetSubtype="528"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750" fill="hold"/>
                                        <p:tgtEl>
                                          <p:spTgt spid="31"/>
                                        </p:tgtEl>
                                        <p:attrNameLst>
                                          <p:attrName>ppt_w</p:attrName>
                                        </p:attrNameLst>
                                      </p:cBhvr>
                                      <p:tavLst>
                                        <p:tav tm="0">
                                          <p:val>
                                            <p:fltVal val="0"/>
                                          </p:val>
                                        </p:tav>
                                        <p:tav tm="100000">
                                          <p:val>
                                            <p:strVal val="#ppt_w"/>
                                          </p:val>
                                        </p:tav>
                                      </p:tavLst>
                                    </p:anim>
                                    <p:anim calcmode="lin" valueType="num">
                                      <p:cBhvr>
                                        <p:cTn id="53" dur="750" fill="hold"/>
                                        <p:tgtEl>
                                          <p:spTgt spid="31"/>
                                        </p:tgtEl>
                                        <p:attrNameLst>
                                          <p:attrName>ppt_h</p:attrName>
                                        </p:attrNameLst>
                                      </p:cBhvr>
                                      <p:tavLst>
                                        <p:tav tm="0">
                                          <p:val>
                                            <p:fltVal val="0"/>
                                          </p:val>
                                        </p:tav>
                                        <p:tav tm="100000">
                                          <p:val>
                                            <p:strVal val="#ppt_h"/>
                                          </p:val>
                                        </p:tav>
                                      </p:tavLst>
                                    </p:anim>
                                    <p:animEffect transition="in" filter="fade">
                                      <p:cBhvr>
                                        <p:cTn id="54" dur="750"/>
                                        <p:tgtEl>
                                          <p:spTgt spid="31"/>
                                        </p:tgtEl>
                                      </p:cBhvr>
                                    </p:animEffect>
                                    <p:anim calcmode="lin" valueType="num">
                                      <p:cBhvr>
                                        <p:cTn id="55" dur="750" fill="hold"/>
                                        <p:tgtEl>
                                          <p:spTgt spid="31"/>
                                        </p:tgtEl>
                                        <p:attrNameLst>
                                          <p:attrName>ppt_x</p:attrName>
                                        </p:attrNameLst>
                                      </p:cBhvr>
                                      <p:tavLst>
                                        <p:tav tm="0">
                                          <p:val>
                                            <p:fltVal val="0.5"/>
                                          </p:val>
                                        </p:tav>
                                        <p:tav tm="100000">
                                          <p:val>
                                            <p:strVal val="#ppt_x"/>
                                          </p:val>
                                        </p:tav>
                                      </p:tavLst>
                                    </p:anim>
                                    <p:anim calcmode="lin" valueType="num">
                                      <p:cBhvr>
                                        <p:cTn id="56" dur="750" fill="hold"/>
                                        <p:tgtEl>
                                          <p:spTgt spid="31"/>
                                        </p:tgtEl>
                                        <p:attrNameLst>
                                          <p:attrName>ppt_y</p:attrName>
                                        </p:attrNameLst>
                                      </p:cBhvr>
                                      <p:tavLst>
                                        <p:tav tm="0">
                                          <p:val>
                                            <p:fltVal val="0.5"/>
                                          </p:val>
                                        </p:tav>
                                        <p:tav tm="100000">
                                          <p:val>
                                            <p:strVal val="#ppt_y"/>
                                          </p:val>
                                        </p:tav>
                                      </p:tavLst>
                                    </p:anim>
                                  </p:childTnLst>
                                </p:cTn>
                              </p:par>
                            </p:childTnLst>
                          </p:cTn>
                        </p:par>
                        <p:par>
                          <p:cTn id="57" fill="hold">
                            <p:stCondLst>
                              <p:cond delay="2000"/>
                            </p:stCondLst>
                            <p:childTnLst>
                              <p:par>
                                <p:cTn id="58" presetID="53" presetClass="entr" presetSubtype="528"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750" fill="hold"/>
                                        <p:tgtEl>
                                          <p:spTgt spid="32"/>
                                        </p:tgtEl>
                                        <p:attrNameLst>
                                          <p:attrName>ppt_w</p:attrName>
                                        </p:attrNameLst>
                                      </p:cBhvr>
                                      <p:tavLst>
                                        <p:tav tm="0">
                                          <p:val>
                                            <p:fltVal val="0"/>
                                          </p:val>
                                        </p:tav>
                                        <p:tav tm="100000">
                                          <p:val>
                                            <p:strVal val="#ppt_w"/>
                                          </p:val>
                                        </p:tav>
                                      </p:tavLst>
                                    </p:anim>
                                    <p:anim calcmode="lin" valueType="num">
                                      <p:cBhvr>
                                        <p:cTn id="61" dur="750" fill="hold"/>
                                        <p:tgtEl>
                                          <p:spTgt spid="32"/>
                                        </p:tgtEl>
                                        <p:attrNameLst>
                                          <p:attrName>ppt_h</p:attrName>
                                        </p:attrNameLst>
                                      </p:cBhvr>
                                      <p:tavLst>
                                        <p:tav tm="0">
                                          <p:val>
                                            <p:fltVal val="0"/>
                                          </p:val>
                                        </p:tav>
                                        <p:tav tm="100000">
                                          <p:val>
                                            <p:strVal val="#ppt_h"/>
                                          </p:val>
                                        </p:tav>
                                      </p:tavLst>
                                    </p:anim>
                                    <p:animEffect transition="in" filter="fade">
                                      <p:cBhvr>
                                        <p:cTn id="62" dur="750"/>
                                        <p:tgtEl>
                                          <p:spTgt spid="32"/>
                                        </p:tgtEl>
                                      </p:cBhvr>
                                    </p:animEffect>
                                    <p:anim calcmode="lin" valueType="num">
                                      <p:cBhvr>
                                        <p:cTn id="63" dur="750" fill="hold"/>
                                        <p:tgtEl>
                                          <p:spTgt spid="32"/>
                                        </p:tgtEl>
                                        <p:attrNameLst>
                                          <p:attrName>ppt_x</p:attrName>
                                        </p:attrNameLst>
                                      </p:cBhvr>
                                      <p:tavLst>
                                        <p:tav tm="0">
                                          <p:val>
                                            <p:fltVal val="0.5"/>
                                          </p:val>
                                        </p:tav>
                                        <p:tav tm="100000">
                                          <p:val>
                                            <p:strVal val="#ppt_x"/>
                                          </p:val>
                                        </p:tav>
                                      </p:tavLst>
                                    </p:anim>
                                    <p:anim calcmode="lin" valueType="num">
                                      <p:cBhvr>
                                        <p:cTn id="64" dur="750" fill="hold"/>
                                        <p:tgtEl>
                                          <p:spTgt spid="32"/>
                                        </p:tgtEl>
                                        <p:attrNameLst>
                                          <p:attrName>ppt_y</p:attrName>
                                        </p:attrNameLst>
                                      </p:cBhvr>
                                      <p:tavLst>
                                        <p:tav tm="0">
                                          <p:val>
                                            <p:fltVal val="0.5"/>
                                          </p:val>
                                        </p:tav>
                                        <p:tav tm="100000">
                                          <p:val>
                                            <p:strVal val="#ppt_y"/>
                                          </p:val>
                                        </p:tav>
                                      </p:tavLst>
                                    </p:anim>
                                  </p:childTnLst>
                                </p:cTn>
                              </p:par>
                            </p:childTnLst>
                          </p:cTn>
                        </p:par>
                        <p:par>
                          <p:cTn id="65" fill="hold">
                            <p:stCondLst>
                              <p:cond delay="2750"/>
                            </p:stCondLst>
                            <p:childTnLst>
                              <p:par>
                                <p:cTn id="66" presetID="53" presetClass="entr" presetSubtype="528"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750" fill="hold"/>
                                        <p:tgtEl>
                                          <p:spTgt spid="33"/>
                                        </p:tgtEl>
                                        <p:attrNameLst>
                                          <p:attrName>ppt_w</p:attrName>
                                        </p:attrNameLst>
                                      </p:cBhvr>
                                      <p:tavLst>
                                        <p:tav tm="0">
                                          <p:val>
                                            <p:fltVal val="0"/>
                                          </p:val>
                                        </p:tav>
                                        <p:tav tm="100000">
                                          <p:val>
                                            <p:strVal val="#ppt_w"/>
                                          </p:val>
                                        </p:tav>
                                      </p:tavLst>
                                    </p:anim>
                                    <p:anim calcmode="lin" valueType="num">
                                      <p:cBhvr>
                                        <p:cTn id="69" dur="750" fill="hold"/>
                                        <p:tgtEl>
                                          <p:spTgt spid="33"/>
                                        </p:tgtEl>
                                        <p:attrNameLst>
                                          <p:attrName>ppt_h</p:attrName>
                                        </p:attrNameLst>
                                      </p:cBhvr>
                                      <p:tavLst>
                                        <p:tav tm="0">
                                          <p:val>
                                            <p:fltVal val="0"/>
                                          </p:val>
                                        </p:tav>
                                        <p:tav tm="100000">
                                          <p:val>
                                            <p:strVal val="#ppt_h"/>
                                          </p:val>
                                        </p:tav>
                                      </p:tavLst>
                                    </p:anim>
                                    <p:animEffect transition="in" filter="fade">
                                      <p:cBhvr>
                                        <p:cTn id="70" dur="750"/>
                                        <p:tgtEl>
                                          <p:spTgt spid="33"/>
                                        </p:tgtEl>
                                      </p:cBhvr>
                                    </p:animEffect>
                                    <p:anim calcmode="lin" valueType="num">
                                      <p:cBhvr>
                                        <p:cTn id="71" dur="750" fill="hold"/>
                                        <p:tgtEl>
                                          <p:spTgt spid="33"/>
                                        </p:tgtEl>
                                        <p:attrNameLst>
                                          <p:attrName>ppt_x</p:attrName>
                                        </p:attrNameLst>
                                      </p:cBhvr>
                                      <p:tavLst>
                                        <p:tav tm="0">
                                          <p:val>
                                            <p:fltVal val="0.5"/>
                                          </p:val>
                                        </p:tav>
                                        <p:tav tm="100000">
                                          <p:val>
                                            <p:strVal val="#ppt_x"/>
                                          </p:val>
                                        </p:tav>
                                      </p:tavLst>
                                    </p:anim>
                                    <p:anim calcmode="lin" valueType="num">
                                      <p:cBhvr>
                                        <p:cTn id="72" dur="750" fill="hold"/>
                                        <p:tgtEl>
                                          <p:spTgt spid="33"/>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up)">
                                      <p:cBhvr>
                                        <p:cTn id="77" dur="750"/>
                                        <p:tgtEl>
                                          <p:spTgt spid="20"/>
                                        </p:tgtEl>
                                      </p:cBhvr>
                                    </p:animEffect>
                                  </p:childTnLst>
                                </p:cTn>
                              </p:par>
                            </p:childTnLst>
                          </p:cTn>
                        </p:par>
                        <p:par>
                          <p:cTn id="78" fill="hold">
                            <p:stCondLst>
                              <p:cond delay="750"/>
                            </p:stCondLst>
                            <p:childTnLst>
                              <p:par>
                                <p:cTn id="79" presetID="22" presetClass="entr" presetSubtype="1"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up)">
                                      <p:cBhvr>
                                        <p:cTn id="81" dur="750"/>
                                        <p:tgtEl>
                                          <p:spTgt spid="21"/>
                                        </p:tgtEl>
                                      </p:cBhvr>
                                    </p:animEffect>
                                  </p:childTnLst>
                                </p:cTn>
                              </p:par>
                            </p:childTnLst>
                          </p:cTn>
                        </p:par>
                        <p:par>
                          <p:cTn id="82" fill="hold">
                            <p:stCondLst>
                              <p:cond delay="1500"/>
                            </p:stCondLst>
                            <p:childTnLst>
                              <p:par>
                                <p:cTn id="83" presetID="22" presetClass="entr" presetSubtype="1"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up)">
                                      <p:cBhvr>
                                        <p:cTn id="85"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A4BE2E-CF99-43CC-B66A-48DEF4297AE4}"/>
              </a:ext>
            </a:extLst>
          </p:cNvPr>
          <p:cNvSpPr>
            <a:spLocks noGrp="1"/>
          </p:cNvSpPr>
          <p:nvPr>
            <p:ph type="title"/>
          </p:nvPr>
        </p:nvSpPr>
        <p:spPr>
          <a:xfrm>
            <a:off x="3752438" y="1037042"/>
            <a:ext cx="7729728" cy="1188720"/>
          </a:xfrm>
        </p:spPr>
        <p:txBody>
          <a:bodyPr/>
          <a:lstStyle/>
          <a:p>
            <a:r>
              <a:rPr lang="sv-SE" dirty="0"/>
              <a:t>Träningsupplägg</a:t>
            </a:r>
          </a:p>
        </p:txBody>
      </p:sp>
      <p:sp>
        <p:nvSpPr>
          <p:cNvPr id="3" name="Platshållare för innehåll 2">
            <a:extLst>
              <a:ext uri="{FF2B5EF4-FFF2-40B4-BE49-F238E27FC236}">
                <a16:creationId xmlns:a16="http://schemas.microsoft.com/office/drawing/2014/main" id="{75C89C7D-DF86-458D-91B5-3FE769C872D6}"/>
              </a:ext>
            </a:extLst>
          </p:cNvPr>
          <p:cNvSpPr>
            <a:spLocks noGrp="1"/>
          </p:cNvSpPr>
          <p:nvPr>
            <p:ph idx="1"/>
          </p:nvPr>
        </p:nvSpPr>
        <p:spPr>
          <a:xfrm>
            <a:off x="2231136" y="2638044"/>
            <a:ext cx="7729728" cy="3101983"/>
          </a:xfrm>
        </p:spPr>
        <p:txBody>
          <a:bodyPr>
            <a:normAutofit fontScale="77500" lnSpcReduction="20000"/>
          </a:bodyPr>
          <a:lstStyle/>
          <a:p>
            <a:r>
              <a:rPr lang="sv-SE" dirty="0"/>
              <a:t>Plastgräs fram till början av maj onsdagar 17.30</a:t>
            </a:r>
          </a:p>
          <a:p>
            <a:r>
              <a:rPr lang="sv-SE" dirty="0"/>
              <a:t>Därefter grästräning två gånger i veckan</a:t>
            </a:r>
          </a:p>
          <a:p>
            <a:pPr lvl="1"/>
            <a:r>
              <a:rPr lang="sv-SE" dirty="0"/>
              <a:t>Onsdagar 18.15-19.30</a:t>
            </a:r>
          </a:p>
          <a:p>
            <a:pPr lvl="1"/>
            <a:r>
              <a:rPr lang="sv-SE" dirty="0" err="1"/>
              <a:t>Football</a:t>
            </a:r>
            <a:r>
              <a:rPr lang="sv-SE" dirty="0"/>
              <a:t> </a:t>
            </a:r>
            <a:r>
              <a:rPr lang="sv-SE" dirty="0" err="1"/>
              <a:t>Fridays</a:t>
            </a:r>
            <a:r>
              <a:rPr lang="sv-SE" dirty="0"/>
              <a:t>!  17.15 – 18.30</a:t>
            </a:r>
          </a:p>
          <a:p>
            <a:r>
              <a:rPr lang="sv-SE" dirty="0"/>
              <a:t>Träningsfaser utifrån SvFF 6-9 år</a:t>
            </a:r>
          </a:p>
          <a:p>
            <a:pPr lvl="1"/>
            <a:r>
              <a:rPr lang="sv-SE" dirty="0"/>
              <a:t>V 14-15 Anfallsspel, speluppbyggnad, driva</a:t>
            </a:r>
          </a:p>
          <a:p>
            <a:pPr lvl="1"/>
            <a:r>
              <a:rPr lang="sv-SE" dirty="0"/>
              <a:t>V 16-17 Speluppbyggnad, komma till avslut</a:t>
            </a:r>
          </a:p>
          <a:p>
            <a:pPr lvl="1"/>
            <a:r>
              <a:rPr lang="sv-SE" dirty="0"/>
              <a:t>V18-19 Speluppbyggnad, vända med bollen</a:t>
            </a:r>
          </a:p>
          <a:p>
            <a:pPr lvl="1"/>
            <a:r>
              <a:rPr lang="sv-SE" dirty="0"/>
              <a:t>V 20-21 Anfallsspel, komma till avslut, skjuta</a:t>
            </a:r>
          </a:p>
          <a:p>
            <a:pPr lvl="1"/>
            <a:r>
              <a:rPr lang="sv-SE" dirty="0"/>
              <a:t>V 22-23 Försvarsspel, rädda skott</a:t>
            </a:r>
          </a:p>
          <a:p>
            <a:pPr lvl="1"/>
            <a:r>
              <a:rPr lang="sv-SE" dirty="0"/>
              <a:t>Börja om.. </a:t>
            </a:r>
          </a:p>
          <a:p>
            <a:pPr lvl="1"/>
            <a:endParaRPr lang="sv-SE" dirty="0"/>
          </a:p>
          <a:p>
            <a:pPr lvl="1"/>
            <a:endParaRPr lang="sv-SE" dirty="0"/>
          </a:p>
        </p:txBody>
      </p:sp>
      <p:sp>
        <p:nvSpPr>
          <p:cNvPr id="4" name="Pil: högerböjd 3">
            <a:extLst>
              <a:ext uri="{FF2B5EF4-FFF2-40B4-BE49-F238E27FC236}">
                <a16:creationId xmlns:a16="http://schemas.microsoft.com/office/drawing/2014/main" id="{B5EF5876-7F34-4041-B857-EA7192C633B3}"/>
              </a:ext>
            </a:extLst>
          </p:cNvPr>
          <p:cNvSpPr/>
          <p:nvPr/>
        </p:nvSpPr>
        <p:spPr>
          <a:xfrm flipV="1">
            <a:off x="1936865" y="4114799"/>
            <a:ext cx="473826" cy="142978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6" name="Bildobjekt 5">
            <a:extLst>
              <a:ext uri="{FF2B5EF4-FFF2-40B4-BE49-F238E27FC236}">
                <a16:creationId xmlns:a16="http://schemas.microsoft.com/office/drawing/2014/main" id="{634D29C4-1092-497D-A9C1-437294B791E7}"/>
              </a:ext>
            </a:extLst>
          </p:cNvPr>
          <p:cNvPicPr>
            <a:picLocks noChangeAspect="1"/>
          </p:cNvPicPr>
          <p:nvPr/>
        </p:nvPicPr>
        <p:blipFill rotWithShape="1">
          <a:blip r:embed="rId3">
            <a:extLst>
              <a:ext uri="{28A0092B-C50C-407E-A947-70E740481C1C}">
                <a14:useLocalDpi xmlns:a14="http://schemas.microsoft.com/office/drawing/2010/main" val="0"/>
              </a:ext>
            </a:extLst>
          </a:blip>
          <a:srcRect l="17588" r="19226"/>
          <a:stretch/>
        </p:blipFill>
        <p:spPr>
          <a:xfrm>
            <a:off x="7157258" y="2521457"/>
            <a:ext cx="4630188" cy="4108625"/>
          </a:xfrm>
          <a:prstGeom prst="rect">
            <a:avLst/>
          </a:prstGeom>
        </p:spPr>
      </p:pic>
      <p:sp>
        <p:nvSpPr>
          <p:cNvPr id="7" name="textruta 6">
            <a:extLst>
              <a:ext uri="{FF2B5EF4-FFF2-40B4-BE49-F238E27FC236}">
                <a16:creationId xmlns:a16="http://schemas.microsoft.com/office/drawing/2014/main" id="{0E0737D0-E886-4012-90FC-97D993365A88}"/>
              </a:ext>
            </a:extLst>
          </p:cNvPr>
          <p:cNvSpPr txBox="1"/>
          <p:nvPr/>
        </p:nvSpPr>
        <p:spPr>
          <a:xfrm rot="20080766">
            <a:off x="155341" y="767195"/>
            <a:ext cx="3857320" cy="1200329"/>
          </a:xfrm>
          <a:prstGeom prst="rect">
            <a:avLst/>
          </a:prstGeom>
          <a:noFill/>
        </p:spPr>
        <p:txBody>
          <a:bodyPr wrap="square" rtlCol="0">
            <a:spAutoFit/>
          </a:bodyPr>
          <a:lstStyle/>
          <a:p>
            <a:r>
              <a:rPr lang="sv-SE" b="1" dirty="0"/>
              <a:t>OBS! DATUM OCH TIDER ÄR PRELIMINÄRA. SE KALENDERN PÅ LAGET.se FÖR AKTUELLA TIDER</a:t>
            </a:r>
          </a:p>
        </p:txBody>
      </p:sp>
    </p:spTree>
    <p:extLst>
      <p:ext uri="{BB962C8B-B14F-4D97-AF65-F5344CB8AC3E}">
        <p14:creationId xmlns:p14="http://schemas.microsoft.com/office/powerpoint/2010/main" val="17947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533F40-045E-4E3D-9243-864CD4E586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0402EC6-D845-41B3-BEBE-CB34D9BFEA6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a:extLst>
              <a:ext uri="{FF2B5EF4-FFF2-40B4-BE49-F238E27FC236}">
                <a16:creationId xmlns:a16="http://schemas.microsoft.com/office/drawing/2014/main" id="{06D31955-6FAD-419B-B5DB-FC306EC68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789" y="1639604"/>
            <a:ext cx="4782312" cy="3586734"/>
          </a:xfrm>
          <a:prstGeom prst="rect">
            <a:avLst/>
          </a:prstGeom>
        </p:spPr>
      </p:pic>
      <p:sp>
        <p:nvSpPr>
          <p:cNvPr id="2" name="Rubrik 1">
            <a:extLst>
              <a:ext uri="{FF2B5EF4-FFF2-40B4-BE49-F238E27FC236}">
                <a16:creationId xmlns:a16="http://schemas.microsoft.com/office/drawing/2014/main" id="{E54E259A-8A5D-4E74-A046-30416CA1998D}"/>
              </a:ext>
            </a:extLst>
          </p:cNvPr>
          <p:cNvSpPr>
            <a:spLocks noGrp="1"/>
          </p:cNvSpPr>
          <p:nvPr>
            <p:ph type="title"/>
          </p:nvPr>
        </p:nvSpPr>
        <p:spPr>
          <a:xfrm>
            <a:off x="4084053" y="450884"/>
            <a:ext cx="4476806" cy="1188720"/>
          </a:xfrm>
        </p:spPr>
        <p:txBody>
          <a:bodyPr>
            <a:normAutofit/>
          </a:bodyPr>
          <a:lstStyle/>
          <a:p>
            <a:r>
              <a:rPr lang="sv-SE" dirty="0"/>
              <a:t>Aktiviteter	2018</a:t>
            </a:r>
          </a:p>
        </p:txBody>
      </p:sp>
      <p:sp>
        <p:nvSpPr>
          <p:cNvPr id="3" name="Platshållare för innehåll 2">
            <a:extLst>
              <a:ext uri="{FF2B5EF4-FFF2-40B4-BE49-F238E27FC236}">
                <a16:creationId xmlns:a16="http://schemas.microsoft.com/office/drawing/2014/main" id="{3A6F43C0-8639-4EC9-AED8-170654584665}"/>
              </a:ext>
            </a:extLst>
          </p:cNvPr>
          <p:cNvSpPr>
            <a:spLocks noGrp="1"/>
          </p:cNvSpPr>
          <p:nvPr>
            <p:ph idx="1"/>
          </p:nvPr>
        </p:nvSpPr>
        <p:spPr>
          <a:xfrm>
            <a:off x="803244" y="2638044"/>
            <a:ext cx="4492932" cy="3263206"/>
          </a:xfrm>
        </p:spPr>
        <p:txBody>
          <a:bodyPr>
            <a:normAutofit fontScale="92500" lnSpcReduction="20000"/>
          </a:bodyPr>
          <a:lstStyle/>
          <a:p>
            <a:pPr>
              <a:lnSpc>
                <a:spcPct val="90000"/>
              </a:lnSpc>
            </a:pPr>
            <a:r>
              <a:rPr lang="sv-SE" sz="1300" dirty="0"/>
              <a:t>Ev. träningsmatch 5-6 maj.  </a:t>
            </a:r>
          </a:p>
          <a:p>
            <a:pPr>
              <a:lnSpc>
                <a:spcPct val="90000"/>
              </a:lnSpc>
            </a:pPr>
            <a:r>
              <a:rPr lang="sv-SE" sz="1300" dirty="0"/>
              <a:t>Arrangera poolspel v 20 (19 maj 9-14 föreslaget)</a:t>
            </a:r>
          </a:p>
          <a:p>
            <a:pPr>
              <a:lnSpc>
                <a:spcPct val="90000"/>
              </a:lnSpc>
            </a:pPr>
            <a:r>
              <a:rPr lang="sv-SE" sz="1300" dirty="0"/>
              <a:t>Barkarödagen 2/6 (ev. arrangera poolspel)</a:t>
            </a:r>
          </a:p>
          <a:p>
            <a:pPr>
              <a:lnSpc>
                <a:spcPct val="90000"/>
              </a:lnSpc>
            </a:pPr>
            <a:r>
              <a:rPr lang="sv-SE" sz="1300" dirty="0"/>
              <a:t>Arrangera poolspel v 24 (16 juni 9-14 föreslaget)</a:t>
            </a:r>
          </a:p>
          <a:p>
            <a:pPr>
              <a:lnSpc>
                <a:spcPct val="90000"/>
              </a:lnSpc>
            </a:pPr>
            <a:r>
              <a:rPr lang="sv-SE" sz="1300" dirty="0"/>
              <a:t>Landslagets fotbollsskola v25 (18-22 juni) anmälning senast 20 maj. Ingen träning med laget denna vecka. </a:t>
            </a:r>
          </a:p>
          <a:p>
            <a:pPr>
              <a:lnSpc>
                <a:spcPct val="90000"/>
              </a:lnSpc>
            </a:pPr>
            <a:r>
              <a:rPr lang="sv-SE" sz="1300" dirty="0"/>
              <a:t>Arrangera poolspel v </a:t>
            </a:r>
          </a:p>
          <a:p>
            <a:pPr>
              <a:lnSpc>
                <a:spcPct val="90000"/>
              </a:lnSpc>
            </a:pPr>
            <a:r>
              <a:rPr lang="sv-SE" sz="1300" dirty="0"/>
              <a:t>Sommaravslutning</a:t>
            </a:r>
          </a:p>
          <a:p>
            <a:pPr>
              <a:lnSpc>
                <a:spcPct val="90000"/>
              </a:lnSpc>
            </a:pPr>
            <a:r>
              <a:rPr lang="sv-SE" sz="1300" dirty="0"/>
              <a:t>Cuper </a:t>
            </a:r>
          </a:p>
          <a:p>
            <a:pPr lvl="1">
              <a:lnSpc>
                <a:spcPct val="90000"/>
              </a:lnSpc>
            </a:pPr>
            <a:r>
              <a:rPr lang="sv-SE" sz="1300" dirty="0"/>
              <a:t>Fotbollens dag 18 aug.</a:t>
            </a:r>
          </a:p>
          <a:p>
            <a:pPr lvl="1">
              <a:lnSpc>
                <a:spcPct val="90000"/>
              </a:lnSpc>
            </a:pPr>
            <a:r>
              <a:rPr lang="sv-SE" sz="1300" dirty="0"/>
              <a:t>Frasses </a:t>
            </a:r>
            <a:r>
              <a:rPr lang="sv-SE" sz="1300" dirty="0" err="1"/>
              <a:t>Minicup</a:t>
            </a:r>
            <a:r>
              <a:rPr lang="sv-SE" sz="1300" dirty="0"/>
              <a:t>?</a:t>
            </a:r>
          </a:p>
          <a:p>
            <a:pPr>
              <a:lnSpc>
                <a:spcPct val="90000"/>
              </a:lnSpc>
            </a:pPr>
            <a:r>
              <a:rPr lang="sv-SE" sz="1300" dirty="0"/>
              <a:t>Kioskvecka v38  (17 – 23 sept.)</a:t>
            </a:r>
          </a:p>
          <a:p>
            <a:pPr>
              <a:lnSpc>
                <a:spcPct val="90000"/>
              </a:lnSpc>
            </a:pPr>
            <a:r>
              <a:rPr lang="sv-SE" sz="1300" dirty="0"/>
              <a:t>Höstavslutning</a:t>
            </a:r>
          </a:p>
        </p:txBody>
      </p:sp>
      <p:sp>
        <p:nvSpPr>
          <p:cNvPr id="9" name="textruta 8">
            <a:extLst>
              <a:ext uri="{FF2B5EF4-FFF2-40B4-BE49-F238E27FC236}">
                <a16:creationId xmlns:a16="http://schemas.microsoft.com/office/drawing/2014/main" id="{2BE1352A-D064-4615-B4F4-2E05EA11B558}"/>
              </a:ext>
            </a:extLst>
          </p:cNvPr>
          <p:cNvSpPr txBox="1"/>
          <p:nvPr/>
        </p:nvSpPr>
        <p:spPr>
          <a:xfrm rot="20080766">
            <a:off x="155341" y="767195"/>
            <a:ext cx="3857320" cy="1200329"/>
          </a:xfrm>
          <a:prstGeom prst="rect">
            <a:avLst/>
          </a:prstGeom>
          <a:noFill/>
        </p:spPr>
        <p:txBody>
          <a:bodyPr wrap="square" rtlCol="0">
            <a:spAutoFit/>
          </a:bodyPr>
          <a:lstStyle/>
          <a:p>
            <a:r>
              <a:rPr lang="sv-SE" b="1" dirty="0"/>
              <a:t>OBS! DATUM OCH TIDER ÄR PRELIMINÄRA. SE KALENDERN PÅ LAGET.se FÖR AKTUELLA TIDER</a:t>
            </a:r>
          </a:p>
        </p:txBody>
      </p:sp>
    </p:spTree>
    <p:extLst>
      <p:ext uri="{BB962C8B-B14F-4D97-AF65-F5344CB8AC3E}">
        <p14:creationId xmlns:p14="http://schemas.microsoft.com/office/powerpoint/2010/main" val="140550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CB65E965-2CFA-4B18-A724-508EE860B05D}"/>
              </a:ext>
            </a:extLst>
          </p:cNvPr>
          <p:cNvPicPr>
            <a:picLocks noChangeAspect="1"/>
          </p:cNvPicPr>
          <p:nvPr/>
        </p:nvPicPr>
        <p:blipFill rotWithShape="1">
          <a:blip r:embed="rId2">
            <a:extLst>
              <a:ext uri="{28A0092B-C50C-407E-A947-70E740481C1C}">
                <a14:useLocalDpi xmlns:a14="http://schemas.microsoft.com/office/drawing/2010/main" val="0"/>
              </a:ext>
            </a:extLst>
          </a:blip>
          <a:srcRect t="4501" r="3" b="9482"/>
          <a:stretch/>
        </p:blipFill>
        <p:spPr>
          <a:xfrm>
            <a:off x="20" y="3429001"/>
            <a:ext cx="5315041" cy="3429000"/>
          </a:xfrm>
          <a:prstGeom prst="rect">
            <a:avLst/>
          </a:prstGeom>
        </p:spPr>
      </p:pic>
      <p:sp>
        <p:nvSpPr>
          <p:cNvPr id="12" name="Rectangle 11">
            <a:extLst>
              <a:ext uri="{FF2B5EF4-FFF2-40B4-BE49-F238E27FC236}">
                <a16:creationId xmlns:a16="http://schemas.microsoft.com/office/drawing/2014/main" id="{8E1D4842-F208-47E0-A3A4-6469A9F045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a:extLst>
              <a:ext uri="{FF2B5EF4-FFF2-40B4-BE49-F238E27FC236}">
                <a16:creationId xmlns:a16="http://schemas.microsoft.com/office/drawing/2014/main" id="{D1AC29C1-C5D7-4B05-B455-5D7F005F4A2D}"/>
              </a:ext>
            </a:extLst>
          </p:cNvPr>
          <p:cNvPicPr>
            <a:picLocks noChangeAspect="1"/>
          </p:cNvPicPr>
          <p:nvPr/>
        </p:nvPicPr>
        <p:blipFill rotWithShape="1">
          <a:blip r:embed="rId3">
            <a:extLst>
              <a:ext uri="{28A0092B-C50C-407E-A947-70E740481C1C}">
                <a14:useLocalDpi xmlns:a14="http://schemas.microsoft.com/office/drawing/2010/main" val="0"/>
              </a:ext>
            </a:extLst>
          </a:blip>
          <a:srcRect t="13980" r="3" b="3"/>
          <a:stretch/>
        </p:blipFill>
        <p:spPr>
          <a:xfrm>
            <a:off x="20" y="-2"/>
            <a:ext cx="5315041" cy="3429002"/>
          </a:xfrm>
          <a:prstGeom prst="rect">
            <a:avLst/>
          </a:prstGeom>
        </p:spPr>
      </p:pic>
      <p:sp>
        <p:nvSpPr>
          <p:cNvPr id="2" name="Rubrik 1">
            <a:extLst>
              <a:ext uri="{FF2B5EF4-FFF2-40B4-BE49-F238E27FC236}">
                <a16:creationId xmlns:a16="http://schemas.microsoft.com/office/drawing/2014/main" id="{6F42533F-8480-45A8-AEE2-159CA57FFA43}"/>
              </a:ext>
            </a:extLst>
          </p:cNvPr>
          <p:cNvSpPr>
            <a:spLocks noGrp="1"/>
          </p:cNvSpPr>
          <p:nvPr>
            <p:ph type="title"/>
          </p:nvPr>
        </p:nvSpPr>
        <p:spPr>
          <a:xfrm>
            <a:off x="6119732" y="502393"/>
            <a:ext cx="5291327" cy="1188720"/>
          </a:xfrm>
          <a:solidFill>
            <a:srgbClr val="FFFFFF"/>
          </a:solidFill>
          <a:ln>
            <a:solidFill>
              <a:srgbClr val="404040"/>
            </a:solidFill>
          </a:ln>
        </p:spPr>
        <p:txBody>
          <a:bodyPr>
            <a:normAutofit/>
          </a:bodyPr>
          <a:lstStyle/>
          <a:p>
            <a:r>
              <a:rPr lang="sv-SE" dirty="0"/>
              <a:t>Roller kring laget</a:t>
            </a:r>
          </a:p>
        </p:txBody>
      </p:sp>
      <p:sp>
        <p:nvSpPr>
          <p:cNvPr id="3" name="Platshållare för innehåll 2">
            <a:extLst>
              <a:ext uri="{FF2B5EF4-FFF2-40B4-BE49-F238E27FC236}">
                <a16:creationId xmlns:a16="http://schemas.microsoft.com/office/drawing/2014/main" id="{85533068-2EA7-4508-9939-951F0B2EFE46}"/>
              </a:ext>
            </a:extLst>
          </p:cNvPr>
          <p:cNvSpPr>
            <a:spLocks noGrp="1"/>
          </p:cNvSpPr>
          <p:nvPr>
            <p:ph idx="1"/>
          </p:nvPr>
        </p:nvSpPr>
        <p:spPr>
          <a:xfrm>
            <a:off x="6119732" y="1995055"/>
            <a:ext cx="5285791" cy="4547061"/>
          </a:xfrm>
        </p:spPr>
        <p:txBody>
          <a:bodyPr>
            <a:normAutofit lnSpcReduction="10000"/>
          </a:bodyPr>
          <a:lstStyle/>
          <a:p>
            <a:pPr>
              <a:lnSpc>
                <a:spcPct val="90000"/>
              </a:lnSpc>
            </a:pPr>
            <a:r>
              <a:rPr lang="sv-SE" sz="1700" b="1" dirty="0">
                <a:solidFill>
                  <a:srgbClr val="FFFFFF"/>
                </a:solidFill>
              </a:rPr>
              <a:t>Tränare</a:t>
            </a:r>
          </a:p>
          <a:p>
            <a:pPr lvl="1">
              <a:lnSpc>
                <a:spcPct val="90000"/>
              </a:lnSpc>
            </a:pPr>
            <a:r>
              <a:rPr lang="sv-SE" sz="1700" dirty="0">
                <a:solidFill>
                  <a:srgbClr val="FFFFFF"/>
                </a:solidFill>
              </a:rPr>
              <a:t>Fredrik Ignell</a:t>
            </a:r>
          </a:p>
          <a:p>
            <a:pPr lvl="1">
              <a:lnSpc>
                <a:spcPct val="90000"/>
              </a:lnSpc>
            </a:pPr>
            <a:r>
              <a:rPr lang="sv-SE" sz="1700" dirty="0">
                <a:solidFill>
                  <a:srgbClr val="FFFFFF"/>
                </a:solidFill>
              </a:rPr>
              <a:t>Erik Lundh</a:t>
            </a:r>
          </a:p>
          <a:p>
            <a:pPr lvl="1">
              <a:lnSpc>
                <a:spcPct val="90000"/>
              </a:lnSpc>
            </a:pPr>
            <a:r>
              <a:rPr lang="sv-SE" sz="1700" dirty="0">
                <a:solidFill>
                  <a:srgbClr val="FFFFFF"/>
                </a:solidFill>
              </a:rPr>
              <a:t>Mikael Råstock</a:t>
            </a:r>
          </a:p>
          <a:p>
            <a:pPr lvl="1">
              <a:lnSpc>
                <a:spcPct val="90000"/>
              </a:lnSpc>
            </a:pPr>
            <a:r>
              <a:rPr lang="sv-SE" sz="1700" dirty="0">
                <a:solidFill>
                  <a:srgbClr val="FFFFFF"/>
                </a:solidFill>
              </a:rPr>
              <a:t>(Martin Dahllöf)</a:t>
            </a:r>
          </a:p>
          <a:p>
            <a:pPr>
              <a:lnSpc>
                <a:spcPct val="90000"/>
              </a:lnSpc>
            </a:pPr>
            <a:r>
              <a:rPr lang="sv-SE" sz="1700" b="1" dirty="0">
                <a:solidFill>
                  <a:srgbClr val="FFFFFF"/>
                </a:solidFill>
              </a:rPr>
              <a:t>Lagföräldrar</a:t>
            </a:r>
          </a:p>
          <a:p>
            <a:pPr lvl="1">
              <a:lnSpc>
                <a:spcPct val="90000"/>
              </a:lnSpc>
            </a:pPr>
            <a:r>
              <a:rPr lang="sv-SE" sz="1700" dirty="0">
                <a:solidFill>
                  <a:srgbClr val="FFFFFF"/>
                </a:solidFill>
              </a:rPr>
              <a:t>Katarina Wallin</a:t>
            </a:r>
          </a:p>
          <a:p>
            <a:pPr lvl="1">
              <a:lnSpc>
                <a:spcPct val="90000"/>
              </a:lnSpc>
            </a:pPr>
            <a:r>
              <a:rPr lang="sv-SE" sz="1700" dirty="0">
                <a:solidFill>
                  <a:srgbClr val="FFFFFF"/>
                </a:solidFill>
              </a:rPr>
              <a:t>Annika Harrysson</a:t>
            </a:r>
          </a:p>
          <a:p>
            <a:pPr>
              <a:lnSpc>
                <a:spcPct val="90000"/>
              </a:lnSpc>
            </a:pPr>
            <a:r>
              <a:rPr lang="sv-SE" sz="1700" b="1" dirty="0">
                <a:solidFill>
                  <a:srgbClr val="FFFFFF"/>
                </a:solidFill>
              </a:rPr>
              <a:t>Kassör</a:t>
            </a:r>
          </a:p>
          <a:p>
            <a:pPr lvl="1">
              <a:lnSpc>
                <a:spcPct val="90000"/>
              </a:lnSpc>
            </a:pPr>
            <a:r>
              <a:rPr lang="sv-SE" sz="1700" dirty="0">
                <a:solidFill>
                  <a:srgbClr val="FFFFFF"/>
                </a:solidFill>
              </a:rPr>
              <a:t>Anders Wennerström</a:t>
            </a:r>
          </a:p>
          <a:p>
            <a:pPr>
              <a:lnSpc>
                <a:spcPct val="90000"/>
              </a:lnSpc>
            </a:pPr>
            <a:r>
              <a:rPr lang="sv-SE" sz="1700" b="1" dirty="0">
                <a:solidFill>
                  <a:srgbClr val="FFFFFF"/>
                </a:solidFill>
              </a:rPr>
              <a:t>Övrigt</a:t>
            </a:r>
          </a:p>
          <a:p>
            <a:pPr lvl="1">
              <a:lnSpc>
                <a:spcPct val="90000"/>
              </a:lnSpc>
            </a:pPr>
            <a:r>
              <a:rPr lang="sv-SE" sz="1700" dirty="0">
                <a:solidFill>
                  <a:srgbClr val="FFFFFF"/>
                </a:solidFill>
              </a:rPr>
              <a:t>Fredrik </a:t>
            </a:r>
            <a:r>
              <a:rPr lang="sv-SE" sz="1700" dirty="0" err="1">
                <a:solidFill>
                  <a:srgbClr val="FFFFFF"/>
                </a:solidFill>
              </a:rPr>
              <a:t>Jyrell</a:t>
            </a:r>
            <a:endParaRPr lang="sv-SE" sz="1700" dirty="0">
              <a:solidFill>
                <a:srgbClr val="FFFFFF"/>
              </a:solidFill>
            </a:endParaRPr>
          </a:p>
          <a:p>
            <a:pPr>
              <a:lnSpc>
                <a:spcPct val="90000"/>
              </a:lnSpc>
            </a:pPr>
            <a:r>
              <a:rPr lang="sv-SE" sz="1700" b="1" dirty="0">
                <a:solidFill>
                  <a:srgbClr val="FFFFFF"/>
                </a:solidFill>
              </a:rPr>
              <a:t>Matchvärdar vid varje eget poolspel</a:t>
            </a:r>
          </a:p>
          <a:p>
            <a:pPr lvl="1">
              <a:lnSpc>
                <a:spcPct val="90000"/>
              </a:lnSpc>
            </a:pPr>
            <a:endParaRPr lang="sv-SE" sz="700" dirty="0">
              <a:solidFill>
                <a:srgbClr val="FFFFFF"/>
              </a:solidFill>
            </a:endParaRPr>
          </a:p>
        </p:txBody>
      </p:sp>
    </p:spTree>
    <p:extLst>
      <p:ext uri="{BB962C8B-B14F-4D97-AF65-F5344CB8AC3E}">
        <p14:creationId xmlns:p14="http://schemas.microsoft.com/office/powerpoint/2010/main" val="847916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56533F40-045E-4E3D-9243-864CD4E586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0">
            <a:extLst>
              <a:ext uri="{FF2B5EF4-FFF2-40B4-BE49-F238E27FC236}">
                <a16:creationId xmlns:a16="http://schemas.microsoft.com/office/drawing/2014/main" id="{30402EC6-D845-41B3-BEBE-CB34D9BFEA6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a:extLst>
              <a:ext uri="{FF2B5EF4-FFF2-40B4-BE49-F238E27FC236}">
                <a16:creationId xmlns:a16="http://schemas.microsoft.com/office/drawing/2014/main" id="{B4B0CF9B-3A81-4525-86DC-4EF2063320EE}"/>
              </a:ext>
            </a:extLst>
          </p:cNvPr>
          <p:cNvPicPr>
            <a:picLocks noChangeAspect="1"/>
          </p:cNvPicPr>
          <p:nvPr/>
        </p:nvPicPr>
        <p:blipFill>
          <a:blip r:embed="rId2"/>
          <a:stretch>
            <a:fillRect/>
          </a:stretch>
        </p:blipFill>
        <p:spPr>
          <a:xfrm>
            <a:off x="6272789" y="2356951"/>
            <a:ext cx="4782312" cy="2152040"/>
          </a:xfrm>
          <a:prstGeom prst="rect">
            <a:avLst/>
          </a:prstGeom>
        </p:spPr>
      </p:pic>
      <p:sp>
        <p:nvSpPr>
          <p:cNvPr id="2" name="Rubrik 1">
            <a:extLst>
              <a:ext uri="{FF2B5EF4-FFF2-40B4-BE49-F238E27FC236}">
                <a16:creationId xmlns:a16="http://schemas.microsoft.com/office/drawing/2014/main" id="{AE442B8C-2D59-4773-B724-60C58B905AD0}"/>
              </a:ext>
            </a:extLst>
          </p:cNvPr>
          <p:cNvSpPr>
            <a:spLocks noGrp="1"/>
          </p:cNvSpPr>
          <p:nvPr>
            <p:ph type="title"/>
          </p:nvPr>
        </p:nvSpPr>
        <p:spPr>
          <a:xfrm>
            <a:off x="804672" y="964692"/>
            <a:ext cx="4476806" cy="1188720"/>
          </a:xfrm>
        </p:spPr>
        <p:txBody>
          <a:bodyPr>
            <a:normAutofit/>
          </a:bodyPr>
          <a:lstStyle/>
          <a:p>
            <a:r>
              <a:rPr lang="sv-SE" dirty="0"/>
              <a:t>Material och Sponsring</a:t>
            </a:r>
          </a:p>
        </p:txBody>
      </p:sp>
      <p:sp>
        <p:nvSpPr>
          <p:cNvPr id="3" name="Platshållare för innehåll 2">
            <a:extLst>
              <a:ext uri="{FF2B5EF4-FFF2-40B4-BE49-F238E27FC236}">
                <a16:creationId xmlns:a16="http://schemas.microsoft.com/office/drawing/2014/main" id="{1157052F-D630-4753-AC5F-FEF94AAC44F0}"/>
              </a:ext>
            </a:extLst>
          </p:cNvPr>
          <p:cNvSpPr>
            <a:spLocks noGrp="1"/>
          </p:cNvSpPr>
          <p:nvPr>
            <p:ph idx="1"/>
          </p:nvPr>
        </p:nvSpPr>
        <p:spPr>
          <a:xfrm>
            <a:off x="804672" y="2344971"/>
            <a:ext cx="4971840" cy="4331132"/>
          </a:xfrm>
        </p:spPr>
        <p:txBody>
          <a:bodyPr>
            <a:noAutofit/>
          </a:bodyPr>
          <a:lstStyle/>
          <a:p>
            <a:pPr>
              <a:lnSpc>
                <a:spcPct val="90000"/>
              </a:lnSpc>
            </a:pPr>
            <a:r>
              <a:rPr lang="sv-SE" sz="1200" dirty="0"/>
              <a:t>Klubben står för</a:t>
            </a:r>
          </a:p>
          <a:p>
            <a:pPr lvl="1">
              <a:lnSpc>
                <a:spcPct val="90000"/>
              </a:lnSpc>
            </a:pPr>
            <a:r>
              <a:rPr lang="sv-SE" sz="1200" dirty="0"/>
              <a:t>Matchtröja - röd</a:t>
            </a:r>
          </a:p>
          <a:p>
            <a:pPr lvl="1">
              <a:lnSpc>
                <a:spcPct val="90000"/>
              </a:lnSpc>
            </a:pPr>
            <a:r>
              <a:rPr lang="sv-SE" sz="1200" dirty="0"/>
              <a:t>Shorts – blå</a:t>
            </a:r>
          </a:p>
          <a:p>
            <a:pPr lvl="1">
              <a:lnSpc>
                <a:spcPct val="90000"/>
              </a:lnSpc>
            </a:pPr>
            <a:r>
              <a:rPr lang="sv-SE" sz="1200" dirty="0"/>
              <a:t>Ledarkläder</a:t>
            </a:r>
          </a:p>
          <a:p>
            <a:pPr>
              <a:lnSpc>
                <a:spcPct val="90000"/>
              </a:lnSpc>
            </a:pPr>
            <a:r>
              <a:rPr lang="sv-SE" sz="1200" dirty="0"/>
              <a:t>Föräldrar står för</a:t>
            </a:r>
          </a:p>
          <a:p>
            <a:pPr lvl="1">
              <a:lnSpc>
                <a:spcPct val="90000"/>
              </a:lnSpc>
            </a:pPr>
            <a:r>
              <a:rPr lang="sv-SE" sz="1200" dirty="0"/>
              <a:t>Benskydd</a:t>
            </a:r>
          </a:p>
          <a:p>
            <a:pPr lvl="1">
              <a:lnSpc>
                <a:spcPct val="90000"/>
              </a:lnSpc>
            </a:pPr>
            <a:r>
              <a:rPr lang="sv-SE" sz="1200" dirty="0"/>
              <a:t>Fotbollskor</a:t>
            </a:r>
          </a:p>
          <a:p>
            <a:pPr lvl="1">
              <a:lnSpc>
                <a:spcPct val="90000"/>
              </a:lnSpc>
            </a:pPr>
            <a:r>
              <a:rPr lang="sv-SE" sz="1200" dirty="0"/>
              <a:t>Röda fotbollsstrumpor</a:t>
            </a:r>
          </a:p>
          <a:p>
            <a:pPr lvl="1">
              <a:lnSpc>
                <a:spcPct val="90000"/>
              </a:lnSpc>
            </a:pPr>
            <a:r>
              <a:rPr lang="sv-SE" sz="1200" dirty="0"/>
              <a:t>Vattenflaska</a:t>
            </a:r>
          </a:p>
          <a:p>
            <a:pPr>
              <a:lnSpc>
                <a:spcPct val="90000"/>
              </a:lnSpc>
            </a:pPr>
            <a:r>
              <a:rPr lang="sv-SE" sz="1200" dirty="0"/>
              <a:t>Övrigt</a:t>
            </a:r>
          </a:p>
          <a:p>
            <a:pPr lvl="1">
              <a:lnSpc>
                <a:spcPct val="90000"/>
              </a:lnSpc>
            </a:pPr>
            <a:r>
              <a:rPr lang="sv-SE" sz="1200" dirty="0"/>
              <a:t>Andraställ, blått eller svart  - sponsring möjlig</a:t>
            </a:r>
          </a:p>
          <a:p>
            <a:pPr lvl="1">
              <a:lnSpc>
                <a:spcPct val="90000"/>
              </a:lnSpc>
            </a:pPr>
            <a:r>
              <a:rPr lang="sv-SE" sz="1200" dirty="0"/>
              <a:t>Overaller och annan extrautrustning via Stadium. Samordning krävs. </a:t>
            </a:r>
          </a:p>
          <a:p>
            <a:pPr>
              <a:lnSpc>
                <a:spcPct val="90000"/>
              </a:lnSpc>
            </a:pPr>
            <a:r>
              <a:rPr lang="sv-SE" sz="1200" dirty="0"/>
              <a:t>Tält, avbytarbänk </a:t>
            </a:r>
            <a:r>
              <a:rPr lang="sv-SE" sz="1200" dirty="0" err="1"/>
              <a:t>etc</a:t>
            </a:r>
            <a:r>
              <a:rPr lang="sv-SE" sz="1200" dirty="0"/>
              <a:t>…</a:t>
            </a:r>
          </a:p>
          <a:p>
            <a:pPr>
              <a:lnSpc>
                <a:spcPct val="90000"/>
              </a:lnSpc>
            </a:pPr>
            <a:r>
              <a:rPr lang="sv-SE" sz="1200" dirty="0"/>
              <a:t>Andra idéer kring intäkter för laget?</a:t>
            </a:r>
          </a:p>
        </p:txBody>
      </p:sp>
    </p:spTree>
    <p:extLst>
      <p:ext uri="{BB962C8B-B14F-4D97-AF65-F5344CB8AC3E}">
        <p14:creationId xmlns:p14="http://schemas.microsoft.com/office/powerpoint/2010/main" val="3008831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Spelarutbildningsplan</a:t>
            </a:r>
          </a:p>
        </p:txBody>
      </p:sp>
      <p:sp>
        <p:nvSpPr>
          <p:cNvPr id="11" name="Platshållare för text 2">
            <a:extLst>
              <a:ext uri="{FF2B5EF4-FFF2-40B4-BE49-F238E27FC236}">
                <a16:creationId xmlns:a16="http://schemas.microsoft.com/office/drawing/2014/main" id="{6AC551A1-52FC-41A3-83AD-41AAE98FC349}"/>
              </a:ext>
            </a:extLst>
          </p:cNvPr>
          <p:cNvSpPr txBox="1">
            <a:spLocks/>
          </p:cNvSpPr>
          <p:nvPr/>
        </p:nvSpPr>
        <p:spPr>
          <a:xfrm>
            <a:off x="719347" y="2044002"/>
            <a:ext cx="6916866" cy="413381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prstClr val="white"/>
                </a:solidFill>
                <a:effectLst/>
                <a:uLnTx/>
                <a:uFillTx/>
                <a:latin typeface="Calibri"/>
                <a:ea typeface="+mn-ea"/>
                <a:cs typeface="+mn-cs"/>
              </a:rPr>
              <a:t>Introducerades vintern 2012/2013</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prstClr val="white"/>
                </a:solidFill>
                <a:effectLst/>
                <a:uLnTx/>
                <a:uFillTx/>
                <a:latin typeface="Calibri"/>
                <a:ea typeface="+mn-ea"/>
                <a:cs typeface="+mn-cs"/>
              </a:rPr>
              <a:t>Syfte med spelarutbildningsplanen:</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prstClr val="white"/>
                </a:solidFill>
                <a:effectLst/>
                <a:uLnTx/>
                <a:uFillTx/>
                <a:latin typeface="Calibri"/>
                <a:ea typeface="+mn-ea"/>
                <a:cs typeface="+mn-cs"/>
              </a:rPr>
              <a:t>Likvärdig spelarutbildning för alla</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prstClr val="white"/>
                </a:solidFill>
                <a:effectLst/>
                <a:uLnTx/>
                <a:uFillTx/>
                <a:latin typeface="Calibri"/>
                <a:ea typeface="+mn-ea"/>
                <a:cs typeface="+mn-cs"/>
              </a:rPr>
              <a:t>Spelarutbildning enligt FSLL och barnrättsperspektivet</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prstClr val="white"/>
                </a:solidFill>
                <a:effectLst/>
                <a:uLnTx/>
                <a:uFillTx/>
                <a:latin typeface="Calibri"/>
                <a:ea typeface="+mn-ea"/>
                <a:cs typeface="+mn-cs"/>
              </a:rPr>
              <a:t>Stöd för ledare och föreningar</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prstClr val="white"/>
                </a:solidFill>
                <a:effectLst/>
                <a:uLnTx/>
                <a:uFillTx/>
                <a:latin typeface="Calibri"/>
                <a:ea typeface="+mn-ea"/>
                <a:cs typeface="+mn-cs"/>
              </a:rPr>
              <a:t>Beskriver vad ungdomarna behöver träna på</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1700" b="0" i="0" u="none" strike="noStrike" kern="1200" cap="none" spc="0" normalizeH="0" baseline="0" noProof="0" dirty="0">
                <a:ln>
                  <a:noFill/>
                </a:ln>
                <a:solidFill>
                  <a:prstClr val="white"/>
                </a:solidFill>
                <a:effectLst/>
                <a:uLnTx/>
                <a:uFillTx/>
                <a:latin typeface="Calibri"/>
                <a:ea typeface="+mn-ea"/>
                <a:cs typeface="+mn-cs"/>
              </a:rPr>
              <a:t>Så många som möjligt, så länge som möjligt, i så bra miljöer som möjligt</a:t>
            </a:r>
          </a:p>
        </p:txBody>
      </p:sp>
      <p:pic>
        <p:nvPicPr>
          <p:cNvPr id="12" name="Bildobjekt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8169">
            <a:off x="8180099" y="2525097"/>
            <a:ext cx="3355663" cy="3855060"/>
          </a:xfrm>
          <a:prstGeom prst="rect">
            <a:avLst/>
          </a:prstGeom>
          <a:effectLst>
            <a:outerShdw blurRad="215900" dist="76200" dir="3000000" algn="ctr" rotWithShape="0">
              <a:schemeClr val="tx1"/>
            </a:outerShdw>
          </a:effectLst>
        </p:spPr>
      </p:pic>
      <p:sp>
        <p:nvSpPr>
          <p:cNvPr id="9" name="Platshållare för datum 3">
            <a:extLst>
              <a:ext uri="{FF2B5EF4-FFF2-40B4-BE49-F238E27FC236}">
                <a16:creationId xmlns:a16="http://schemas.microsoft.com/office/drawing/2014/main" id="{C5E6B004-C00E-48BA-9688-0460F4AF6D98}"/>
              </a:ext>
            </a:extLst>
          </p:cNvPr>
          <p:cNvSpPr>
            <a:spLocks noGrp="1"/>
          </p:cNvSpPr>
          <p:nvPr>
            <p:ph type="dt" sz="half" idx="10"/>
          </p:nvPr>
        </p:nvSpPr>
        <p:spPr>
          <a:xfrm>
            <a:off x="6080442" y="131444"/>
            <a:ext cx="2129345"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Spelform 11 mot 11</a:t>
            </a:r>
          </a:p>
        </p:txBody>
      </p:sp>
      <p:sp>
        <p:nvSpPr>
          <p:cNvPr id="13" name="Platshållare för sidfot 4">
            <a:extLst>
              <a:ext uri="{FF2B5EF4-FFF2-40B4-BE49-F238E27FC236}">
                <a16:creationId xmlns:a16="http://schemas.microsoft.com/office/drawing/2014/main" id="{C4CEA141-327A-4B22-879A-567880C6A523}"/>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Spelarutbildningsplan 15-19 år</a:t>
            </a:r>
          </a:p>
        </p:txBody>
      </p:sp>
    </p:spTree>
    <p:extLst>
      <p:ext uri="{BB962C8B-B14F-4D97-AF65-F5344CB8AC3E}">
        <p14:creationId xmlns:p14="http://schemas.microsoft.com/office/powerpoint/2010/main" val="1863601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0" y="1173479"/>
            <a:ext cx="12192000" cy="770256"/>
          </a:xfrm>
        </p:spPr>
        <p:txBody>
          <a:bodyPr/>
          <a:lstStyle/>
          <a:p>
            <a:pPr algn="ctr"/>
            <a:r>
              <a:rPr lang="sv-SE" sz="3200" dirty="0"/>
              <a:t>SPELARUTBILDNINGSPLAN</a:t>
            </a:r>
          </a:p>
        </p:txBody>
      </p:sp>
      <p:sp>
        <p:nvSpPr>
          <p:cNvPr id="25" name="Sexhörning 24"/>
          <p:cNvSpPr/>
          <p:nvPr/>
        </p:nvSpPr>
        <p:spPr>
          <a:xfrm rot="5400000">
            <a:off x="7031226" y="4132071"/>
            <a:ext cx="1384300" cy="1166812"/>
          </a:xfrm>
          <a:prstGeom prst="hexagon">
            <a:avLst/>
          </a:prstGeom>
          <a:noFill/>
          <a:ln w="12700">
            <a:solidFill>
              <a:schemeClr val="tx1">
                <a:alpha val="3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8" name="Rektangel med rundade hörn 57"/>
          <p:cNvSpPr/>
          <p:nvPr/>
        </p:nvSpPr>
        <p:spPr bwMode="auto">
          <a:xfrm>
            <a:off x="3825864" y="1707086"/>
            <a:ext cx="4541259" cy="667075"/>
          </a:xfrm>
          <a:prstGeom prst="round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tab pos="87313" algn="l"/>
                <a:tab pos="3405188" algn="l"/>
              </a:tabLst>
              <a:defRPr/>
            </a:pPr>
            <a:r>
              <a:rPr kumimoji="0" lang="sv-SE" sz="1600" b="1" i="0" u="none" strike="noStrike" kern="1200" cap="none" spc="0" normalizeH="0" baseline="0" noProof="0" dirty="0">
                <a:ln>
                  <a:noFill/>
                </a:ln>
                <a:solidFill>
                  <a:srgbClr val="005293"/>
                </a:solidFill>
                <a:effectLst/>
                <a:uLnTx/>
                <a:uFillTx/>
                <a:latin typeface="Arial" pitchFamily="34" charset="0"/>
                <a:ea typeface="+mn-ea"/>
                <a:cs typeface="Arial" pitchFamily="34" charset="0"/>
              </a:rPr>
              <a:t>	Träna för att nå din topp	19 +</a:t>
            </a:r>
          </a:p>
        </p:txBody>
      </p:sp>
      <p:cxnSp>
        <p:nvCxnSpPr>
          <p:cNvPr id="67" name="Rak pil 66"/>
          <p:cNvCxnSpPr/>
          <p:nvPr/>
        </p:nvCxnSpPr>
        <p:spPr>
          <a:xfrm>
            <a:off x="7317770" y="5969602"/>
            <a:ext cx="53975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Rak pil 68"/>
          <p:cNvCxnSpPr/>
          <p:nvPr/>
        </p:nvCxnSpPr>
        <p:spPr>
          <a:xfrm>
            <a:off x="7317770" y="5580665"/>
            <a:ext cx="53975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Rak pil 69"/>
          <p:cNvCxnSpPr/>
          <p:nvPr/>
        </p:nvCxnSpPr>
        <p:spPr>
          <a:xfrm>
            <a:off x="7317770" y="5085365"/>
            <a:ext cx="53975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Rak pil 71"/>
          <p:cNvCxnSpPr/>
          <p:nvPr/>
        </p:nvCxnSpPr>
        <p:spPr>
          <a:xfrm>
            <a:off x="7319357" y="4221765"/>
            <a:ext cx="541338"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Rektangel med rundade hörn 76"/>
          <p:cNvSpPr/>
          <p:nvPr/>
        </p:nvSpPr>
        <p:spPr bwMode="auto">
          <a:xfrm>
            <a:off x="3828137" y="2480459"/>
            <a:ext cx="4541259" cy="667075"/>
          </a:xfrm>
          <a:prstGeom prst="roundRect">
            <a:avLst/>
          </a:prstGeom>
          <a:solidFill>
            <a:schemeClr val="accent6"/>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tab pos="87313" algn="l"/>
                <a:tab pos="3405188" algn="l"/>
              </a:tabLst>
              <a:defRPr/>
            </a:pPr>
            <a:r>
              <a:rPr kumimoji="0" lang="sv-SE"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4. Träna för att prestera	16-19</a:t>
            </a:r>
          </a:p>
        </p:txBody>
      </p:sp>
      <p:sp>
        <p:nvSpPr>
          <p:cNvPr id="78" name="Rektangel med rundade hörn 77"/>
          <p:cNvSpPr/>
          <p:nvPr/>
        </p:nvSpPr>
        <p:spPr bwMode="auto">
          <a:xfrm>
            <a:off x="3823589" y="3226537"/>
            <a:ext cx="4541259" cy="667075"/>
          </a:xfrm>
          <a:prstGeom prst="roundRect">
            <a:avLst/>
          </a:prstGeom>
          <a:solidFill>
            <a:schemeClr val="accent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tab pos="87313" algn="l"/>
                <a:tab pos="3405188" algn="l"/>
              </a:tabLst>
              <a:defRPr/>
            </a:pPr>
            <a:r>
              <a:rPr kumimoji="0" lang="sv-SE"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3. Träna för att lära	12-16</a:t>
            </a:r>
          </a:p>
        </p:txBody>
      </p:sp>
      <p:sp>
        <p:nvSpPr>
          <p:cNvPr id="79" name="Rektangel med rundade hörn 78"/>
          <p:cNvSpPr/>
          <p:nvPr/>
        </p:nvSpPr>
        <p:spPr bwMode="auto">
          <a:xfrm>
            <a:off x="3839511" y="3972614"/>
            <a:ext cx="4541259" cy="667075"/>
          </a:xfrm>
          <a:prstGeom prst="roundRect">
            <a:avLst/>
          </a:prstGeom>
          <a:solidFill>
            <a:schemeClr val="accent5"/>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tab pos="87313" algn="l"/>
                <a:tab pos="3405188" algn="l"/>
              </a:tabLst>
              <a:defRPr/>
            </a:pPr>
            <a:r>
              <a:rPr kumimoji="0" lang="sv-SE"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2. Lära för att träna	9-12</a:t>
            </a:r>
          </a:p>
        </p:txBody>
      </p:sp>
      <p:sp>
        <p:nvSpPr>
          <p:cNvPr id="80" name="Rektangel med rundade hörn 79"/>
          <p:cNvSpPr/>
          <p:nvPr/>
        </p:nvSpPr>
        <p:spPr bwMode="auto">
          <a:xfrm>
            <a:off x="3828138" y="4725516"/>
            <a:ext cx="4541259" cy="667075"/>
          </a:xfrm>
          <a:prstGeom prst="roundRect">
            <a:avLst/>
          </a:prstGeom>
          <a:solidFill>
            <a:schemeClr val="accent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tab pos="87313" algn="l"/>
                <a:tab pos="3405188" algn="l"/>
              </a:tabLst>
              <a:defRPr/>
            </a:pPr>
            <a:r>
              <a:rPr kumimoji="0" lang="sv-SE"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1. Fotbollsglädje	6-9</a:t>
            </a:r>
          </a:p>
        </p:txBody>
      </p:sp>
      <p:sp>
        <p:nvSpPr>
          <p:cNvPr id="81" name="Rubrik 1">
            <a:extLst>
              <a:ext uri="{FF2B5EF4-FFF2-40B4-BE49-F238E27FC236}">
                <a16:creationId xmlns:a16="http://schemas.microsoft.com/office/drawing/2014/main" id="{A606C077-4EFA-4E7A-9863-1F6397D379C8}"/>
              </a:ext>
            </a:extLst>
          </p:cNvPr>
          <p:cNvSpPr txBox="1">
            <a:spLocks/>
          </p:cNvSpPr>
          <p:nvPr/>
        </p:nvSpPr>
        <p:spPr>
          <a:xfrm>
            <a:off x="2296011" y="1263718"/>
            <a:ext cx="1354615" cy="770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j-ea"/>
                <a:cs typeface="+mj-cs"/>
              </a:rPr>
              <a:t>Folkhälsa</a:t>
            </a:r>
          </a:p>
        </p:txBody>
      </p:sp>
      <p:sp>
        <p:nvSpPr>
          <p:cNvPr id="82" name="Rubrik 1">
            <a:extLst>
              <a:ext uri="{FF2B5EF4-FFF2-40B4-BE49-F238E27FC236}">
                <a16:creationId xmlns:a16="http://schemas.microsoft.com/office/drawing/2014/main" id="{A606C077-4EFA-4E7A-9863-1F6397D379C8}"/>
              </a:ext>
            </a:extLst>
          </p:cNvPr>
          <p:cNvSpPr txBox="1">
            <a:spLocks/>
          </p:cNvSpPr>
          <p:nvPr/>
        </p:nvSpPr>
        <p:spPr>
          <a:xfrm>
            <a:off x="8543299" y="1260065"/>
            <a:ext cx="1314867" cy="770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j-ea"/>
                <a:cs typeface="+mj-cs"/>
              </a:rPr>
              <a:t>Träning</a:t>
            </a:r>
          </a:p>
        </p:txBody>
      </p:sp>
      <p:sp>
        <p:nvSpPr>
          <p:cNvPr id="84" name="Rektangel med rundade hörn 83"/>
          <p:cNvSpPr/>
          <p:nvPr/>
        </p:nvSpPr>
        <p:spPr bwMode="auto">
          <a:xfrm>
            <a:off x="3837237" y="5457946"/>
            <a:ext cx="4541259" cy="667075"/>
          </a:xfrm>
          <a:prstGeom prst="round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tab pos="87313" algn="l"/>
                <a:tab pos="3405188" algn="l"/>
              </a:tabLst>
              <a:defRPr/>
            </a:pPr>
            <a:r>
              <a:rPr kumimoji="0" lang="sv-SE" sz="1600" b="1" i="0" u="none" strike="noStrike" kern="1200" cap="none" spc="0" normalizeH="0" baseline="0" noProof="0" dirty="0">
                <a:ln>
                  <a:noFill/>
                </a:ln>
                <a:solidFill>
                  <a:srgbClr val="005293"/>
                </a:solidFill>
                <a:effectLst/>
                <a:uLnTx/>
                <a:uFillTx/>
                <a:latin typeface="Arial" pitchFamily="34" charset="0"/>
                <a:ea typeface="+mn-ea"/>
                <a:cs typeface="Arial" pitchFamily="34" charset="0"/>
              </a:rPr>
              <a:t>	Aktiv start	0-6</a:t>
            </a:r>
          </a:p>
        </p:txBody>
      </p:sp>
      <p:sp>
        <p:nvSpPr>
          <p:cNvPr id="85" name="Rektangel med rundade hörn 84"/>
          <p:cNvSpPr/>
          <p:nvPr/>
        </p:nvSpPr>
        <p:spPr bwMode="auto">
          <a:xfrm>
            <a:off x="2314192" y="1716186"/>
            <a:ext cx="1323833" cy="1547622"/>
          </a:xfrm>
          <a:prstGeom prst="round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r>
              <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rPr>
              <a:t>Ett aktivt liv</a:t>
            </a:r>
          </a:p>
        </p:txBody>
      </p:sp>
      <p:sp>
        <p:nvSpPr>
          <p:cNvPr id="86" name="Rektangel med rundade hörn 85"/>
          <p:cNvSpPr/>
          <p:nvPr/>
        </p:nvSpPr>
        <p:spPr bwMode="auto">
          <a:xfrm>
            <a:off x="2323290" y="3363924"/>
            <a:ext cx="1323833" cy="2770895"/>
          </a:xfrm>
          <a:prstGeom prst="round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r>
              <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rPr>
              <a:t>Positiv erfarenhet av fotboll</a:t>
            </a:r>
          </a:p>
        </p:txBody>
      </p:sp>
      <p:sp>
        <p:nvSpPr>
          <p:cNvPr id="92" name="Rektangel med rundade hörn 91"/>
          <p:cNvSpPr/>
          <p:nvPr/>
        </p:nvSpPr>
        <p:spPr bwMode="auto">
          <a:xfrm>
            <a:off x="8539845" y="1719768"/>
            <a:ext cx="1323833" cy="4401403"/>
          </a:xfrm>
          <a:prstGeom prst="round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r>
              <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rPr>
              <a:t>Optimering</a:t>
            </a: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r>
              <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rPr>
              <a:t>Uppbyggnad av fysisk, psykisk, taktisk och teknisk kapacitet</a:t>
            </a: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r>
              <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rPr>
              <a:t>Grundläggande fotbollsfärdigheter genom lek och träning</a:t>
            </a: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endPar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3405188" algn="l"/>
              </a:tabLst>
              <a:defRPr/>
            </a:pPr>
            <a:r>
              <a:rPr kumimoji="0" lang="sv-SE" sz="1050" b="1" i="0" u="none" strike="noStrike" kern="1200" cap="none" spc="0" normalizeH="0" baseline="0" noProof="0" dirty="0">
                <a:ln>
                  <a:noFill/>
                </a:ln>
                <a:solidFill>
                  <a:srgbClr val="005293"/>
                </a:solidFill>
                <a:effectLst/>
                <a:uLnTx/>
                <a:uFillTx/>
                <a:latin typeface="Arial" pitchFamily="34" charset="0"/>
                <a:ea typeface="+mn-ea"/>
                <a:cs typeface="Arial" pitchFamily="34" charset="0"/>
              </a:rPr>
              <a:t>Rörelseträning genom lek</a:t>
            </a:r>
          </a:p>
        </p:txBody>
      </p:sp>
      <p:cxnSp>
        <p:nvCxnSpPr>
          <p:cNvPr id="68" name="Rak pil 67"/>
          <p:cNvCxnSpPr/>
          <p:nvPr/>
        </p:nvCxnSpPr>
        <p:spPr>
          <a:xfrm>
            <a:off x="3451768" y="2062832"/>
            <a:ext cx="539750" cy="0"/>
          </a:xfrm>
          <a:prstGeom prst="straightConnector1">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Rak pil 92"/>
          <p:cNvCxnSpPr/>
          <p:nvPr/>
        </p:nvCxnSpPr>
        <p:spPr>
          <a:xfrm>
            <a:off x="3470678" y="2789235"/>
            <a:ext cx="539750" cy="0"/>
          </a:xfrm>
          <a:prstGeom prst="straightConnector1">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Rak pil 93"/>
          <p:cNvCxnSpPr/>
          <p:nvPr/>
        </p:nvCxnSpPr>
        <p:spPr>
          <a:xfrm>
            <a:off x="3469567" y="5057436"/>
            <a:ext cx="539750" cy="0"/>
          </a:xfrm>
          <a:prstGeom prst="straightConnector1">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Rak pil 94"/>
          <p:cNvCxnSpPr/>
          <p:nvPr/>
        </p:nvCxnSpPr>
        <p:spPr>
          <a:xfrm>
            <a:off x="3468454" y="4282087"/>
            <a:ext cx="539750" cy="0"/>
          </a:xfrm>
          <a:prstGeom prst="straightConnector1">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Rak pil 95"/>
          <p:cNvCxnSpPr/>
          <p:nvPr/>
        </p:nvCxnSpPr>
        <p:spPr>
          <a:xfrm>
            <a:off x="3467342" y="3526761"/>
            <a:ext cx="539750" cy="0"/>
          </a:xfrm>
          <a:prstGeom prst="straightConnector1">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Rak pil 96"/>
          <p:cNvCxnSpPr/>
          <p:nvPr/>
        </p:nvCxnSpPr>
        <p:spPr>
          <a:xfrm>
            <a:off x="3464005" y="5772715"/>
            <a:ext cx="539750" cy="0"/>
          </a:xfrm>
          <a:prstGeom prst="straightConnector1">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Rak pil 97"/>
          <p:cNvCxnSpPr/>
          <p:nvPr/>
        </p:nvCxnSpPr>
        <p:spPr>
          <a:xfrm>
            <a:off x="9170662" y="4945083"/>
            <a:ext cx="36" cy="541318"/>
          </a:xfrm>
          <a:prstGeom prst="straightConnector1">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Rak pil 100"/>
          <p:cNvCxnSpPr/>
          <p:nvPr/>
        </p:nvCxnSpPr>
        <p:spPr>
          <a:xfrm>
            <a:off x="9162875" y="3368800"/>
            <a:ext cx="36" cy="541318"/>
          </a:xfrm>
          <a:prstGeom prst="straightConnector1">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Rak pil 101"/>
          <p:cNvCxnSpPr/>
          <p:nvPr/>
        </p:nvCxnSpPr>
        <p:spPr>
          <a:xfrm>
            <a:off x="9155089" y="2046146"/>
            <a:ext cx="36" cy="541318"/>
          </a:xfrm>
          <a:prstGeom prst="straightConnector1">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Rak pil 102"/>
          <p:cNvCxnSpPr/>
          <p:nvPr/>
        </p:nvCxnSpPr>
        <p:spPr>
          <a:xfrm>
            <a:off x="2973433" y="3012829"/>
            <a:ext cx="36" cy="541318"/>
          </a:xfrm>
          <a:prstGeom prst="straightConnector1">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4" name="Rektangel med rundade hörn 103"/>
          <p:cNvSpPr/>
          <p:nvPr/>
        </p:nvSpPr>
        <p:spPr>
          <a:xfrm>
            <a:off x="3737693" y="1141332"/>
            <a:ext cx="4738861" cy="5125979"/>
          </a:xfrm>
          <a:prstGeom prst="roundRect">
            <a:avLst>
              <a:gd name="adj" fmla="val 39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Moln 104"/>
          <p:cNvSpPr/>
          <p:nvPr/>
        </p:nvSpPr>
        <p:spPr>
          <a:xfrm>
            <a:off x="861005" y="6007007"/>
            <a:ext cx="1107959" cy="62072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5293"/>
                </a:solidFill>
                <a:effectLst/>
                <a:uLnTx/>
                <a:uFillTx/>
                <a:latin typeface="Calibri"/>
                <a:ea typeface="+mn-ea"/>
                <a:cs typeface="+mn-cs"/>
              </a:rPr>
              <a:t>Lärande</a:t>
            </a:r>
          </a:p>
        </p:txBody>
      </p:sp>
      <p:sp>
        <p:nvSpPr>
          <p:cNvPr id="106" name="Moln 105"/>
          <p:cNvSpPr/>
          <p:nvPr/>
        </p:nvSpPr>
        <p:spPr>
          <a:xfrm>
            <a:off x="719729" y="753099"/>
            <a:ext cx="1309305" cy="88214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5293"/>
                </a:solidFill>
                <a:effectLst/>
                <a:uLnTx/>
                <a:uFillTx/>
                <a:latin typeface="Calibri"/>
                <a:ea typeface="+mn-ea"/>
                <a:cs typeface="+mn-cs"/>
              </a:rPr>
              <a:t>Barns behov och lek</a:t>
            </a:r>
          </a:p>
        </p:txBody>
      </p:sp>
      <p:sp>
        <p:nvSpPr>
          <p:cNvPr id="107" name="Moln 106"/>
          <p:cNvSpPr/>
          <p:nvPr/>
        </p:nvSpPr>
        <p:spPr>
          <a:xfrm>
            <a:off x="479449" y="4524166"/>
            <a:ext cx="1107959" cy="62072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5293"/>
                </a:solidFill>
                <a:effectLst/>
                <a:uLnTx/>
                <a:uFillTx/>
                <a:latin typeface="Calibri"/>
                <a:ea typeface="+mn-ea"/>
                <a:cs typeface="+mn-cs"/>
              </a:rPr>
              <a:t>Målbilder</a:t>
            </a:r>
          </a:p>
        </p:txBody>
      </p:sp>
      <p:sp>
        <p:nvSpPr>
          <p:cNvPr id="108" name="Moln 107"/>
          <p:cNvSpPr/>
          <p:nvPr/>
        </p:nvSpPr>
        <p:spPr>
          <a:xfrm>
            <a:off x="10023918" y="939986"/>
            <a:ext cx="1107959" cy="62072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5293"/>
                </a:solidFill>
                <a:effectLst/>
                <a:uLnTx/>
                <a:uFillTx/>
                <a:latin typeface="Calibri"/>
                <a:ea typeface="+mn-ea"/>
                <a:cs typeface="+mn-cs"/>
              </a:rPr>
              <a:t>Lagets metoder</a:t>
            </a:r>
          </a:p>
        </p:txBody>
      </p:sp>
      <p:sp>
        <p:nvSpPr>
          <p:cNvPr id="109" name="Moln 108"/>
          <p:cNvSpPr/>
          <p:nvPr/>
        </p:nvSpPr>
        <p:spPr>
          <a:xfrm>
            <a:off x="372656" y="2788809"/>
            <a:ext cx="1416096" cy="62072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5293"/>
                </a:solidFill>
                <a:effectLst/>
                <a:uLnTx/>
                <a:uFillTx/>
                <a:latin typeface="Calibri"/>
                <a:ea typeface="+mn-ea"/>
                <a:cs typeface="+mn-cs"/>
              </a:rPr>
              <a:t>Utvecklande miljö</a:t>
            </a:r>
          </a:p>
        </p:txBody>
      </p:sp>
      <p:sp>
        <p:nvSpPr>
          <p:cNvPr id="110" name="Moln 109"/>
          <p:cNvSpPr/>
          <p:nvPr/>
        </p:nvSpPr>
        <p:spPr>
          <a:xfrm>
            <a:off x="10451081" y="2982368"/>
            <a:ext cx="1309305" cy="62072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5293"/>
                </a:solidFill>
                <a:effectLst/>
                <a:uLnTx/>
                <a:uFillTx/>
                <a:latin typeface="Calibri"/>
                <a:ea typeface="+mn-ea"/>
                <a:cs typeface="+mn-cs"/>
              </a:rPr>
              <a:t>Individens färdigheter</a:t>
            </a:r>
          </a:p>
        </p:txBody>
      </p:sp>
      <p:sp>
        <p:nvSpPr>
          <p:cNvPr id="111" name="Moln 110"/>
          <p:cNvSpPr/>
          <p:nvPr/>
        </p:nvSpPr>
        <p:spPr>
          <a:xfrm>
            <a:off x="10350964" y="4577561"/>
            <a:ext cx="1282607" cy="62072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srgbClr val="005293"/>
                </a:solidFill>
                <a:effectLst/>
                <a:uLnTx/>
                <a:uFillTx/>
                <a:latin typeface="Calibri"/>
                <a:ea typeface="+mn-ea"/>
                <a:cs typeface="+mn-cs"/>
              </a:rPr>
              <a:t>Fotbollsfys</a:t>
            </a:r>
            <a:endParaRPr kumimoji="0" lang="sv-SE" sz="1400" b="0" i="0" u="none" strike="noStrike" kern="1200" cap="none" spc="0" normalizeH="0" baseline="0" noProof="0" dirty="0">
              <a:ln>
                <a:noFill/>
              </a:ln>
              <a:solidFill>
                <a:srgbClr val="005293"/>
              </a:solidFill>
              <a:effectLst/>
              <a:uLnTx/>
              <a:uFillTx/>
              <a:latin typeface="Calibri"/>
              <a:ea typeface="+mn-ea"/>
              <a:cs typeface="+mn-cs"/>
            </a:endParaRPr>
          </a:p>
        </p:txBody>
      </p:sp>
      <p:sp>
        <p:nvSpPr>
          <p:cNvPr id="112" name="Moln 111"/>
          <p:cNvSpPr/>
          <p:nvPr/>
        </p:nvSpPr>
        <p:spPr>
          <a:xfrm>
            <a:off x="10096223" y="6004782"/>
            <a:ext cx="1282607" cy="62072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5293"/>
                </a:solidFill>
                <a:effectLst/>
                <a:uLnTx/>
                <a:uFillTx/>
                <a:latin typeface="Calibri"/>
                <a:ea typeface="+mn-ea"/>
                <a:cs typeface="+mn-cs"/>
              </a:rPr>
              <a:t>Fotbolls-psykologi</a:t>
            </a:r>
          </a:p>
        </p:txBody>
      </p:sp>
      <p:sp>
        <p:nvSpPr>
          <p:cNvPr id="42" name="Platshållare för datum 3">
            <a:extLst>
              <a:ext uri="{FF2B5EF4-FFF2-40B4-BE49-F238E27FC236}">
                <a16:creationId xmlns:a16="http://schemas.microsoft.com/office/drawing/2014/main" id="{C5E6B004-C00E-48BA-9688-0460F4AF6D98}"/>
              </a:ext>
            </a:extLst>
          </p:cNvPr>
          <p:cNvSpPr>
            <a:spLocks noGrp="1"/>
          </p:cNvSpPr>
          <p:nvPr>
            <p:ph type="dt" sz="half" idx="10"/>
          </p:nvPr>
        </p:nvSpPr>
        <p:spPr>
          <a:xfrm>
            <a:off x="6080442" y="131444"/>
            <a:ext cx="2129345"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Spelform 11 mot 11</a:t>
            </a:r>
          </a:p>
        </p:txBody>
      </p:sp>
      <p:sp>
        <p:nvSpPr>
          <p:cNvPr id="43" name="Platshållare för sidfot 4">
            <a:extLst>
              <a:ext uri="{FF2B5EF4-FFF2-40B4-BE49-F238E27FC236}">
                <a16:creationId xmlns:a16="http://schemas.microsoft.com/office/drawing/2014/main" id="{C4CEA141-327A-4B22-879A-567880C6A523}"/>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FECB00"/>
                </a:solidFill>
                <a:effectLst/>
                <a:uLnTx/>
                <a:uFillTx/>
                <a:latin typeface="Calibri"/>
                <a:ea typeface="+mn-ea"/>
                <a:cs typeface="+mn-cs"/>
              </a:rPr>
              <a:t>Spelarutbildningsplan 15-19 år</a:t>
            </a:r>
          </a:p>
        </p:txBody>
      </p:sp>
    </p:spTree>
    <p:extLst>
      <p:ext uri="{BB962C8B-B14F-4D97-AF65-F5344CB8AC3E}">
        <p14:creationId xmlns:p14="http://schemas.microsoft.com/office/powerpoint/2010/main" val="404201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p:cTn id="13" dur="1000" fill="hold"/>
                                        <p:tgtEl>
                                          <p:spTgt spid="108"/>
                                        </p:tgtEl>
                                        <p:attrNameLst>
                                          <p:attrName>ppt_w</p:attrName>
                                        </p:attrNameLst>
                                      </p:cBhvr>
                                      <p:tavLst>
                                        <p:tav tm="0">
                                          <p:val>
                                            <p:fltVal val="0"/>
                                          </p:val>
                                        </p:tav>
                                        <p:tav tm="100000">
                                          <p:val>
                                            <p:strVal val="#ppt_w"/>
                                          </p:val>
                                        </p:tav>
                                      </p:tavLst>
                                    </p:anim>
                                    <p:anim calcmode="lin" valueType="num">
                                      <p:cBhvr>
                                        <p:cTn id="14" dur="1000" fill="hold"/>
                                        <p:tgtEl>
                                          <p:spTgt spid="108"/>
                                        </p:tgtEl>
                                        <p:attrNameLst>
                                          <p:attrName>ppt_h</p:attrName>
                                        </p:attrNameLst>
                                      </p:cBhvr>
                                      <p:tavLst>
                                        <p:tav tm="0">
                                          <p:val>
                                            <p:fltVal val="0"/>
                                          </p:val>
                                        </p:tav>
                                        <p:tav tm="100000">
                                          <p:val>
                                            <p:strVal val="#ppt_h"/>
                                          </p:val>
                                        </p:tav>
                                      </p:tavLst>
                                    </p:anim>
                                    <p:anim calcmode="lin" valueType="num">
                                      <p:cBhvr>
                                        <p:cTn id="15" dur="1000" fill="hold"/>
                                        <p:tgtEl>
                                          <p:spTgt spid="108"/>
                                        </p:tgtEl>
                                        <p:attrNameLst>
                                          <p:attrName>style.rotation</p:attrName>
                                        </p:attrNameLst>
                                      </p:cBhvr>
                                      <p:tavLst>
                                        <p:tav tm="0">
                                          <p:val>
                                            <p:fltVal val="90"/>
                                          </p:val>
                                        </p:tav>
                                        <p:tav tm="100000">
                                          <p:val>
                                            <p:fltVal val="0"/>
                                          </p:val>
                                        </p:tav>
                                      </p:tavLst>
                                    </p:anim>
                                    <p:animEffect transition="in" filter="fade">
                                      <p:cBhvr>
                                        <p:cTn id="16" dur="1000"/>
                                        <p:tgtEl>
                                          <p:spTgt spid="108"/>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109"/>
                                        </p:tgtEl>
                                        <p:attrNameLst>
                                          <p:attrName>style.visibility</p:attrName>
                                        </p:attrNameLst>
                                      </p:cBhvr>
                                      <p:to>
                                        <p:strVal val="visible"/>
                                      </p:to>
                                    </p:set>
                                    <p:anim calcmode="lin" valueType="num">
                                      <p:cBhvr>
                                        <p:cTn id="20" dur="1000" fill="hold"/>
                                        <p:tgtEl>
                                          <p:spTgt spid="109"/>
                                        </p:tgtEl>
                                        <p:attrNameLst>
                                          <p:attrName>ppt_w</p:attrName>
                                        </p:attrNameLst>
                                      </p:cBhvr>
                                      <p:tavLst>
                                        <p:tav tm="0">
                                          <p:val>
                                            <p:fltVal val="0"/>
                                          </p:val>
                                        </p:tav>
                                        <p:tav tm="100000">
                                          <p:val>
                                            <p:strVal val="#ppt_w"/>
                                          </p:val>
                                        </p:tav>
                                      </p:tavLst>
                                    </p:anim>
                                    <p:anim calcmode="lin" valueType="num">
                                      <p:cBhvr>
                                        <p:cTn id="21" dur="1000" fill="hold"/>
                                        <p:tgtEl>
                                          <p:spTgt spid="109"/>
                                        </p:tgtEl>
                                        <p:attrNameLst>
                                          <p:attrName>ppt_h</p:attrName>
                                        </p:attrNameLst>
                                      </p:cBhvr>
                                      <p:tavLst>
                                        <p:tav tm="0">
                                          <p:val>
                                            <p:fltVal val="0"/>
                                          </p:val>
                                        </p:tav>
                                        <p:tav tm="100000">
                                          <p:val>
                                            <p:strVal val="#ppt_h"/>
                                          </p:val>
                                        </p:tav>
                                      </p:tavLst>
                                    </p:anim>
                                    <p:anim calcmode="lin" valueType="num">
                                      <p:cBhvr>
                                        <p:cTn id="22" dur="1000" fill="hold"/>
                                        <p:tgtEl>
                                          <p:spTgt spid="109"/>
                                        </p:tgtEl>
                                        <p:attrNameLst>
                                          <p:attrName>style.rotation</p:attrName>
                                        </p:attrNameLst>
                                      </p:cBhvr>
                                      <p:tavLst>
                                        <p:tav tm="0">
                                          <p:val>
                                            <p:fltVal val="90"/>
                                          </p:val>
                                        </p:tav>
                                        <p:tav tm="100000">
                                          <p:val>
                                            <p:fltVal val="0"/>
                                          </p:val>
                                        </p:tav>
                                      </p:tavLst>
                                    </p:anim>
                                    <p:animEffect transition="in" filter="fade">
                                      <p:cBhvr>
                                        <p:cTn id="23" dur="1000"/>
                                        <p:tgtEl>
                                          <p:spTgt spid="109"/>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10"/>
                                        </p:tgtEl>
                                        <p:attrNameLst>
                                          <p:attrName>style.visibility</p:attrName>
                                        </p:attrNameLst>
                                      </p:cBhvr>
                                      <p:to>
                                        <p:strVal val="visible"/>
                                      </p:to>
                                    </p:set>
                                    <p:anim calcmode="lin" valueType="num">
                                      <p:cBhvr>
                                        <p:cTn id="26" dur="1000" fill="hold"/>
                                        <p:tgtEl>
                                          <p:spTgt spid="110"/>
                                        </p:tgtEl>
                                        <p:attrNameLst>
                                          <p:attrName>ppt_w</p:attrName>
                                        </p:attrNameLst>
                                      </p:cBhvr>
                                      <p:tavLst>
                                        <p:tav tm="0">
                                          <p:val>
                                            <p:fltVal val="0"/>
                                          </p:val>
                                        </p:tav>
                                        <p:tav tm="100000">
                                          <p:val>
                                            <p:strVal val="#ppt_w"/>
                                          </p:val>
                                        </p:tav>
                                      </p:tavLst>
                                    </p:anim>
                                    <p:anim calcmode="lin" valueType="num">
                                      <p:cBhvr>
                                        <p:cTn id="27" dur="1000" fill="hold"/>
                                        <p:tgtEl>
                                          <p:spTgt spid="110"/>
                                        </p:tgtEl>
                                        <p:attrNameLst>
                                          <p:attrName>ppt_h</p:attrName>
                                        </p:attrNameLst>
                                      </p:cBhvr>
                                      <p:tavLst>
                                        <p:tav tm="0">
                                          <p:val>
                                            <p:fltVal val="0"/>
                                          </p:val>
                                        </p:tav>
                                        <p:tav tm="100000">
                                          <p:val>
                                            <p:strVal val="#ppt_h"/>
                                          </p:val>
                                        </p:tav>
                                      </p:tavLst>
                                    </p:anim>
                                    <p:anim calcmode="lin" valueType="num">
                                      <p:cBhvr>
                                        <p:cTn id="28" dur="1000" fill="hold"/>
                                        <p:tgtEl>
                                          <p:spTgt spid="110"/>
                                        </p:tgtEl>
                                        <p:attrNameLst>
                                          <p:attrName>style.rotation</p:attrName>
                                        </p:attrNameLst>
                                      </p:cBhvr>
                                      <p:tavLst>
                                        <p:tav tm="0">
                                          <p:val>
                                            <p:fltVal val="90"/>
                                          </p:val>
                                        </p:tav>
                                        <p:tav tm="100000">
                                          <p:val>
                                            <p:fltVal val="0"/>
                                          </p:val>
                                        </p:tav>
                                      </p:tavLst>
                                    </p:anim>
                                    <p:animEffect transition="in" filter="fade">
                                      <p:cBhvr>
                                        <p:cTn id="29" dur="1000"/>
                                        <p:tgtEl>
                                          <p:spTgt spid="110"/>
                                        </p:tgtEl>
                                      </p:cBhvr>
                                    </p:animEffect>
                                  </p:childTnLst>
                                </p:cTn>
                              </p:par>
                            </p:childTnLst>
                          </p:cTn>
                        </p:par>
                        <p:par>
                          <p:cTn id="30" fill="hold">
                            <p:stCondLst>
                              <p:cond delay="2000"/>
                            </p:stCondLst>
                            <p:childTnLst>
                              <p:par>
                                <p:cTn id="31" presetID="31" presetClass="entr" presetSubtype="0"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 calcmode="lin" valueType="num">
                                      <p:cBhvr>
                                        <p:cTn id="33" dur="1000" fill="hold"/>
                                        <p:tgtEl>
                                          <p:spTgt spid="107"/>
                                        </p:tgtEl>
                                        <p:attrNameLst>
                                          <p:attrName>ppt_w</p:attrName>
                                        </p:attrNameLst>
                                      </p:cBhvr>
                                      <p:tavLst>
                                        <p:tav tm="0">
                                          <p:val>
                                            <p:fltVal val="0"/>
                                          </p:val>
                                        </p:tav>
                                        <p:tav tm="100000">
                                          <p:val>
                                            <p:strVal val="#ppt_w"/>
                                          </p:val>
                                        </p:tav>
                                      </p:tavLst>
                                    </p:anim>
                                    <p:anim calcmode="lin" valueType="num">
                                      <p:cBhvr>
                                        <p:cTn id="34" dur="1000" fill="hold"/>
                                        <p:tgtEl>
                                          <p:spTgt spid="107"/>
                                        </p:tgtEl>
                                        <p:attrNameLst>
                                          <p:attrName>ppt_h</p:attrName>
                                        </p:attrNameLst>
                                      </p:cBhvr>
                                      <p:tavLst>
                                        <p:tav tm="0">
                                          <p:val>
                                            <p:fltVal val="0"/>
                                          </p:val>
                                        </p:tav>
                                        <p:tav tm="100000">
                                          <p:val>
                                            <p:strVal val="#ppt_h"/>
                                          </p:val>
                                        </p:tav>
                                      </p:tavLst>
                                    </p:anim>
                                    <p:anim calcmode="lin" valueType="num">
                                      <p:cBhvr>
                                        <p:cTn id="35" dur="1000" fill="hold"/>
                                        <p:tgtEl>
                                          <p:spTgt spid="107"/>
                                        </p:tgtEl>
                                        <p:attrNameLst>
                                          <p:attrName>style.rotation</p:attrName>
                                        </p:attrNameLst>
                                      </p:cBhvr>
                                      <p:tavLst>
                                        <p:tav tm="0">
                                          <p:val>
                                            <p:fltVal val="90"/>
                                          </p:val>
                                        </p:tav>
                                        <p:tav tm="100000">
                                          <p:val>
                                            <p:fltVal val="0"/>
                                          </p:val>
                                        </p:tav>
                                      </p:tavLst>
                                    </p:anim>
                                    <p:animEffect transition="in" filter="fade">
                                      <p:cBhvr>
                                        <p:cTn id="36" dur="1000"/>
                                        <p:tgtEl>
                                          <p:spTgt spid="10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anim calcmode="lin" valueType="num">
                                      <p:cBhvr>
                                        <p:cTn id="39" dur="1000" fill="hold"/>
                                        <p:tgtEl>
                                          <p:spTgt spid="111"/>
                                        </p:tgtEl>
                                        <p:attrNameLst>
                                          <p:attrName>ppt_w</p:attrName>
                                        </p:attrNameLst>
                                      </p:cBhvr>
                                      <p:tavLst>
                                        <p:tav tm="0">
                                          <p:val>
                                            <p:fltVal val="0"/>
                                          </p:val>
                                        </p:tav>
                                        <p:tav tm="100000">
                                          <p:val>
                                            <p:strVal val="#ppt_w"/>
                                          </p:val>
                                        </p:tav>
                                      </p:tavLst>
                                    </p:anim>
                                    <p:anim calcmode="lin" valueType="num">
                                      <p:cBhvr>
                                        <p:cTn id="40" dur="1000" fill="hold"/>
                                        <p:tgtEl>
                                          <p:spTgt spid="111"/>
                                        </p:tgtEl>
                                        <p:attrNameLst>
                                          <p:attrName>ppt_h</p:attrName>
                                        </p:attrNameLst>
                                      </p:cBhvr>
                                      <p:tavLst>
                                        <p:tav tm="0">
                                          <p:val>
                                            <p:fltVal val="0"/>
                                          </p:val>
                                        </p:tav>
                                        <p:tav tm="100000">
                                          <p:val>
                                            <p:strVal val="#ppt_h"/>
                                          </p:val>
                                        </p:tav>
                                      </p:tavLst>
                                    </p:anim>
                                    <p:anim calcmode="lin" valueType="num">
                                      <p:cBhvr>
                                        <p:cTn id="41" dur="1000" fill="hold"/>
                                        <p:tgtEl>
                                          <p:spTgt spid="111"/>
                                        </p:tgtEl>
                                        <p:attrNameLst>
                                          <p:attrName>style.rotation</p:attrName>
                                        </p:attrNameLst>
                                      </p:cBhvr>
                                      <p:tavLst>
                                        <p:tav tm="0">
                                          <p:val>
                                            <p:fltVal val="90"/>
                                          </p:val>
                                        </p:tav>
                                        <p:tav tm="100000">
                                          <p:val>
                                            <p:fltVal val="0"/>
                                          </p:val>
                                        </p:tav>
                                      </p:tavLst>
                                    </p:anim>
                                    <p:animEffect transition="in" filter="fade">
                                      <p:cBhvr>
                                        <p:cTn id="42" dur="1000"/>
                                        <p:tgtEl>
                                          <p:spTgt spid="111"/>
                                        </p:tgtEl>
                                      </p:cBhvr>
                                    </p:animEffect>
                                  </p:childTnLst>
                                </p:cTn>
                              </p:par>
                            </p:childTnLst>
                          </p:cTn>
                        </p:par>
                        <p:par>
                          <p:cTn id="43" fill="hold">
                            <p:stCondLst>
                              <p:cond delay="3000"/>
                            </p:stCondLst>
                            <p:childTnLst>
                              <p:par>
                                <p:cTn id="44" presetID="31" presetClass="entr" presetSubtype="0" fill="hold" grpId="0" nodeType="afterEffect">
                                  <p:stCondLst>
                                    <p:cond delay="0"/>
                                  </p:stCondLst>
                                  <p:childTnLst>
                                    <p:set>
                                      <p:cBhvr>
                                        <p:cTn id="45" dur="1" fill="hold">
                                          <p:stCondLst>
                                            <p:cond delay="0"/>
                                          </p:stCondLst>
                                        </p:cTn>
                                        <p:tgtEl>
                                          <p:spTgt spid="105"/>
                                        </p:tgtEl>
                                        <p:attrNameLst>
                                          <p:attrName>style.visibility</p:attrName>
                                        </p:attrNameLst>
                                      </p:cBhvr>
                                      <p:to>
                                        <p:strVal val="visible"/>
                                      </p:to>
                                    </p:set>
                                    <p:anim calcmode="lin" valueType="num">
                                      <p:cBhvr>
                                        <p:cTn id="46" dur="1000" fill="hold"/>
                                        <p:tgtEl>
                                          <p:spTgt spid="105"/>
                                        </p:tgtEl>
                                        <p:attrNameLst>
                                          <p:attrName>ppt_w</p:attrName>
                                        </p:attrNameLst>
                                      </p:cBhvr>
                                      <p:tavLst>
                                        <p:tav tm="0">
                                          <p:val>
                                            <p:fltVal val="0"/>
                                          </p:val>
                                        </p:tav>
                                        <p:tav tm="100000">
                                          <p:val>
                                            <p:strVal val="#ppt_w"/>
                                          </p:val>
                                        </p:tav>
                                      </p:tavLst>
                                    </p:anim>
                                    <p:anim calcmode="lin" valueType="num">
                                      <p:cBhvr>
                                        <p:cTn id="47" dur="1000" fill="hold"/>
                                        <p:tgtEl>
                                          <p:spTgt spid="105"/>
                                        </p:tgtEl>
                                        <p:attrNameLst>
                                          <p:attrName>ppt_h</p:attrName>
                                        </p:attrNameLst>
                                      </p:cBhvr>
                                      <p:tavLst>
                                        <p:tav tm="0">
                                          <p:val>
                                            <p:fltVal val="0"/>
                                          </p:val>
                                        </p:tav>
                                        <p:tav tm="100000">
                                          <p:val>
                                            <p:strVal val="#ppt_h"/>
                                          </p:val>
                                        </p:tav>
                                      </p:tavLst>
                                    </p:anim>
                                    <p:anim calcmode="lin" valueType="num">
                                      <p:cBhvr>
                                        <p:cTn id="48" dur="1000" fill="hold"/>
                                        <p:tgtEl>
                                          <p:spTgt spid="105"/>
                                        </p:tgtEl>
                                        <p:attrNameLst>
                                          <p:attrName>style.rotation</p:attrName>
                                        </p:attrNameLst>
                                      </p:cBhvr>
                                      <p:tavLst>
                                        <p:tav tm="0">
                                          <p:val>
                                            <p:fltVal val="90"/>
                                          </p:val>
                                        </p:tav>
                                        <p:tav tm="100000">
                                          <p:val>
                                            <p:fltVal val="0"/>
                                          </p:val>
                                        </p:tav>
                                      </p:tavLst>
                                    </p:anim>
                                    <p:animEffect transition="in" filter="fade">
                                      <p:cBhvr>
                                        <p:cTn id="49" dur="1000"/>
                                        <p:tgtEl>
                                          <p:spTgt spid="105"/>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12"/>
                                        </p:tgtEl>
                                        <p:attrNameLst>
                                          <p:attrName>style.visibility</p:attrName>
                                        </p:attrNameLst>
                                      </p:cBhvr>
                                      <p:to>
                                        <p:strVal val="visible"/>
                                      </p:to>
                                    </p:set>
                                    <p:anim calcmode="lin" valueType="num">
                                      <p:cBhvr>
                                        <p:cTn id="52" dur="1000" fill="hold"/>
                                        <p:tgtEl>
                                          <p:spTgt spid="112"/>
                                        </p:tgtEl>
                                        <p:attrNameLst>
                                          <p:attrName>ppt_w</p:attrName>
                                        </p:attrNameLst>
                                      </p:cBhvr>
                                      <p:tavLst>
                                        <p:tav tm="0">
                                          <p:val>
                                            <p:fltVal val="0"/>
                                          </p:val>
                                        </p:tav>
                                        <p:tav tm="100000">
                                          <p:val>
                                            <p:strVal val="#ppt_w"/>
                                          </p:val>
                                        </p:tav>
                                      </p:tavLst>
                                    </p:anim>
                                    <p:anim calcmode="lin" valueType="num">
                                      <p:cBhvr>
                                        <p:cTn id="53" dur="1000" fill="hold"/>
                                        <p:tgtEl>
                                          <p:spTgt spid="112"/>
                                        </p:tgtEl>
                                        <p:attrNameLst>
                                          <p:attrName>ppt_h</p:attrName>
                                        </p:attrNameLst>
                                      </p:cBhvr>
                                      <p:tavLst>
                                        <p:tav tm="0">
                                          <p:val>
                                            <p:fltVal val="0"/>
                                          </p:val>
                                        </p:tav>
                                        <p:tav tm="100000">
                                          <p:val>
                                            <p:strVal val="#ppt_h"/>
                                          </p:val>
                                        </p:tav>
                                      </p:tavLst>
                                    </p:anim>
                                    <p:anim calcmode="lin" valueType="num">
                                      <p:cBhvr>
                                        <p:cTn id="54" dur="1000" fill="hold"/>
                                        <p:tgtEl>
                                          <p:spTgt spid="112"/>
                                        </p:tgtEl>
                                        <p:attrNameLst>
                                          <p:attrName>style.rotation</p:attrName>
                                        </p:attrNameLst>
                                      </p:cBhvr>
                                      <p:tavLst>
                                        <p:tav tm="0">
                                          <p:val>
                                            <p:fltVal val="90"/>
                                          </p:val>
                                        </p:tav>
                                        <p:tav tm="100000">
                                          <p:val>
                                            <p:fltVal val="0"/>
                                          </p:val>
                                        </p:tav>
                                      </p:tavLst>
                                    </p:anim>
                                    <p:animEffect transition="in" filter="fade">
                                      <p:cBhvr>
                                        <p:cTn id="55"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P spid="109" grpId="0" animBg="1"/>
      <p:bldP spid="110" grpId="0" animBg="1"/>
      <p:bldP spid="111" grpId="0" animBg="1"/>
      <p:bldP spid="1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522000" y="720000"/>
            <a:ext cx="10242000" cy="770256"/>
          </a:xfrm>
        </p:spPr>
        <p:txBody>
          <a:bodyPr/>
          <a:lstStyle/>
          <a:p>
            <a:r>
              <a:rPr lang="sv-SE" sz="4000" dirty="0"/>
              <a:t>Spelarutbildningsplan - Nivå 1</a:t>
            </a:r>
          </a:p>
        </p:txBody>
      </p:sp>
      <p:sp>
        <p:nvSpPr>
          <p:cNvPr id="6" name="AutoShape 2">
            <a:extLst>
              <a:ext uri="{FF2B5EF4-FFF2-40B4-BE49-F238E27FC236}">
                <a16:creationId xmlns:a16="http://schemas.microsoft.com/office/drawing/2014/main" id="{F63627EB-6E05-4D40-AC13-643AAC8636C8}"/>
              </a:ext>
            </a:extLst>
          </p:cNvPr>
          <p:cNvSpPr>
            <a:spLocks/>
          </p:cNvSpPr>
          <p:nvPr/>
        </p:nvSpPr>
        <p:spPr bwMode="auto">
          <a:xfrm>
            <a:off x="522000" y="1440000"/>
            <a:ext cx="11459724" cy="112262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Barnet har begränsad förmåga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 förstå och genomföra komplexa övningar (flera moment och spelare)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 uppfatta händelser på längre avstånd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20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20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endParaRPr>
          </a:p>
        </p:txBody>
      </p:sp>
      <p:graphicFrame>
        <p:nvGraphicFramePr>
          <p:cNvPr id="10" name="Tabell 9">
            <a:extLst>
              <a:ext uri="{FF2B5EF4-FFF2-40B4-BE49-F238E27FC236}">
                <a16:creationId xmlns:a16="http://schemas.microsoft.com/office/drawing/2014/main" id="{9934DD2C-E2C1-4055-B966-B3C9AA7CDC26}"/>
              </a:ext>
            </a:extLst>
          </p:cNvPr>
          <p:cNvGraphicFramePr>
            <a:graphicFrameLocks noGrp="1"/>
          </p:cNvGraphicFramePr>
          <p:nvPr>
            <p:extLst/>
          </p:nvPr>
        </p:nvGraphicFramePr>
        <p:xfrm>
          <a:off x="522000" y="2513670"/>
          <a:ext cx="11030223" cy="3307685"/>
        </p:xfrm>
        <a:graphic>
          <a:graphicData uri="http://schemas.openxmlformats.org/drawingml/2006/table">
            <a:tbl>
              <a:tblPr firstRow="1" bandRow="1">
                <a:tableStyleId>{8FD4443E-F989-4FC4-A0C8-D5A2AF1F390B}</a:tableStyleId>
              </a:tblPr>
              <a:tblGrid>
                <a:gridCol w="1633973">
                  <a:extLst>
                    <a:ext uri="{9D8B030D-6E8A-4147-A177-3AD203B41FA5}">
                      <a16:colId xmlns:a16="http://schemas.microsoft.com/office/drawing/2014/main" val="20001"/>
                    </a:ext>
                  </a:extLst>
                </a:gridCol>
                <a:gridCol w="1711908">
                  <a:extLst>
                    <a:ext uri="{9D8B030D-6E8A-4147-A177-3AD203B41FA5}">
                      <a16:colId xmlns:a16="http://schemas.microsoft.com/office/drawing/2014/main" val="20002"/>
                    </a:ext>
                  </a:extLst>
                </a:gridCol>
                <a:gridCol w="1843595">
                  <a:extLst>
                    <a:ext uri="{9D8B030D-6E8A-4147-A177-3AD203B41FA5}">
                      <a16:colId xmlns:a16="http://schemas.microsoft.com/office/drawing/2014/main" val="20003"/>
                    </a:ext>
                  </a:extLst>
                </a:gridCol>
                <a:gridCol w="497938">
                  <a:extLst>
                    <a:ext uri="{9D8B030D-6E8A-4147-A177-3AD203B41FA5}">
                      <a16:colId xmlns:a16="http://schemas.microsoft.com/office/drawing/2014/main" val="2205399645"/>
                    </a:ext>
                  </a:extLst>
                </a:gridCol>
                <a:gridCol w="1730871">
                  <a:extLst>
                    <a:ext uri="{9D8B030D-6E8A-4147-A177-3AD203B41FA5}">
                      <a16:colId xmlns:a16="http://schemas.microsoft.com/office/drawing/2014/main" val="20004"/>
                    </a:ext>
                  </a:extLst>
                </a:gridCol>
                <a:gridCol w="1843593">
                  <a:extLst>
                    <a:ext uri="{9D8B030D-6E8A-4147-A177-3AD203B41FA5}">
                      <a16:colId xmlns:a16="http://schemas.microsoft.com/office/drawing/2014/main" val="20005"/>
                    </a:ext>
                  </a:extLst>
                </a:gridCol>
                <a:gridCol w="1768345">
                  <a:extLst>
                    <a:ext uri="{9D8B030D-6E8A-4147-A177-3AD203B41FA5}">
                      <a16:colId xmlns:a16="http://schemas.microsoft.com/office/drawing/2014/main" val="20006"/>
                    </a:ext>
                  </a:extLst>
                </a:gridCol>
              </a:tblGrid>
              <a:tr h="381605">
                <a:tc gridSpan="3">
                  <a:txBody>
                    <a:bodyPr/>
                    <a:lstStyle/>
                    <a:p>
                      <a:pPr algn="ctr"/>
                      <a:r>
                        <a:rPr lang="sv-SE" sz="1800" dirty="0"/>
                        <a:t>Anfallsspel</a:t>
                      </a:r>
                      <a:endParaRPr lang="sv-SE" sz="180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sv-SE"/>
                    </a:p>
                  </a:txBody>
                  <a:tcPr/>
                </a:tc>
                <a:tc hMerge="1">
                  <a:txBody>
                    <a:bodyPr/>
                    <a:lstStyle/>
                    <a:p>
                      <a:endParaRPr lang="sv-SE"/>
                    </a:p>
                  </a:txBody>
                  <a:tcPr/>
                </a:tc>
                <a:tc>
                  <a:txBody>
                    <a:bodyPr/>
                    <a:lstStyle/>
                    <a:p>
                      <a:pPr algn="ctr"/>
                      <a:endParaRPr lang="sv-SE" sz="180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algn="ctr"/>
                      <a:r>
                        <a:rPr lang="sv-SE" sz="1800" dirty="0"/>
                        <a:t>Försvarsspel</a:t>
                      </a:r>
                      <a:endParaRPr lang="sv-SE" sz="180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0"/>
                  </a:ext>
                </a:extLst>
              </a:tr>
              <a:tr h="345984">
                <a:tc>
                  <a:txBody>
                    <a:bodyPr/>
                    <a:lstStyle/>
                    <a:p>
                      <a:r>
                        <a:rPr lang="sv-SE" sz="1800" b="1" dirty="0"/>
                        <a:t>Lagets metoder</a:t>
                      </a:r>
                      <a:endParaRPr lang="sv-SE" sz="1800" b="1" dirty="0">
                        <a:solidFill>
                          <a:schemeClr val="accent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sv-SE" sz="1800" b="1" dirty="0"/>
                        <a:t>Individuella färdigheter</a:t>
                      </a:r>
                      <a:endParaRPr lang="sv-SE" sz="1800" b="1" dirty="0">
                        <a:solidFill>
                          <a:schemeClr val="accent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sv-SE" sz="1800" b="1" dirty="0"/>
                        <a:t>Målvaktens</a:t>
                      </a:r>
                      <a:r>
                        <a:rPr lang="sv-SE" sz="1800" b="1" baseline="0" dirty="0"/>
                        <a:t> f</a:t>
                      </a:r>
                      <a:r>
                        <a:rPr lang="sv-SE" sz="1800" b="1" dirty="0"/>
                        <a:t>ärdigheter </a:t>
                      </a:r>
                      <a:endParaRPr lang="sv-SE" sz="1800" b="1" dirty="0">
                        <a:solidFill>
                          <a:schemeClr val="accent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sv-SE" sz="1800" b="1"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sv-SE" sz="1800" b="1" dirty="0"/>
                        <a:t>Lagets </a:t>
                      </a:r>
                      <a:br>
                        <a:rPr lang="sv-SE" sz="1800" b="1" dirty="0"/>
                      </a:br>
                      <a:r>
                        <a:rPr lang="sv-SE" sz="1800" b="1" dirty="0"/>
                        <a:t>metoder</a:t>
                      </a:r>
                      <a:endParaRPr lang="sv-SE" sz="1800" b="1" dirty="0">
                        <a:solidFill>
                          <a:schemeClr val="accent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sv-SE" sz="1800" b="1" dirty="0"/>
                        <a:t>Individuella färdigheter</a:t>
                      </a:r>
                      <a:endParaRPr lang="sv-SE" sz="1800" b="1" dirty="0">
                        <a:solidFill>
                          <a:schemeClr val="accent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sv-SE" sz="1800" b="1" dirty="0"/>
                        <a:t>Målvaktens färdigheter</a:t>
                      </a:r>
                      <a:endParaRPr lang="sv-SE" sz="1800" b="1" dirty="0">
                        <a:solidFill>
                          <a:schemeClr val="accent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766804">
                <a:tc>
                  <a:txBody>
                    <a:bodyPr/>
                    <a:lstStyle/>
                    <a:p>
                      <a:r>
                        <a:rPr lang="sv-SE" sz="1800" dirty="0"/>
                        <a:t>Djupledsspel</a:t>
                      </a:r>
                    </a:p>
                    <a:p>
                      <a:r>
                        <a:rPr lang="sv-SE" sz="1800" dirty="0"/>
                        <a:t>Spelbarhet</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sv-SE" sz="1800" dirty="0"/>
                        <a:t>Driva</a:t>
                      </a:r>
                    </a:p>
                    <a:p>
                      <a:r>
                        <a:rPr lang="sv-SE" sz="1800" dirty="0"/>
                        <a:t>Utmana</a:t>
                      </a:r>
                    </a:p>
                    <a:p>
                      <a:r>
                        <a:rPr lang="sv-SE" sz="1800" dirty="0"/>
                        <a:t>Finta</a:t>
                      </a:r>
                    </a:p>
                    <a:p>
                      <a:r>
                        <a:rPr lang="sv-SE" sz="1800" dirty="0"/>
                        <a:t>Dribbla</a:t>
                      </a:r>
                    </a:p>
                    <a:p>
                      <a:r>
                        <a:rPr lang="sv-SE" sz="1800" dirty="0"/>
                        <a:t>Skjuta</a:t>
                      </a:r>
                    </a:p>
                    <a:p>
                      <a:r>
                        <a:rPr lang="sv-SE" sz="1800" dirty="0"/>
                        <a:t>Vända</a:t>
                      </a:r>
                    </a:p>
                    <a:p>
                      <a:r>
                        <a:rPr lang="sv-SE" sz="1800" dirty="0"/>
                        <a:t>Passa, kort</a:t>
                      </a:r>
                    </a:p>
                    <a:p>
                      <a:r>
                        <a:rPr lang="sv-SE" sz="1800" dirty="0"/>
                        <a:t>Ta emot bollen</a:t>
                      </a:r>
                      <a:endParaRPr lang="sv-SE" sz="1800" dirty="0">
                        <a:solidFill>
                          <a:schemeClr val="accent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sv-SE" sz="1800" dirty="0"/>
                        <a:t>Rulla bollen</a:t>
                      </a:r>
                      <a:br>
                        <a:rPr lang="sv-SE" sz="1800" dirty="0"/>
                      </a:br>
                      <a:r>
                        <a:rPr lang="sv-SE" sz="1800" dirty="0"/>
                        <a:t>Kasta ut bollen</a:t>
                      </a:r>
                    </a:p>
                    <a:p>
                      <a:r>
                        <a:rPr lang="sv-SE" sz="1800" dirty="0"/>
                        <a:t>Driva</a:t>
                      </a:r>
                      <a:br>
                        <a:rPr lang="sv-SE" sz="1800" dirty="0"/>
                      </a:br>
                      <a:r>
                        <a:rPr lang="sv-SE" sz="1800" dirty="0"/>
                        <a:t>Passa, kort</a:t>
                      </a:r>
                    </a:p>
                    <a:p>
                      <a:r>
                        <a:rPr lang="sv-SE" sz="1800" dirty="0"/>
                        <a:t>Ta emot bollen</a:t>
                      </a:r>
                      <a:endParaRPr lang="sv-SE" sz="1800" dirty="0">
                        <a:solidFill>
                          <a:schemeClr val="accent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sv-SE" sz="1800" baseline="0"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sv-SE" sz="1800" baseline="0" dirty="0">
                        <a:solidFill>
                          <a:schemeClr val="accent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sv-SE" sz="1800" baseline="0" dirty="0"/>
                        <a:t>Försvarssida</a:t>
                      </a:r>
                    </a:p>
                    <a:p>
                      <a:r>
                        <a:rPr lang="sv-SE" sz="1800" baseline="0" dirty="0"/>
                        <a:t>Pressa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sv-SE" sz="1800" baseline="0" dirty="0"/>
                        <a:t>Fånga bollen</a:t>
                      </a:r>
                    </a:p>
                    <a:p>
                      <a:r>
                        <a:rPr lang="sv-SE" sz="1800" baseline="0" dirty="0"/>
                        <a:t>Kasta sig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aseline="0" dirty="0"/>
                        <a:t>Förflytta sig</a:t>
                      </a:r>
                    </a:p>
                    <a:p>
                      <a:endParaRPr lang="sv-SE" sz="1800" baseline="0" dirty="0">
                        <a:solidFill>
                          <a:schemeClr val="accent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5008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ket">
  <a:themeElements>
    <a:clrScheme name="Pa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8CC39ADD-0E4F-499D-B136-BD8D7D54F8B6}" vid="{AA2A1A0A-DD64-48F4-902A-B9CEAAB49C33}"/>
    </a:ext>
  </a:extLst>
</a:theme>
</file>

<file path=ppt/theme/theme3.xml><?xml version="1.0" encoding="utf-8"?>
<a:theme xmlns:a="http://schemas.openxmlformats.org/drawingml/2006/main" name="1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4.xml><?xml version="1.0" encoding="utf-8"?>
<a:theme xmlns:a="http://schemas.openxmlformats.org/drawingml/2006/main" name="2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5.xml><?xml version="1.0" encoding="utf-8"?>
<a:theme xmlns:a="http://schemas.openxmlformats.org/drawingml/2006/main" name="3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8CC39ADD-0E4F-499D-B136-BD8D7D54F8B6}" vid="{AA2A1A0A-DD64-48F4-902A-B9CEAAB49C33}"/>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TM10001115[[fn=Paket]]</Template>
  <TotalTime>7355</TotalTime>
  <Words>3229</Words>
  <Application>Microsoft Office PowerPoint</Application>
  <PresentationFormat>Bredbild</PresentationFormat>
  <Paragraphs>486</Paragraphs>
  <Slides>66</Slides>
  <Notes>28</Notes>
  <HiddenSlides>14</HiddenSlides>
  <MMClips>0</MMClips>
  <ScaleCrop>false</ScaleCrop>
  <HeadingPairs>
    <vt:vector size="6" baseType="variant">
      <vt:variant>
        <vt:lpstr>Använt teckensnitt</vt:lpstr>
      </vt:variant>
      <vt:variant>
        <vt:i4>9</vt:i4>
      </vt:variant>
      <vt:variant>
        <vt:lpstr>Tema</vt:lpstr>
      </vt:variant>
      <vt:variant>
        <vt:i4>5</vt:i4>
      </vt:variant>
      <vt:variant>
        <vt:lpstr>Bildrubriker</vt:lpstr>
      </vt:variant>
      <vt:variant>
        <vt:i4>66</vt:i4>
      </vt:variant>
    </vt:vector>
  </HeadingPairs>
  <TitlesOfParts>
    <vt:vector size="80" baseType="lpstr">
      <vt:lpstr>MS PGothic</vt:lpstr>
      <vt:lpstr>Arial</vt:lpstr>
      <vt:lpstr>Calibri</vt:lpstr>
      <vt:lpstr>Gill Sans</vt:lpstr>
      <vt:lpstr>Gill Sans MT</vt:lpstr>
      <vt:lpstr>Helvetica Neue</vt:lpstr>
      <vt:lpstr>Stag Sans Book</vt:lpstr>
      <vt:lpstr>SvFF Trim Condensed</vt:lpstr>
      <vt:lpstr>Wingdings</vt:lpstr>
      <vt:lpstr>Paket</vt:lpstr>
      <vt:lpstr>SvFF</vt:lpstr>
      <vt:lpstr>1_SvFF</vt:lpstr>
      <vt:lpstr>2_SvFF</vt:lpstr>
      <vt:lpstr>3_SvFF</vt:lpstr>
      <vt:lpstr>Instruktionssida (dold sida, visas inte vid utskrift)</vt:lpstr>
      <vt:lpstr>Föräldrainformation  </vt:lpstr>
      <vt:lpstr>PowerPoint-presentation</vt:lpstr>
      <vt:lpstr>SÅ MÅNGA SOM MÖJLIGT, SÅ LÄNGE SOM MÖJLIGT, I SÅ BRA MILJÖER SOM MÖJLIGT</vt:lpstr>
      <vt:lpstr>En helhet barn- och ungdomsfotboll</vt:lpstr>
      <vt:lpstr> Fem riktlinjer:  1. Fotboll för alla  2. Barns och ungdomars villkor  3. Fokus på glädje, ansträngning och lärande  4. Fair play  5. Hållbart idrottande    </vt:lpstr>
      <vt:lpstr>Spelarutbildningsplan</vt:lpstr>
      <vt:lpstr>SPELARUTBILDNINGSPLAN</vt:lpstr>
      <vt:lpstr>Spelarutbildningsplan - Nivå 1</vt:lpstr>
      <vt:lpstr>PowerPoint-presentation</vt:lpstr>
      <vt:lpstr>Tränarutbildning</vt:lpstr>
      <vt:lpstr>Spelformer</vt:lpstr>
      <vt:lpstr>Spelformer</vt:lpstr>
      <vt:lpstr>Varför spelar ungdomar fotboll?</vt:lpstr>
      <vt:lpstr>Passion för fotboll</vt:lpstr>
      <vt:lpstr>Fotbollskarriären sker i steg  Övergångar mellan stegen utmanar spelaren  Fotbollskarriären sker i ett helhets- sammanhang</vt:lpstr>
      <vt:lpstr> </vt:lpstr>
      <vt:lpstr> </vt:lpstr>
      <vt:lpstr>Val som göras tas och hinder att klara av:  </vt:lpstr>
      <vt:lpstr>Val som göras tas och hinder att klara av:  - stanna länge i sin förening / byta tidigt    </vt:lpstr>
      <vt:lpstr>Val som göras tas och hinder att klara av:  - stanna länge i sin förening / byta tidigt  - flera idrotter / tidig satsning på fotboll    </vt:lpstr>
      <vt:lpstr>Val som göras tas och hinder att klara av:  - stanna länge i sin förening / byta tidigt  - flera idrotter / tidig satsning på fotboll  - skador </vt:lpstr>
      <vt:lpstr>Val som göras tas och hinder att klara av:  - stanna länge i sin förening / byta tidigt  - flera idrotter / tidig satsning på fotboll  - skador  - medgång / motgång   </vt:lpstr>
      <vt:lpstr>Val som göras tas och hinder att klara av:  - stanna länge i sin förening / byta tidigt  - flera idrotter / tidig satsning på fotboll  - skador  - medgång / motgång  - tidig framgång / senare framgång   </vt:lpstr>
      <vt:lpstr>Val som göras tas och hinder att klara av:  - stanna länge i sin förening / byta tidigt  - flera idrotter / tidig satsning på fotboll  - skador  - medgång / motgång  - tidig framgång / senare framgång  - tidig fysisk utveckling / senare fysisk utveckling  </vt:lpstr>
      <vt:lpstr>Val som göras tas och hinder att klara av:  - stanna länge i sin förening / byta tidigt  - flera idrotter / tidig satsning på fotboll  - skador  - medgång / motgång  - tidig framgång / senare framgång  - tidig fysisk utveckling / senare fysisk utveckling  - olika stöd från föräldrar/tränare/andra vuxna kring spelare </vt:lpstr>
      <vt:lpstr>PowerPoint-presentation</vt:lpstr>
      <vt:lpstr>                             En betydande framgångsfaktor </vt:lpstr>
      <vt:lpstr>1 av 5 barn som idrottar mår dåligt av press och stress från sina föräldrar. </vt:lpstr>
      <vt:lpstr>      </vt:lpstr>
      <vt:lpstr>  </vt:lpstr>
      <vt:lpstr>  1.  Hur du hanterar ditt barns besvikelser i fotbollen. Din dotter/son ska lära sig att hantera både vinster och förluster, vilka kan innebära olika känslor. Hur agerar du som förälder på ett positivt sätt att lära ditt barn något utifrån dess känslor och upplevelser?   </vt:lpstr>
      <vt:lpstr>  1.  Hur du hanterar ditt barns besvikelser i fotbollen. Din dotter/son ska lära sig att hantera både vinster och förluster, vilka kan innebära olika känslor. Hur agerar du som förälder på ett positivt sätt att lära ditt barn något utifrån dess känslor och upplevelser?  2. Hur du kan ge ditt barn tid att utvecklas idrottsligt. Du som förälder behöver ge stöd och vara närvarande. Hur mycket tid och kraft har du möjlighet att lägga på ditt barns idrottande?   </vt:lpstr>
      <vt:lpstr>  1.  hur du hanterar ditt barns besvikelser i fotbollen. Din dotter/son ska lära sig att hantera både vinster och förluster, vilka kan innebära olika känslor. Hur agerar du som förälder på ett positivt sätt att lära ditt barn något utifrån dess känslor och upplevelser?  2. hur du kan ge ditt barn tid att utvecklas idrottsligt. Du som förälder behöver ge stöd och vara närvarande. Hur mycket tid och kraft har du möjlighet att lägga på ditt barns idrottande?  3.  Kan du låta ditt barn ta egna beslut i fotbollen. För att utvecklas idrottsligt behöver ditt barn ta egna beslut. Hur kan du låta ditt barn ta egna beslut?     </vt:lpstr>
      <vt:lpstr>  1.  Hur du hanterar ditt barns besvikelser i fotbollen. Din dotter/son ska lära sig att hantera både vinster och förluster, vilka kan innebära olika känslor. Hur agerar du som förälder på ett positivt sätt att lära ditt barn något utifrån dess känslor och upplevelser?  2. Hur du kan ge ditt barn tid att utvecklas idrottsligt. Du som förälder behöver ge stöd och vara närvarande. Hur mycket tid och kraft har du möjlighet att lägga på ditt barns idrottande?  3.  Kan du låta ditt barn ta egna beslut i fotbollen. För att utvecklas idrottsligt behöver ditt barn ta egna beslut. Hur kan du låta ditt barn ta egna beslut?  4. Är du beredd att dela ditt barn med tränarna och fotbollsmiljön.  För ditt barns utveckling idrottsligt är det viktigt att du lämnar över ansvaret till tränarna.  Hur kan du agera för att låta tränarna sköta sin uppgift utan att underminera eller försvaga  deras position?     </vt:lpstr>
      <vt:lpstr>  1.  Hur du hanterar ditt barns besvikelser i fotbollen. Din dotter/son ska lära sig att hantera både vinster och förluster, vilka kan innebära olika känslor. Hur agerar du som förälder på ett positivt sätt att lära ditt barn något utifrån dess känslor och upplevelser?  2. Hur du kan ge ditt barn tid att utvecklas idrottsligt. Du som förälder behöver ge stöd och vara närvarande. Hur mycket tid och kraft har du möjlighet att lägga på ditt barns idrottande?  3.  Kan du låta ditt barn ta egna beslut i fotbollen. För att utvecklas idrottsligt behöver ditt barn ta egna beslut. Hur kan du låta ditt barn ta egna beslut?  4. Är du beredd att dela ditt barn med tränarna och fotbollsmiljön. För ditt barns utveckling idrottsligt är det viktigt att du lämnar över ansvaret till tränarna. Hur kan du agera för att låta tränarna sköta sin uppgift utan att underminera eller försvaga deras position?  5.  Den femte utgångspunkten handlar om din egen kontroll inom fotbollen. Du är en rollmodell och viktig för tränarnas arbete med att lära ditt barn att alltid göra sitt bästa och uppträda sportsligt. Hur kan du som förälder agera för att hjälpa tränarna i deras arbete?   </vt:lpstr>
      <vt:lpstr>     </vt:lpstr>
      <vt:lpstr>- Ökad konkurrens       </vt:lpstr>
      <vt:lpstr>- Ökad konkurrens  - Ev klubbyte/lagbyte       </vt:lpstr>
      <vt:lpstr>- Ökad konkurrens  - Ev klubbyte/lagbyte  - Ökad träningsmängd       </vt:lpstr>
      <vt:lpstr>- Ökad konkurrens  - Ev klubbyte/lagbyte  - Ökad träningsmängd  - Mer fokus på resultat       </vt:lpstr>
      <vt:lpstr>- Ökad konkurrens  - Ev klubbyte/lagbyte  - Ökad träningsmängd  - Mer fokus på resultat  - Skador av olika slag – rehabträning        </vt:lpstr>
      <vt:lpstr>- Ökad konkurrens  - Ev klubbyte/lagbyte  - Ökad träningsmängd  - Mer fokus på resultat  - Skador av olika slag – rehabträning   - Partners       </vt:lpstr>
      <vt:lpstr>- Ökad konkurrens  - Ev klubbyte/lagbyte  - Ökad träningsmängd  - Mer fokus på resultat  - Skador av olika slag – rehabträning   - Partners  - Val av skola – NIU? Annan linje?        </vt:lpstr>
      <vt:lpstr>- Ökad konkurrens  - Ev klubbyte/lagbyte  - Ökad träningsmängd  - Mer fokus på resultat  - Skador av olika slag – rehabträning   - Partners  - Val av skola – NIU? Annan linje?   - Ökade krav i skolan       </vt:lpstr>
      <vt:lpstr>- Ökad konkurrens  - Ev klubbyte/lagbyte  - Ökad träningsmängd  - Mer fokus på resultat  - Skador av olika slag – rehabträning   - Partners  - Val av skola – NIU? Annan linje?   - Ökade krav i skolan  - Mer funderingar på framtiden     </vt:lpstr>
      <vt:lpstr>     </vt:lpstr>
      <vt:lpstr>- Visa att du också tycker att barnets idrottande är roligt      </vt:lpstr>
      <vt:lpstr>- Visa att du också tycker att barnets idrottande är roligt  - Stötta ditt barn men överlåt coachningen till tränarna       </vt:lpstr>
      <vt:lpstr>- Visa att du också tycker att barnets idrottande är roligt  - Stötta ditt barn men överlåt coachningen till tränarna   - Skjutsa och laga mat. Hjälp till med planeringen      </vt:lpstr>
      <vt:lpstr>- Visa att du också tycker att barnets idrottande är roligt  - Stötta ditt barn men överlåt coachningen till tränarna   - Skjutsa och laga mat. Hjälp till med planeringen  - Ställ rätt frågor om barnets träningar och matcher, ex:          ”Har du haft roligt?”  ”Har du lärt dig något nytt?”  ”Vad gjorde ni på träningen?”       </vt:lpstr>
      <vt:lpstr>- Visa att du också tycker att barnets idrottande är roligt  - Stötta ditt barn men överlåt coachningen till tränarna   - Skjutsa och laga mat. Hjälp till med planeringen  - Ställ rätt frågor om barnets träningar och matcher, ex:          ”Har du haft roligt?”  ”Har du lärt dig något nytt?”  ”Vad gjorde ni på träningen?”   - Stötta i motgång - Var glad i medgång     </vt:lpstr>
      <vt:lpstr>- Visa att du också tycker att barnets idrottande är roligt  - Stötta ditt barn men överlåt coachningen till tränarna   - Skjutsa och laga mat. Hjälp till med planeringen  - Ställ rätt frågor om barnets träningar och matcher, ex:          ”Har du haft roligt?”  ”Har du lärt dig något nytt?”  ”Vad gjorde ni på träningen?”   - Stötta i motgång - Var glad i medgång  - Viktigt att barnets identitet inte bara är att vara fotbollsspelare    . </vt:lpstr>
      <vt:lpstr>- Visa att du också tycker att barnets idrottande är roligt  - Stötta ditt barn men överlåt coachningen till tränarna   - Skjutsa och laga mat. Hjälp till med planeringen  - Ställ rätt frågor om barnets träningar och matcher, ex:          ”Har du haft roligt?”  ”Har du lärt dig något nytt?”  ”Vad gjorde ni på träningen?”   - Stötta i motgång - Var glad i medgång  - Viktigt att barnets identitet inte bara är att vara fotbollsspelare  - Lyssna på barnens ambition och vägled därifrån – undvik yttre press    </vt:lpstr>
      <vt:lpstr>  - Zonverksamhet  - Distriktslagsverksamhet  - Mv-träning  - Träningsmatcher  - Läger (18-20 år)      </vt:lpstr>
      <vt:lpstr>  - Utvecklingsläger i Halmstad (15 år)  - Landslagsläger och landskamper (15-19 år)  - 3 st Regionala läger (16-17 år)  - Cup Kommunal (17 år)  - Tipselitläger (18-20 år)  - Målvaktsprojektet (15-20 år)     </vt:lpstr>
      <vt:lpstr>Vill du veta mera?</vt:lpstr>
      <vt:lpstr>    </vt:lpstr>
      <vt:lpstr>PowerPoint-presentation</vt:lpstr>
      <vt:lpstr>Föräldramöte BSK F10</vt:lpstr>
      <vt:lpstr>Tillbakablick</vt:lpstr>
      <vt:lpstr>Spelformer</vt:lpstr>
      <vt:lpstr>Träningsupplägg</vt:lpstr>
      <vt:lpstr>Aktiviteter 2018</vt:lpstr>
      <vt:lpstr>Roller kring laget</vt:lpstr>
      <vt:lpstr>Material och Sponsring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Intra Admin</dc:creator>
  <cp:lastModifiedBy>Mikael Råstock</cp:lastModifiedBy>
  <cp:revision>19</cp:revision>
  <dcterms:created xsi:type="dcterms:W3CDTF">2018-04-18T17:18:05Z</dcterms:created>
  <dcterms:modified xsi:type="dcterms:W3CDTF">2018-04-23T19:53:49Z</dcterms:modified>
</cp:coreProperties>
</file>