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57" r:id="rId3"/>
    <p:sldId id="259" r:id="rId4"/>
    <p:sldId id="260" r:id="rId5"/>
    <p:sldId id="271" r:id="rId6"/>
    <p:sldId id="286" r:id="rId7"/>
    <p:sldId id="272" r:id="rId8"/>
    <p:sldId id="261" r:id="rId9"/>
    <p:sldId id="281" r:id="rId10"/>
    <p:sldId id="282" r:id="rId11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55" autoAdjust="0"/>
  </p:normalViewPr>
  <p:slideViewPr>
    <p:cSldViewPr>
      <p:cViewPr varScale="1">
        <p:scale>
          <a:sx n="147" d="100"/>
          <a:sy n="147" d="100"/>
        </p:scale>
        <p:origin x="47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36B88-53EE-49C3-A34D-59B97F658110}" type="datetimeFigureOut">
              <a:rPr lang="sv-SE" smtClean="0"/>
              <a:t>2023-04-26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0774E-0600-447C-A86C-7FDBFF2612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604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1A796-75FC-452C-9832-73D882753596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669A0-2AA3-4D40-A0C4-01CA54FD829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445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69A0-2AA3-4D40-A0C4-01CA54FD8298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2603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69A0-2AA3-4D40-A0C4-01CA54FD8298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7055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69A0-2AA3-4D40-A0C4-01CA54FD8298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9098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69A0-2AA3-4D40-A0C4-01CA54FD8298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74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69A0-2AA3-4D40-A0C4-01CA54FD8298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9313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69A0-2AA3-4D40-A0C4-01CA54FD8298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08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69A0-2AA3-4D40-A0C4-01CA54FD8298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6404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69A0-2AA3-4D40-A0C4-01CA54FD8298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0635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69A0-2AA3-4D40-A0C4-01CA54FD8298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3870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669A0-2AA3-4D40-A0C4-01CA54FD8298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885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901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38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82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367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57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023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8944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953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11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854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83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C5AA-E086-477A-B05B-008B4BB9D76A}" type="datetimeFigureOut">
              <a:rPr lang="sv-SE" smtClean="0"/>
              <a:pPr/>
              <a:t>2023-04-26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63A7F-E294-4741-A5E6-A55B438FBAF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latshållare för innehåll 5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100392" y="5873603"/>
            <a:ext cx="880473" cy="887460"/>
          </a:xfrm>
          <a:prstGeom prst="rect">
            <a:avLst/>
          </a:prstGeom>
        </p:spPr>
      </p:pic>
      <p:sp>
        <p:nvSpPr>
          <p:cNvPr id="9" name="Rubrik 1"/>
          <p:cNvSpPr txBox="1">
            <a:spLocks/>
          </p:cNvSpPr>
          <p:nvPr userDrawn="1"/>
        </p:nvSpPr>
        <p:spPr>
          <a:xfrm>
            <a:off x="5679994" y="6090304"/>
            <a:ext cx="3235896" cy="10416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400" i="1" dirty="0"/>
              <a:t>Två idrotter – En förening</a:t>
            </a:r>
          </a:p>
        </p:txBody>
      </p:sp>
    </p:spTree>
    <p:extLst>
      <p:ext uri="{BB962C8B-B14F-4D97-AF65-F5344CB8AC3E}">
        <p14:creationId xmlns:p14="http://schemas.microsoft.com/office/powerpoint/2010/main" val="302284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BFKP13FB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4725144"/>
            <a:ext cx="7772400" cy="1614041"/>
          </a:xfrm>
        </p:spPr>
        <p:txBody>
          <a:bodyPr>
            <a:normAutofit fontScale="90000"/>
          </a:bodyPr>
          <a:lstStyle/>
          <a:p>
            <a:r>
              <a:rPr lang="sv-SE" dirty="0"/>
              <a:t>Uppstartsmöte P-13 fotboll </a:t>
            </a:r>
            <a:br>
              <a:rPr lang="sv-SE" dirty="0"/>
            </a:br>
            <a:r>
              <a:rPr lang="sv-SE" dirty="0"/>
              <a:t>2023-04-27</a:t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04" y="581012"/>
            <a:ext cx="3725991" cy="392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69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683568" y="548680"/>
            <a:ext cx="7772400" cy="6120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Tack för ikväll!</a:t>
            </a:r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b="1" dirty="0"/>
          </a:p>
          <a:p>
            <a:endParaRPr lang="sv-SE" sz="2400" dirty="0"/>
          </a:p>
          <a:p>
            <a:endParaRPr lang="sv-SE" b="1" dirty="0"/>
          </a:p>
          <a:p>
            <a:pPr algn="l"/>
            <a:endParaRPr lang="sv-SE" sz="1400" i="1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29CB5DED-D034-4F8F-A2EC-AD6ACE697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16" y="1741748"/>
            <a:ext cx="3374504" cy="337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6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685800" y="476672"/>
            <a:ext cx="7772400" cy="53285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/>
              <a:t>Agenda </a:t>
            </a:r>
            <a:r>
              <a:rPr lang="sv-SE" sz="2800" i="1" dirty="0"/>
              <a:t>(19:00-20:00)</a:t>
            </a:r>
            <a:endParaRPr lang="sv-SE" i="1" dirty="0"/>
          </a:p>
          <a:p>
            <a:pPr algn="l"/>
            <a:endParaRPr lang="sv-SE" sz="2000" b="1" dirty="0"/>
          </a:p>
          <a:p>
            <a:pPr algn="l"/>
            <a:endParaRPr lang="sv-SE" sz="2000" b="1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v-SE" sz="2800" dirty="0"/>
              <a:t>Laget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v-SE" sz="2800" dirty="0"/>
              <a:t>Kommande säsong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v-SE" sz="2800" dirty="0"/>
              <a:t>Kommunikationsvägar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v-SE" sz="2800" dirty="0"/>
              <a:t>Förväntningar - Föräldrar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v-SE" sz="2800" dirty="0"/>
              <a:t>Träningsavgift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v-SE" sz="2800" dirty="0"/>
              <a:t>Lagekonomi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v-SE" sz="2800" dirty="0"/>
              <a:t>Tränarutbildning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v-SE" sz="2800" dirty="0"/>
              <a:t>Övriga frågor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sv-SE" sz="32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sv-SE" sz="3200" dirty="0"/>
          </a:p>
          <a:p>
            <a:pPr algn="l"/>
            <a:endParaRPr lang="sv-SE" dirty="0"/>
          </a:p>
          <a:p>
            <a:pPr algn="l"/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31C164DA-AADE-4DA5-9212-862981B0E7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6632"/>
            <a:ext cx="2924944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47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683568" y="476672"/>
            <a:ext cx="8352928" cy="59046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/>
              <a:t>Laget</a:t>
            </a:r>
          </a:p>
          <a:p>
            <a:pPr algn="l"/>
            <a:endParaRPr lang="sv-SE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27 registrerade spelare (2023-04-27), </a:t>
            </a:r>
            <a:r>
              <a:rPr lang="sv-SE" sz="2000" dirty="0" err="1"/>
              <a:t>Kelian</a:t>
            </a:r>
            <a:r>
              <a:rPr lang="sv-SE" sz="2000" dirty="0"/>
              <a:t> Sköld och</a:t>
            </a:r>
          </a:p>
          <a:p>
            <a:pPr algn="l"/>
            <a:r>
              <a:rPr lang="sv-SE" sz="2000" dirty="0"/>
              <a:t>      Gustav Jonsson är nya för i år. Välkomna!</a:t>
            </a:r>
          </a:p>
          <a:p>
            <a:pPr algn="l"/>
            <a:endParaRPr lang="sv-SE" sz="2000" dirty="0"/>
          </a:p>
          <a:p>
            <a:pPr algn="l"/>
            <a:r>
              <a:rPr lang="sv-SE" sz="2000" b="1" dirty="0"/>
              <a:t>Tränare</a:t>
            </a:r>
          </a:p>
          <a:p>
            <a:pPr algn="l"/>
            <a:r>
              <a:rPr lang="sv-SE" sz="2000" dirty="0"/>
              <a:t>Daniel Sjölund</a:t>
            </a:r>
          </a:p>
          <a:p>
            <a:pPr algn="l"/>
            <a:r>
              <a:rPr lang="sv-SE" sz="2000" dirty="0"/>
              <a:t>Tomas Wallström</a:t>
            </a:r>
          </a:p>
          <a:p>
            <a:pPr algn="l"/>
            <a:r>
              <a:rPr lang="sv-SE" sz="2000" dirty="0"/>
              <a:t>Stefan Edin</a:t>
            </a:r>
          </a:p>
          <a:p>
            <a:pPr algn="l"/>
            <a:r>
              <a:rPr lang="sv-SE" sz="2000" dirty="0"/>
              <a:t>Markus Magnusson</a:t>
            </a:r>
          </a:p>
          <a:p>
            <a:pPr algn="l"/>
            <a:endParaRPr lang="sv-SE" sz="2000" dirty="0"/>
          </a:p>
          <a:p>
            <a:pPr algn="l"/>
            <a:r>
              <a:rPr lang="sv-SE" sz="2000" b="1" dirty="0"/>
              <a:t>Lagledare</a:t>
            </a:r>
          </a:p>
          <a:p>
            <a:pPr algn="l"/>
            <a:r>
              <a:rPr lang="sv-SE" sz="2000" dirty="0"/>
              <a:t>Thomas Johansson</a:t>
            </a:r>
          </a:p>
          <a:p>
            <a:pPr algn="l"/>
            <a:endParaRPr lang="sv-SE" sz="2000" dirty="0"/>
          </a:p>
          <a:p>
            <a:pPr algn="l"/>
            <a:r>
              <a:rPr lang="sv-SE" sz="2000" b="1" dirty="0"/>
              <a:t>Kassör</a:t>
            </a:r>
          </a:p>
          <a:p>
            <a:pPr algn="l"/>
            <a:r>
              <a:rPr lang="sv-SE" sz="2000" dirty="0"/>
              <a:t>Liezl Eriksson</a:t>
            </a:r>
          </a:p>
          <a:p>
            <a:pPr algn="l"/>
            <a:endParaRPr lang="sv-SE" sz="2000" dirty="0"/>
          </a:p>
          <a:p>
            <a:pPr algn="l"/>
            <a:endParaRPr lang="sv-SE" sz="2000" dirty="0"/>
          </a:p>
          <a:p>
            <a:pPr algn="l"/>
            <a:endParaRPr lang="sv-SE" sz="2000" dirty="0"/>
          </a:p>
          <a:p>
            <a:pPr algn="l"/>
            <a:endParaRPr lang="sv-SE" sz="2000" dirty="0"/>
          </a:p>
          <a:p>
            <a:pPr algn="l"/>
            <a:endParaRPr lang="sv-SE" sz="2000" dirty="0"/>
          </a:p>
          <a:p>
            <a:pPr algn="l"/>
            <a:endParaRPr lang="sv-SE" sz="2000" b="1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sv-SE" sz="200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sv-SE" sz="3200" dirty="0"/>
          </a:p>
          <a:p>
            <a:pPr algn="l"/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46AB533-230F-4379-8646-B0D669117D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70578" y="188640"/>
            <a:ext cx="224698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42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685800" y="548680"/>
            <a:ext cx="7772400" cy="64533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b="1" dirty="0"/>
              <a:t>Kommande säsong</a:t>
            </a:r>
          </a:p>
          <a:p>
            <a:pPr algn="l"/>
            <a:endParaRPr lang="sv-SE" sz="2000" b="1" dirty="0"/>
          </a:p>
          <a:p>
            <a:pPr algn="l"/>
            <a:r>
              <a:rPr lang="sv-SE" sz="1400" b="1" dirty="0"/>
              <a:t>Spelform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/>
              <a:t>Vi spelar 7 mot 7!</a:t>
            </a:r>
            <a:endParaRPr lang="sv-SE" sz="1200" dirty="0"/>
          </a:p>
          <a:p>
            <a:pPr algn="l"/>
            <a:r>
              <a:rPr lang="sv-SE" sz="800" b="1" dirty="0">
                <a:solidFill>
                  <a:srgbClr val="1D1D1D"/>
                </a:solidFill>
                <a:latin typeface="StagSans"/>
              </a:rPr>
              <a:t>                      </a:t>
            </a:r>
          </a:p>
          <a:p>
            <a:pPr algn="l"/>
            <a:r>
              <a:rPr lang="sv-SE" sz="800" b="1" i="0" dirty="0">
                <a:solidFill>
                  <a:srgbClr val="1D1D1D"/>
                </a:solidFill>
                <a:effectLst/>
                <a:latin typeface="StagSans"/>
              </a:rPr>
              <a:t>                      </a:t>
            </a:r>
            <a:r>
              <a:rPr lang="sv-SE" sz="1200" b="1" i="0" dirty="0">
                <a:solidFill>
                  <a:srgbClr val="1D1D1D"/>
                </a:solidFill>
                <a:effectLst/>
                <a:latin typeface="StagSans"/>
              </a:rPr>
              <a:t>Storlek </a:t>
            </a:r>
            <a:r>
              <a:rPr lang="sv-SE" sz="1200" b="1" i="0" dirty="0" err="1">
                <a:solidFill>
                  <a:srgbClr val="1D1D1D"/>
                </a:solidFill>
                <a:effectLst/>
                <a:latin typeface="StagSans"/>
              </a:rPr>
              <a:t>planyta</a:t>
            </a:r>
            <a:r>
              <a:rPr lang="sv-SE" sz="1200" b="1" i="0" dirty="0">
                <a:solidFill>
                  <a:srgbClr val="1D1D1D"/>
                </a:solidFill>
                <a:effectLst/>
                <a:latin typeface="StagSans"/>
              </a:rPr>
              <a:t>: </a:t>
            </a:r>
            <a:r>
              <a:rPr lang="sv-SE" sz="1200" b="0" dirty="0">
                <a:solidFill>
                  <a:srgbClr val="1D1D1D"/>
                </a:solidFill>
                <a:effectLst/>
                <a:latin typeface="StagSans"/>
              </a:rPr>
              <a:t>50 x 30 m.</a:t>
            </a:r>
          </a:p>
          <a:p>
            <a:pPr algn="l"/>
            <a:r>
              <a:rPr lang="sv-SE" sz="1200" b="1" i="1" dirty="0">
                <a:solidFill>
                  <a:srgbClr val="1D1D1D"/>
                </a:solidFill>
                <a:effectLst/>
                <a:latin typeface="StagSans"/>
              </a:rPr>
              <a:t>              </a:t>
            </a:r>
            <a:r>
              <a:rPr lang="sv-SE" sz="1200" b="1" i="0" dirty="0">
                <a:solidFill>
                  <a:srgbClr val="1D1D1D"/>
                </a:solidFill>
                <a:effectLst/>
                <a:latin typeface="StagSans"/>
              </a:rPr>
              <a:t>Straffområde:</a:t>
            </a:r>
            <a:r>
              <a:rPr lang="sv-SE" sz="1200" b="0" i="0" dirty="0">
                <a:solidFill>
                  <a:srgbClr val="1D1D1D"/>
                </a:solidFill>
                <a:effectLst/>
                <a:latin typeface="StagSans"/>
              </a:rPr>
              <a:t> 19 x 7 m</a:t>
            </a:r>
          </a:p>
          <a:p>
            <a:pPr algn="l"/>
            <a:r>
              <a:rPr lang="sv-SE" sz="1200" b="1" i="0" dirty="0">
                <a:solidFill>
                  <a:srgbClr val="1D1D1D"/>
                </a:solidFill>
                <a:effectLst/>
                <a:latin typeface="StagSans"/>
              </a:rPr>
              <a:t>              Retreatlinje</a:t>
            </a:r>
            <a:r>
              <a:rPr lang="sv-SE" sz="1200" b="0" i="0" dirty="0">
                <a:solidFill>
                  <a:srgbClr val="1D1D1D"/>
                </a:solidFill>
                <a:effectLst/>
                <a:latin typeface="StagSans"/>
              </a:rPr>
              <a:t>: 7 m från mittlinjen</a:t>
            </a:r>
          </a:p>
          <a:p>
            <a:pPr algn="l"/>
            <a:r>
              <a:rPr lang="sv-SE" sz="1200" b="1" dirty="0">
                <a:solidFill>
                  <a:srgbClr val="1D1D1D"/>
                </a:solidFill>
                <a:latin typeface="StagSans"/>
              </a:rPr>
              <a:t>              </a:t>
            </a:r>
            <a:r>
              <a:rPr lang="sv-SE" sz="1200" b="1" i="0" dirty="0">
                <a:solidFill>
                  <a:srgbClr val="1D1D1D"/>
                </a:solidFill>
                <a:effectLst/>
                <a:latin typeface="StagSans"/>
              </a:rPr>
              <a:t>Storlek boll:</a:t>
            </a:r>
            <a:r>
              <a:rPr lang="sv-SE" sz="1200" b="0" i="0" dirty="0">
                <a:solidFill>
                  <a:srgbClr val="1D1D1D"/>
                </a:solidFill>
                <a:effectLst/>
                <a:latin typeface="StagSans"/>
              </a:rPr>
              <a:t> 4</a:t>
            </a:r>
          </a:p>
          <a:p>
            <a:pPr algn="l"/>
            <a:r>
              <a:rPr lang="sv-SE" sz="1200" b="1" i="0" dirty="0">
                <a:solidFill>
                  <a:srgbClr val="1D1D1D"/>
                </a:solidFill>
                <a:effectLst/>
                <a:latin typeface="StagSans"/>
              </a:rPr>
              <a:t>              Speltid:</a:t>
            </a:r>
            <a:r>
              <a:rPr lang="sv-SE" sz="1200" b="0" i="0" dirty="0">
                <a:solidFill>
                  <a:srgbClr val="1D1D1D"/>
                </a:solidFill>
                <a:effectLst/>
                <a:latin typeface="StagSans"/>
              </a:rPr>
              <a:t> 3 x 20 minuter vid enskild match. 3 x 15 minuter vid sammandrag.</a:t>
            </a:r>
          </a:p>
          <a:p>
            <a:pPr algn="l"/>
            <a:r>
              <a:rPr lang="sv-SE" sz="1200" b="1" dirty="0">
                <a:solidFill>
                  <a:srgbClr val="1D1D1D"/>
                </a:solidFill>
                <a:latin typeface="StagSans"/>
              </a:rPr>
              <a:t>              </a:t>
            </a:r>
            <a:r>
              <a:rPr lang="sv-SE" sz="1200" b="1" i="0" dirty="0">
                <a:solidFill>
                  <a:srgbClr val="1D1D1D"/>
                </a:solidFill>
                <a:effectLst/>
                <a:latin typeface="StagSans"/>
              </a:rPr>
              <a:t>Antal spelare:</a:t>
            </a:r>
            <a:r>
              <a:rPr lang="sv-SE" sz="1200" b="0" i="0" dirty="0">
                <a:solidFill>
                  <a:srgbClr val="1D1D1D"/>
                </a:solidFill>
                <a:effectLst/>
                <a:latin typeface="StagSans"/>
              </a:rPr>
              <a:t> Sex utespelare och en målvakt per lag. </a:t>
            </a:r>
            <a:r>
              <a:rPr lang="sv-SE" sz="1200" b="0" i="1" dirty="0">
                <a:solidFill>
                  <a:srgbClr val="1D1D1D"/>
                </a:solidFill>
                <a:effectLst/>
                <a:latin typeface="StagSans"/>
              </a:rPr>
              <a:t>Tre avbytare per lag.</a:t>
            </a:r>
            <a:endParaRPr lang="sv-SE" sz="1200" b="0" i="0" dirty="0">
              <a:solidFill>
                <a:srgbClr val="1D1D1D"/>
              </a:solidFill>
              <a:effectLst/>
              <a:latin typeface="StagSans"/>
            </a:endParaRPr>
          </a:p>
          <a:p>
            <a:pPr algn="l"/>
            <a:r>
              <a:rPr lang="sv-SE" sz="1200" b="1" dirty="0">
                <a:solidFill>
                  <a:srgbClr val="1D1D1D"/>
                </a:solidFill>
                <a:latin typeface="StagSans"/>
              </a:rPr>
              <a:t>              </a:t>
            </a:r>
            <a:r>
              <a:rPr lang="sv-SE" sz="1200" b="1" i="0" dirty="0">
                <a:solidFill>
                  <a:srgbClr val="1D1D1D"/>
                </a:solidFill>
                <a:effectLst/>
                <a:latin typeface="StagSans"/>
              </a:rPr>
              <a:t>Byten:</a:t>
            </a:r>
            <a:r>
              <a:rPr lang="sv-SE" sz="1200" b="0" i="0" dirty="0">
                <a:solidFill>
                  <a:srgbClr val="1D1D1D"/>
                </a:solidFill>
                <a:effectLst/>
                <a:latin typeface="StagSans"/>
              </a:rPr>
              <a:t> Fria byten. </a:t>
            </a:r>
            <a:r>
              <a:rPr lang="sv-SE" sz="1200" b="0" i="1" dirty="0">
                <a:solidFill>
                  <a:srgbClr val="1D1D1D"/>
                </a:solidFill>
                <a:effectLst/>
                <a:latin typeface="StagSans"/>
              </a:rPr>
              <a:t>Byten görs företrädesvis i pauserna.</a:t>
            </a:r>
            <a:endParaRPr lang="sv-SE" sz="1200" dirty="0"/>
          </a:p>
          <a:p>
            <a:pPr algn="l"/>
            <a:endParaRPr lang="sv-SE" sz="1400" dirty="0"/>
          </a:p>
          <a:p>
            <a:pPr algn="l"/>
            <a:r>
              <a:rPr lang="sv-SE" sz="1400" b="1" dirty="0"/>
              <a:t>Träningar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/>
              <a:t>Måndagar och onsdagar 17:00 – 18:15 med start v. 18 (1 maj, om vädret tillåter).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 err="1"/>
              <a:t>Åkreängs</a:t>
            </a:r>
            <a:r>
              <a:rPr lang="sv-SE" sz="1400" dirty="0"/>
              <a:t> konstgräs (övergång till naturgräs prel. v.22).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/>
              <a:t>Sommaruppehåll prel. v.26-31.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/>
              <a:t>Säsongsavslutning i slutet på september.</a:t>
            </a:r>
          </a:p>
          <a:p>
            <a:pPr algn="l"/>
            <a:endParaRPr lang="sv-SE" sz="1400" dirty="0"/>
          </a:p>
          <a:p>
            <a:pPr algn="l"/>
            <a:r>
              <a:rPr lang="sv-SE" sz="1400" b="1" dirty="0"/>
              <a:t>Seriespel</a:t>
            </a:r>
            <a:endParaRPr lang="sv-SE" sz="1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/>
              <a:t>Matcherna kommer genomföras med fyra sammandrag på våren</a:t>
            </a:r>
          </a:p>
          <a:p>
            <a:pPr algn="l"/>
            <a:r>
              <a:rPr lang="sv-SE" sz="1400" dirty="0"/>
              <a:t>       (prel. 28/5, 11/6, 18/6, 2/7) och fyra under hösten (prel. 13/8, 27/8, 2/9 10/9).</a:t>
            </a:r>
          </a:p>
          <a:p>
            <a:pPr algn="l"/>
            <a:r>
              <a:rPr lang="sv-SE" sz="1400" dirty="0"/>
              <a:t>       Vi anordnar ett sammandrag på våren och ett på hösten.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400" dirty="0"/>
              <a:t>Föräldraansvar kommer krävas under de sammandrag vi håller (fikaförsäljning, matchvärdar osv).</a:t>
            </a:r>
          </a:p>
          <a:p>
            <a:pPr algn="l"/>
            <a:endParaRPr lang="sv-SE" sz="1400" dirty="0"/>
          </a:p>
          <a:p>
            <a:pPr algn="l"/>
            <a:r>
              <a:rPr lang="sv-SE" sz="1400" b="1" dirty="0"/>
              <a:t>Cuper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400" dirty="0"/>
              <a:t>Storsjöcupen, 5-8 juli, vecka 27. Ett lag med 20 spelare anmälda. Vid behov går det att efteranmäla enstaka spelare.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CE6A165-4069-4366-B623-14F3351FDD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704" y="288032"/>
            <a:ext cx="1372457" cy="160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42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685800" y="332656"/>
            <a:ext cx="7772400" cy="64087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/>
              <a:t>Kommunikationsvägar</a:t>
            </a:r>
          </a:p>
          <a:p>
            <a:pPr algn="l"/>
            <a:endParaRPr lang="sv-SE" sz="2000" i="1" dirty="0"/>
          </a:p>
          <a:p>
            <a:pPr algn="l"/>
            <a:r>
              <a:rPr lang="sv-SE" sz="1800" b="1" dirty="0"/>
              <a:t>Laget.se – </a:t>
            </a:r>
            <a:r>
              <a:rPr lang="sv-SE" sz="1800" b="1" dirty="0">
                <a:hlinkClick r:id="rId3"/>
              </a:rPr>
              <a:t>https://www.laget.se/BFKP13FB</a:t>
            </a:r>
            <a:r>
              <a:rPr lang="sv-SE" sz="1800" b="1" dirty="0"/>
              <a:t> - synka gärna kalendern!</a:t>
            </a:r>
          </a:p>
          <a:p>
            <a:pPr algn="l"/>
            <a:endParaRPr lang="sv-SE" sz="1400" dirty="0"/>
          </a:p>
          <a:p>
            <a:pPr algn="l"/>
            <a:r>
              <a:rPr lang="sv-SE" sz="1800" b="1" dirty="0"/>
              <a:t>Används för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Information och utskick (mail, sms, nyheter).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Kallelser till matcher, cuper, sammandrag eller annat.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Kalender (träning, match, cup etc.).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Bilder och dokumentation.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Uppföljning och rapportering.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SMS-grupper.</a:t>
            </a:r>
          </a:p>
          <a:p>
            <a:pPr algn="l"/>
            <a:endParaRPr lang="sv-SE" sz="2000" dirty="0"/>
          </a:p>
          <a:p>
            <a:pPr algn="l"/>
            <a:r>
              <a:rPr lang="sv-SE" sz="1800" b="1" dirty="0"/>
              <a:t>Övrigt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 err="1"/>
              <a:t>Supertext</a:t>
            </a:r>
            <a:r>
              <a:rPr lang="sv-SE" sz="1800" dirty="0"/>
              <a:t> – </a:t>
            </a:r>
            <a:r>
              <a:rPr lang="sv-SE" sz="1800" dirty="0" err="1"/>
              <a:t>mobilapp</a:t>
            </a:r>
            <a:r>
              <a:rPr lang="sv-SE" sz="1800" dirty="0"/>
              <a:t> för enkel hantering av SMS-grupper, finns både till Android och Apple.</a:t>
            </a:r>
          </a:p>
        </p:txBody>
      </p:sp>
      <p:pic>
        <p:nvPicPr>
          <p:cNvPr id="12" name="Bildobjekt 11" descr="En bild som visar vit, robot&#10;&#10;Automatiskt genererad beskrivning">
            <a:extLst>
              <a:ext uri="{FF2B5EF4-FFF2-40B4-BE49-F238E27FC236}">
                <a16:creationId xmlns:a16="http://schemas.microsoft.com/office/drawing/2014/main" id="{E429EF17-5AE4-4BCF-ACB9-8AEDE218EF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9200"/>
            <a:ext cx="2201745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73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696811" y="476672"/>
            <a:ext cx="7772400" cy="53285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b="1" dirty="0"/>
              <a:t>Förväntningar – föräldrar</a:t>
            </a:r>
          </a:p>
          <a:p>
            <a:pPr algn="l"/>
            <a:endParaRPr lang="sv-SE" sz="20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Komma i tid till träning/match.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Anmäla frånvaro inför träning – görs via </a:t>
            </a:r>
            <a:r>
              <a:rPr lang="sv-SE" sz="1800" dirty="0" err="1"/>
              <a:t>Supertext</a:t>
            </a:r>
            <a:r>
              <a:rPr lang="sv-SE" sz="1800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Svara på kallelser – dessa skickas ut via mejl vid matcher/sammandrag, uteblivet svar på kallelse = tolkas som ej deltar.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800" dirty="0"/>
              <a:t>Spelaren förväntas infinna sig med korrekt utrustning:</a:t>
            </a:r>
          </a:p>
          <a:p>
            <a:pPr algn="l"/>
            <a:r>
              <a:rPr lang="sv-SE" sz="1800" dirty="0"/>
              <a:t>       träningskläder, benskydd, fotbollsskor och vattenflaska.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18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sv-SE" sz="2000" b="1" dirty="0"/>
          </a:p>
          <a:p>
            <a:pPr algn="l"/>
            <a:r>
              <a:rPr lang="sv-SE" sz="1800" b="1" dirty="0"/>
              <a:t>Uppträdandet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Uppmuntrande – inte instruerande.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Vem är viktigaste spelaren i laget?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Under träning – föräldrarna får gärna stanna och titta på.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Under match – föräldrarna håller sig på ena sidan, ledare och spelare på andra</a:t>
            </a:r>
          </a:p>
          <a:p>
            <a:pPr algn="l"/>
            <a:endParaRPr lang="sv-SE" sz="2000" dirty="0"/>
          </a:p>
          <a:p>
            <a:pPr algn="l"/>
            <a:endParaRPr lang="sv-SE" dirty="0"/>
          </a:p>
          <a:p>
            <a:pPr algn="l"/>
            <a:endParaRPr lang="sv-SE" dirty="0"/>
          </a:p>
        </p:txBody>
      </p:sp>
      <p:pic>
        <p:nvPicPr>
          <p:cNvPr id="4" name="Bildobjekt 3" descr="En bild som visar LEGO, leksak&#10;&#10;Automatiskt genererad beskrivning">
            <a:extLst>
              <a:ext uri="{FF2B5EF4-FFF2-40B4-BE49-F238E27FC236}">
                <a16:creationId xmlns:a16="http://schemas.microsoft.com/office/drawing/2014/main" id="{A1663A01-0218-4262-8F89-197B8EBBB8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761" y="-745"/>
            <a:ext cx="2010362" cy="191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03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683568" y="548680"/>
            <a:ext cx="7772400" cy="6120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/>
              <a:t>Lagekonomi 2023</a:t>
            </a:r>
          </a:p>
          <a:p>
            <a:pPr algn="l">
              <a:tabLst>
                <a:tab pos="6813550" algn="l"/>
              </a:tabLst>
            </a:pPr>
            <a:endParaRPr lang="sv-SE" sz="2000" dirty="0"/>
          </a:p>
          <a:p>
            <a:pPr algn="l">
              <a:tabLst>
                <a:tab pos="6813550" algn="l"/>
              </a:tabLst>
            </a:pPr>
            <a:r>
              <a:rPr lang="sv-SE" sz="2000" b="1" dirty="0"/>
              <a:t>Lagkassan</a:t>
            </a:r>
          </a:p>
          <a:p>
            <a:pPr marL="285750" indent="-285750" algn="l">
              <a:buFont typeface="Arial" panose="020B0604020202020204" pitchFamily="34" charset="0"/>
              <a:buChar char="•"/>
              <a:tabLst>
                <a:tab pos="6813550" algn="l"/>
              </a:tabLst>
            </a:pPr>
            <a:r>
              <a:rPr lang="sv-SE" sz="2000" dirty="0"/>
              <a:t>34 000kr.</a:t>
            </a:r>
          </a:p>
          <a:p>
            <a:pPr algn="l">
              <a:tabLst>
                <a:tab pos="6813550" algn="l"/>
              </a:tabLst>
            </a:pPr>
            <a:endParaRPr lang="sv-SE" sz="1600" dirty="0"/>
          </a:p>
          <a:p>
            <a:pPr algn="l">
              <a:tabLst>
                <a:tab pos="6813550" algn="l"/>
              </a:tabLst>
            </a:pPr>
            <a:r>
              <a:rPr lang="sv-SE" sz="2000" b="1" dirty="0"/>
              <a:t>Intäkter</a:t>
            </a:r>
            <a:r>
              <a:rPr lang="sv-SE" sz="1800" b="1" dirty="0">
                <a:solidFill>
                  <a:srgbClr val="FF0000"/>
                </a:solidFill>
              </a:rPr>
              <a:t>	</a:t>
            </a:r>
          </a:p>
          <a:p>
            <a:pPr marL="285750" indent="-285750" algn="l">
              <a:buFont typeface="Arial" panose="020B0604020202020204" pitchFamily="34" charset="0"/>
              <a:buChar char="•"/>
              <a:tabLst>
                <a:tab pos="6813550" algn="l"/>
              </a:tabLst>
            </a:pPr>
            <a:r>
              <a:rPr lang="sv-SE" sz="2000" dirty="0"/>
              <a:t>Fikaförsäljning under sammandrag och hemmamatcher.</a:t>
            </a:r>
          </a:p>
          <a:p>
            <a:pPr marL="285750" indent="-285750" algn="l">
              <a:buFont typeface="Arial" panose="020B0604020202020204" pitchFamily="34" charset="0"/>
              <a:buChar char="•"/>
              <a:tabLst>
                <a:tab pos="6813550" algn="l"/>
              </a:tabLst>
            </a:pPr>
            <a:r>
              <a:rPr lang="sv-SE" sz="2000" dirty="0"/>
              <a:t>Parkeringsvakter </a:t>
            </a:r>
            <a:r>
              <a:rPr lang="sv-SE" sz="2000" dirty="0" err="1"/>
              <a:t>Vitgården</a:t>
            </a:r>
            <a:r>
              <a:rPr lang="sv-SE" sz="2000" dirty="0"/>
              <a:t> (klubbintäkt).</a:t>
            </a:r>
          </a:p>
          <a:p>
            <a:pPr marL="285750" indent="-285750" algn="l">
              <a:buFont typeface="Arial" panose="020B0604020202020204" pitchFamily="34" charset="0"/>
              <a:buChar char="•"/>
              <a:tabLst>
                <a:tab pos="6813550" algn="l"/>
              </a:tabLst>
            </a:pPr>
            <a:r>
              <a:rPr lang="sv-SE" sz="2000" dirty="0"/>
              <a:t>Försäljning av Bingolotter</a:t>
            </a:r>
          </a:p>
          <a:p>
            <a:pPr algn="l">
              <a:tabLst>
                <a:tab pos="6813550" algn="l"/>
              </a:tabLst>
            </a:pPr>
            <a:endParaRPr lang="sv-SE" sz="1600" dirty="0"/>
          </a:p>
          <a:p>
            <a:pPr algn="l">
              <a:tabLst>
                <a:tab pos="6813550" algn="l"/>
              </a:tabLst>
            </a:pPr>
            <a:r>
              <a:rPr lang="sv-SE" sz="2000" b="1" dirty="0"/>
              <a:t>Utgifter</a:t>
            </a: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6813550" algn="l"/>
              </a:tabLst>
            </a:pPr>
            <a:r>
              <a:rPr lang="sv-SE" sz="2000" dirty="0"/>
              <a:t>Storsjöcupen. Brunflo FK står för anmälningsavgiften (1500kr).</a:t>
            </a:r>
          </a:p>
          <a:p>
            <a:pPr marL="342900" indent="-342900" algn="l">
              <a:buFont typeface="Arial" panose="020B0604020202020204" pitchFamily="34" charset="0"/>
              <a:buChar char="•"/>
              <a:tabLst>
                <a:tab pos="6813550" algn="l"/>
              </a:tabLst>
            </a:pPr>
            <a:r>
              <a:rPr lang="sv-SE" sz="2000" dirty="0"/>
              <a:t>Deltagaravgifterna bekostar lagen själva. 22 x 400 = 8800kr</a:t>
            </a:r>
          </a:p>
          <a:p>
            <a:pPr algn="l">
              <a:tabLst>
                <a:tab pos="6813550" algn="l"/>
              </a:tabLst>
            </a:pPr>
            <a:endParaRPr lang="sv-SE" sz="1600" dirty="0"/>
          </a:p>
          <a:p>
            <a:pPr algn="l"/>
            <a:r>
              <a:rPr lang="sv-SE" sz="2000" b="1" dirty="0"/>
              <a:t>Föräldragrupp och arbetsuppgifter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Parkeringsvakter </a:t>
            </a:r>
            <a:r>
              <a:rPr lang="sv-SE" sz="2000" dirty="0" err="1"/>
              <a:t>Vitgården</a:t>
            </a:r>
            <a:r>
              <a:rPr lang="sv-SE" sz="2000" dirty="0"/>
              <a:t>, 15/5 (1st), 26/6 (2st) och 18/8 (2st).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Kiosktjänst och matchvärdar vid hemmamatcher,  6/6 och 7/10.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2000" dirty="0"/>
              <a:t>Kan man inte, så är det eget ansvar att lösa det (inom föräldragruppen).</a:t>
            </a:r>
            <a:endParaRPr lang="sv-SE" sz="1800" dirty="0"/>
          </a:p>
          <a:p>
            <a:pPr algn="l">
              <a:tabLst>
                <a:tab pos="6813550" algn="l"/>
              </a:tabLst>
            </a:pPr>
            <a:endParaRPr lang="sv-SE" sz="1800" dirty="0"/>
          </a:p>
          <a:p>
            <a:pPr algn="l">
              <a:tabLst>
                <a:tab pos="5919788" algn="l"/>
              </a:tabLst>
            </a:pPr>
            <a:endParaRPr lang="sv-SE" sz="1800" dirty="0"/>
          </a:p>
          <a:p>
            <a:pPr marL="285750" indent="-285750" algn="l">
              <a:buFontTx/>
              <a:buChar char="-"/>
              <a:tabLst>
                <a:tab pos="6813550" algn="l"/>
              </a:tabLst>
            </a:pPr>
            <a:endParaRPr lang="sv-SE" sz="1800" dirty="0"/>
          </a:p>
          <a:p>
            <a:pPr algn="l"/>
            <a:endParaRPr lang="sv-SE" sz="3600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ADE1170-7334-4FE8-A945-98071660E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8640"/>
            <a:ext cx="237626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07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683568" y="476672"/>
            <a:ext cx="7772400" cy="6120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b="1" dirty="0"/>
              <a:t>Träningsavgift fotboll 2023</a:t>
            </a:r>
          </a:p>
          <a:p>
            <a:pPr algn="l"/>
            <a:r>
              <a:rPr lang="sv-SE" sz="1800" dirty="0"/>
              <a:t> </a:t>
            </a:r>
          </a:p>
          <a:p>
            <a:pPr algn="l"/>
            <a:r>
              <a:rPr lang="sv-SE" sz="2000" b="1" dirty="0"/>
              <a:t>Medlems och träningsavgift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Medlemsavgift för enskild spelare under 18 år: 250kr.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Träningsavgift för spelare födda år 2011-2013: 1000kr (500kr förra året).</a:t>
            </a:r>
            <a:endParaRPr lang="sv-SE" sz="20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Avgifterna faktureras 2023-05-01. Fakturan skickas till den målsmans mejladress som är  registrerad på </a:t>
            </a:r>
            <a:r>
              <a:rPr lang="sv-SE" sz="1800" dirty="0">
                <a:hlinkClick r:id="rId3"/>
              </a:rPr>
              <a:t>www.laget.se</a:t>
            </a:r>
            <a:r>
              <a:rPr lang="sv-SE" sz="1800" dirty="0"/>
              <a:t>.</a:t>
            </a:r>
            <a:endParaRPr lang="sv-SE" sz="20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Spelare som ej tidigare varit medlem får prova på tre träningar utan kostnad.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sv-SE" sz="1800" dirty="0"/>
          </a:p>
          <a:p>
            <a:pPr lvl="0" algn="l"/>
            <a:r>
              <a:rPr lang="sv-SE" sz="2000" b="1" dirty="0"/>
              <a:t>Vad får man för avgifterna?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Som spelare är man försäkrad.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Tillgång till planer och hallar.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Träningsmaterial, matchtröjor, sjukvårdsmaterial m.m.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Kanslifunktion.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Utbildade ledare och domare.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Anmälningsavgift till en cup per lag och år (ej deltagaravgifter).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dirty="0"/>
              <a:t>Medlemsrabatter mot uppvisande av digitalt medlemskort via laget.se.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7B2B1F4-9702-45C5-A486-2AFB1CAB49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429000"/>
            <a:ext cx="1080120" cy="123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1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/>
          </p:cNvSpPr>
          <p:nvPr/>
        </p:nvSpPr>
        <p:spPr>
          <a:xfrm>
            <a:off x="683568" y="548680"/>
            <a:ext cx="7772400" cy="61206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/>
              <a:t>Övriga frågor/funderingar?</a:t>
            </a:r>
          </a:p>
          <a:p>
            <a:pPr algn="l"/>
            <a:endParaRPr lang="sv-SE" sz="1400" i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970062" y="2009314"/>
            <a:ext cx="3199412" cy="3199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466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11419</TotalTime>
  <Words>679</Words>
  <Application>Microsoft Office PowerPoint</Application>
  <PresentationFormat>Bildspel på skärmen (4:3)</PresentationFormat>
  <Paragraphs>148</Paragraphs>
  <Slides>10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StagSans</vt:lpstr>
      <vt:lpstr>Wingdings</vt:lpstr>
      <vt:lpstr>Office-tema</vt:lpstr>
      <vt:lpstr>Uppstartsmöte P-13 fotboll  2023-04-27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2016-03-02 Brunflo FK F 06-07</dc:title>
  <dc:creator>Linus Ekqvist</dc:creator>
  <cp:lastModifiedBy>Thomas Johansson</cp:lastModifiedBy>
  <cp:revision>127</cp:revision>
  <cp:lastPrinted>2016-03-02T14:42:15Z</cp:lastPrinted>
  <dcterms:created xsi:type="dcterms:W3CDTF">2016-02-29T09:03:49Z</dcterms:created>
  <dcterms:modified xsi:type="dcterms:W3CDTF">2023-04-26T07:10:54Z</dcterms:modified>
</cp:coreProperties>
</file>