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87" r:id="rId4"/>
    <p:sldId id="304" r:id="rId5"/>
    <p:sldId id="305" r:id="rId6"/>
    <p:sldId id="321" r:id="rId7"/>
    <p:sldId id="311" r:id="rId8"/>
    <p:sldId id="306" r:id="rId9"/>
    <p:sldId id="322" r:id="rId10"/>
    <p:sldId id="323" r:id="rId11"/>
    <p:sldId id="314" r:id="rId12"/>
    <p:sldId id="324" r:id="rId13"/>
    <p:sldId id="325" r:id="rId14"/>
    <p:sldId id="320" r:id="rId15"/>
    <p:sldId id="312" r:id="rId16"/>
    <p:sldId id="326" r:id="rId17"/>
    <p:sldId id="281" r:id="rId18"/>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6160D73-C67A-4FF4-A908-3EE633AC05F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9A6FEAA0-BF99-4D46-8CB9-18E14D5B8027}"/>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8C66CFF-B2C5-49F6-9767-EA19DF3DAB75}" type="datetimeFigureOut">
              <a:rPr lang="sv-SE" smtClean="0"/>
              <a:t>2024-06-02</a:t>
            </a:fld>
            <a:endParaRPr lang="sv-SE"/>
          </a:p>
        </p:txBody>
      </p:sp>
      <p:sp>
        <p:nvSpPr>
          <p:cNvPr id="4" name="Platshållare för sidfot 3">
            <a:extLst>
              <a:ext uri="{FF2B5EF4-FFF2-40B4-BE49-F238E27FC236}">
                <a16:creationId xmlns:a16="http://schemas.microsoft.com/office/drawing/2014/main" id="{790CD3CE-F374-4E8F-8029-A217C0DD2805}"/>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2AB9F759-FED4-486A-B5E0-5372C67A60F3}"/>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D3C9979-2FB2-4597-8E95-B866AC59EECB}" type="slidenum">
              <a:rPr lang="sv-SE" smtClean="0"/>
              <a:t>‹#›</a:t>
            </a:fld>
            <a:endParaRPr lang="sv-SE"/>
          </a:p>
        </p:txBody>
      </p:sp>
    </p:spTree>
    <p:extLst>
      <p:ext uri="{BB962C8B-B14F-4D97-AF65-F5344CB8AC3E}">
        <p14:creationId xmlns:p14="http://schemas.microsoft.com/office/powerpoint/2010/main" val="3797696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06D24EB-A63F-4AA9-B258-FF4D4D495889}" type="datetimeFigureOut">
              <a:rPr lang="sv-SE" smtClean="0"/>
              <a:t>2024-06-02</a:t>
            </a:fld>
            <a:endParaRPr lang="sv-SE"/>
          </a:p>
        </p:txBody>
      </p:sp>
      <p:sp>
        <p:nvSpPr>
          <p:cNvPr id="4" name="Platshållare för bildobjekt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0958925-F09D-43AD-B105-EF3ACB9F9149}" type="slidenum">
              <a:rPr lang="sv-SE" smtClean="0"/>
              <a:t>‹#›</a:t>
            </a:fld>
            <a:endParaRPr lang="sv-SE"/>
          </a:p>
        </p:txBody>
      </p:sp>
    </p:spTree>
    <p:extLst>
      <p:ext uri="{BB962C8B-B14F-4D97-AF65-F5344CB8AC3E}">
        <p14:creationId xmlns:p14="http://schemas.microsoft.com/office/powerpoint/2010/main" val="3368969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0958925-F09D-43AD-B105-EF3ACB9F9149}" type="slidenum">
              <a:rPr lang="sv-SE" smtClean="0"/>
              <a:t>1</a:t>
            </a:fld>
            <a:endParaRPr lang="sv-SE"/>
          </a:p>
        </p:txBody>
      </p:sp>
    </p:spTree>
    <p:extLst>
      <p:ext uri="{BB962C8B-B14F-4D97-AF65-F5344CB8AC3E}">
        <p14:creationId xmlns:p14="http://schemas.microsoft.com/office/powerpoint/2010/main" val="693292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DD669A0-2AA3-4D40-A0C4-01CA54FD8298}" type="slidenum">
              <a:rPr lang="sv-SE" smtClean="0"/>
              <a:pPr/>
              <a:t>2</a:t>
            </a:fld>
            <a:endParaRPr lang="sv-SE"/>
          </a:p>
        </p:txBody>
      </p:sp>
    </p:spTree>
    <p:extLst>
      <p:ext uri="{BB962C8B-B14F-4D97-AF65-F5344CB8AC3E}">
        <p14:creationId xmlns:p14="http://schemas.microsoft.com/office/powerpoint/2010/main" val="3219098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DD669A0-2AA3-4D40-A0C4-01CA54FD8298}" type="slidenum">
              <a:rPr lang="sv-SE" smtClean="0"/>
              <a:pPr/>
              <a:t>3</a:t>
            </a:fld>
            <a:endParaRPr lang="sv-SE"/>
          </a:p>
        </p:txBody>
      </p:sp>
    </p:spTree>
    <p:extLst>
      <p:ext uri="{BB962C8B-B14F-4D97-AF65-F5344CB8AC3E}">
        <p14:creationId xmlns:p14="http://schemas.microsoft.com/office/powerpoint/2010/main" val="632546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DD669A0-2AA3-4D40-A0C4-01CA54FD8298}" type="slidenum">
              <a:rPr lang="sv-SE" smtClean="0"/>
              <a:pPr/>
              <a:t>17</a:t>
            </a:fld>
            <a:endParaRPr lang="sv-SE"/>
          </a:p>
        </p:txBody>
      </p:sp>
    </p:spTree>
    <p:extLst>
      <p:ext uri="{BB962C8B-B14F-4D97-AF65-F5344CB8AC3E}">
        <p14:creationId xmlns:p14="http://schemas.microsoft.com/office/powerpoint/2010/main" val="2738858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FF1D9CB-15AF-457E-94BD-63117780ED9E}" type="datetimeFigureOut">
              <a:rPr lang="sv-SE" smtClean="0"/>
              <a:t>2024-06-02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A238B70-BCE4-45BC-9C31-A31B4BE24FE0}" type="slidenum">
              <a:rPr lang="sv-SE" smtClean="0"/>
              <a:t>‹#›</a:t>
            </a:fld>
            <a:endParaRPr lang="sv-SE"/>
          </a:p>
        </p:txBody>
      </p:sp>
    </p:spTree>
    <p:extLst>
      <p:ext uri="{BB962C8B-B14F-4D97-AF65-F5344CB8AC3E}">
        <p14:creationId xmlns:p14="http://schemas.microsoft.com/office/powerpoint/2010/main" val="571301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FF1D9CB-15AF-457E-94BD-63117780ED9E}" type="datetimeFigureOut">
              <a:rPr lang="sv-SE" smtClean="0"/>
              <a:t>2024-06-02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A238B70-BCE4-45BC-9C31-A31B4BE24FE0}" type="slidenum">
              <a:rPr lang="sv-SE" smtClean="0"/>
              <a:t>‹#›</a:t>
            </a:fld>
            <a:endParaRPr lang="sv-SE"/>
          </a:p>
        </p:txBody>
      </p:sp>
    </p:spTree>
    <p:extLst>
      <p:ext uri="{BB962C8B-B14F-4D97-AF65-F5344CB8AC3E}">
        <p14:creationId xmlns:p14="http://schemas.microsoft.com/office/powerpoint/2010/main" val="150211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FF1D9CB-15AF-457E-94BD-63117780ED9E}" type="datetimeFigureOut">
              <a:rPr lang="sv-SE" smtClean="0"/>
              <a:t>2024-06-02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A238B70-BCE4-45BC-9C31-A31B4BE24FE0}" type="slidenum">
              <a:rPr lang="sv-SE" smtClean="0"/>
              <a:t>‹#›</a:t>
            </a:fld>
            <a:endParaRPr lang="sv-SE"/>
          </a:p>
        </p:txBody>
      </p:sp>
    </p:spTree>
    <p:extLst>
      <p:ext uri="{BB962C8B-B14F-4D97-AF65-F5344CB8AC3E}">
        <p14:creationId xmlns:p14="http://schemas.microsoft.com/office/powerpoint/2010/main" val="312822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FF1D9CB-15AF-457E-94BD-63117780ED9E}" type="datetimeFigureOut">
              <a:rPr lang="sv-SE" smtClean="0"/>
              <a:t>2024-06-02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A238B70-BCE4-45BC-9C31-A31B4BE24FE0}" type="slidenum">
              <a:rPr lang="sv-SE" smtClean="0"/>
              <a:t>‹#›</a:t>
            </a:fld>
            <a:endParaRPr lang="sv-SE"/>
          </a:p>
        </p:txBody>
      </p:sp>
    </p:spTree>
    <p:extLst>
      <p:ext uri="{BB962C8B-B14F-4D97-AF65-F5344CB8AC3E}">
        <p14:creationId xmlns:p14="http://schemas.microsoft.com/office/powerpoint/2010/main" val="185505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FF1D9CB-15AF-457E-94BD-63117780ED9E}" type="datetimeFigureOut">
              <a:rPr lang="sv-SE" smtClean="0"/>
              <a:t>2024-06-02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A238B70-BCE4-45BC-9C31-A31B4BE24FE0}" type="slidenum">
              <a:rPr lang="sv-SE" smtClean="0"/>
              <a:t>‹#›</a:t>
            </a:fld>
            <a:endParaRPr lang="sv-SE"/>
          </a:p>
        </p:txBody>
      </p:sp>
    </p:spTree>
    <p:extLst>
      <p:ext uri="{BB962C8B-B14F-4D97-AF65-F5344CB8AC3E}">
        <p14:creationId xmlns:p14="http://schemas.microsoft.com/office/powerpoint/2010/main" val="3279021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FF1D9CB-15AF-457E-94BD-63117780ED9E}" type="datetimeFigureOut">
              <a:rPr lang="sv-SE" smtClean="0"/>
              <a:t>2024-06-02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A238B70-BCE4-45BC-9C31-A31B4BE24FE0}" type="slidenum">
              <a:rPr lang="sv-SE" smtClean="0"/>
              <a:t>‹#›</a:t>
            </a:fld>
            <a:endParaRPr lang="sv-SE"/>
          </a:p>
        </p:txBody>
      </p:sp>
    </p:spTree>
    <p:extLst>
      <p:ext uri="{BB962C8B-B14F-4D97-AF65-F5344CB8AC3E}">
        <p14:creationId xmlns:p14="http://schemas.microsoft.com/office/powerpoint/2010/main" val="1244242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FF1D9CB-15AF-457E-94BD-63117780ED9E}" type="datetimeFigureOut">
              <a:rPr lang="sv-SE" smtClean="0"/>
              <a:t>2024-06-02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1A238B70-BCE4-45BC-9C31-A31B4BE24FE0}" type="slidenum">
              <a:rPr lang="sv-SE" smtClean="0"/>
              <a:t>‹#›</a:t>
            </a:fld>
            <a:endParaRPr lang="sv-SE"/>
          </a:p>
        </p:txBody>
      </p:sp>
    </p:spTree>
    <p:extLst>
      <p:ext uri="{BB962C8B-B14F-4D97-AF65-F5344CB8AC3E}">
        <p14:creationId xmlns:p14="http://schemas.microsoft.com/office/powerpoint/2010/main" val="29025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FF1D9CB-15AF-457E-94BD-63117780ED9E}" type="datetimeFigureOut">
              <a:rPr lang="sv-SE" smtClean="0"/>
              <a:t>2024-06-02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1A238B70-BCE4-45BC-9C31-A31B4BE24FE0}" type="slidenum">
              <a:rPr lang="sv-SE" smtClean="0"/>
              <a:t>‹#›</a:t>
            </a:fld>
            <a:endParaRPr lang="sv-SE"/>
          </a:p>
        </p:txBody>
      </p:sp>
    </p:spTree>
    <p:extLst>
      <p:ext uri="{BB962C8B-B14F-4D97-AF65-F5344CB8AC3E}">
        <p14:creationId xmlns:p14="http://schemas.microsoft.com/office/powerpoint/2010/main" val="224460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FF1D9CB-15AF-457E-94BD-63117780ED9E}" type="datetimeFigureOut">
              <a:rPr lang="sv-SE" smtClean="0"/>
              <a:t>2024-06-02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1A238B70-BCE4-45BC-9C31-A31B4BE24FE0}" type="slidenum">
              <a:rPr lang="sv-SE" smtClean="0"/>
              <a:t>‹#›</a:t>
            </a:fld>
            <a:endParaRPr lang="sv-SE"/>
          </a:p>
        </p:txBody>
      </p:sp>
    </p:spTree>
    <p:extLst>
      <p:ext uri="{BB962C8B-B14F-4D97-AF65-F5344CB8AC3E}">
        <p14:creationId xmlns:p14="http://schemas.microsoft.com/office/powerpoint/2010/main" val="344011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FF1D9CB-15AF-457E-94BD-63117780ED9E}" type="datetimeFigureOut">
              <a:rPr lang="sv-SE" smtClean="0"/>
              <a:t>2024-06-02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A238B70-BCE4-45BC-9C31-A31B4BE24FE0}" type="slidenum">
              <a:rPr lang="sv-SE" smtClean="0"/>
              <a:t>‹#›</a:t>
            </a:fld>
            <a:endParaRPr lang="sv-SE"/>
          </a:p>
        </p:txBody>
      </p:sp>
    </p:spTree>
    <p:extLst>
      <p:ext uri="{BB962C8B-B14F-4D97-AF65-F5344CB8AC3E}">
        <p14:creationId xmlns:p14="http://schemas.microsoft.com/office/powerpoint/2010/main" val="2395359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FF1D9CB-15AF-457E-94BD-63117780ED9E}" type="datetimeFigureOut">
              <a:rPr lang="sv-SE" smtClean="0"/>
              <a:t>2024-06-02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A238B70-BCE4-45BC-9C31-A31B4BE24FE0}" type="slidenum">
              <a:rPr lang="sv-SE" smtClean="0"/>
              <a:t>‹#›</a:t>
            </a:fld>
            <a:endParaRPr lang="sv-SE"/>
          </a:p>
        </p:txBody>
      </p:sp>
    </p:spTree>
    <p:extLst>
      <p:ext uri="{BB962C8B-B14F-4D97-AF65-F5344CB8AC3E}">
        <p14:creationId xmlns:p14="http://schemas.microsoft.com/office/powerpoint/2010/main" val="302677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1D9CB-15AF-457E-94BD-63117780ED9E}" type="datetimeFigureOut">
              <a:rPr lang="sv-SE" smtClean="0"/>
              <a:t>2024-06-02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38B70-BCE4-45BC-9C31-A31B4BE24FE0}" type="slidenum">
              <a:rPr lang="sv-SE" smtClean="0"/>
              <a:t>‹#›</a:t>
            </a:fld>
            <a:endParaRPr lang="sv-SE"/>
          </a:p>
        </p:txBody>
      </p:sp>
      <p:pic>
        <p:nvPicPr>
          <p:cNvPr id="7" name="Platshållare för innehåll 5">
            <a:extLst>
              <a:ext uri="{FF2B5EF4-FFF2-40B4-BE49-F238E27FC236}">
                <a16:creationId xmlns:a16="http://schemas.microsoft.com/office/drawing/2014/main" id="{FFF9C78B-4BD6-44DC-BD3B-9AC59D56E5AA}"/>
              </a:ext>
            </a:extLst>
          </p:cNvPr>
          <p:cNvPicPr>
            <a:picLocks noChangeAspect="1"/>
          </p:cNvPicPr>
          <p:nvPr userDrawn="1"/>
        </p:nvPicPr>
        <p:blipFill>
          <a:blip r:embed="rId13" cstate="print"/>
          <a:stretch>
            <a:fillRect/>
          </a:stretch>
        </p:blipFill>
        <p:spPr>
          <a:xfrm>
            <a:off x="8239522" y="5873603"/>
            <a:ext cx="880473" cy="887460"/>
          </a:xfrm>
          <a:prstGeom prst="rect">
            <a:avLst/>
          </a:prstGeom>
        </p:spPr>
      </p:pic>
      <p:sp>
        <p:nvSpPr>
          <p:cNvPr id="8" name="Rubrik 1">
            <a:extLst>
              <a:ext uri="{FF2B5EF4-FFF2-40B4-BE49-F238E27FC236}">
                <a16:creationId xmlns:a16="http://schemas.microsoft.com/office/drawing/2014/main" id="{A0892BAD-DF7E-46D5-A3E7-B15E5C1519A2}"/>
              </a:ext>
            </a:extLst>
          </p:cNvPr>
          <p:cNvSpPr txBox="1">
            <a:spLocks/>
          </p:cNvSpPr>
          <p:nvPr userDrawn="1"/>
        </p:nvSpPr>
        <p:spPr>
          <a:xfrm>
            <a:off x="5220072" y="6093296"/>
            <a:ext cx="3235896" cy="10416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1800" i="1"/>
              <a:t>Den mest attraktiva föreningen</a:t>
            </a:r>
          </a:p>
        </p:txBody>
      </p:sp>
    </p:spTree>
    <p:extLst>
      <p:ext uri="{BB962C8B-B14F-4D97-AF65-F5344CB8AC3E}">
        <p14:creationId xmlns:p14="http://schemas.microsoft.com/office/powerpoint/2010/main" val="1389233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laget.se/BrunfloF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drive.google.com/file/d/1xI0Of7LJShwIw9XnvXVfJGH-wI5HyS7c/vie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laget.se/BFKF14FB"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Effect>
                      <a14:brightnessContrast bright="5000"/>
                    </a14:imgEffect>
                  </a14:imgLayer>
                </a14:imgProps>
              </a:ext>
              <a:ext uri="{28A0092B-C50C-407E-A947-70E740481C1C}">
                <a14:useLocalDpi xmlns:a14="http://schemas.microsoft.com/office/drawing/2010/main" val="0"/>
              </a:ext>
            </a:extLst>
          </a:blip>
          <a:stretch>
            <a:fillRect/>
          </a:stretch>
        </p:blipFill>
        <p:spPr>
          <a:xfrm>
            <a:off x="0" y="-3144382"/>
            <a:ext cx="9144000" cy="12192000"/>
          </a:xfrm>
          <a:prstGeom prst="rect">
            <a:avLst/>
          </a:prstGeom>
          <a:effectLst>
            <a:glow rad="127000">
              <a:schemeClr val="accent1"/>
            </a:glow>
            <a:outerShdw blurRad="50800" dist="50800" dir="5400000" algn="ctr" rotWithShape="0">
              <a:srgbClr val="000000"/>
            </a:outerShdw>
          </a:effectLst>
        </p:spPr>
      </p:pic>
      <p:sp>
        <p:nvSpPr>
          <p:cNvPr id="2" name="Rubrik 1"/>
          <p:cNvSpPr>
            <a:spLocks noGrp="1"/>
          </p:cNvSpPr>
          <p:nvPr>
            <p:ph type="ctrTitle"/>
          </p:nvPr>
        </p:nvSpPr>
        <p:spPr>
          <a:xfrm>
            <a:off x="683568" y="332656"/>
            <a:ext cx="7772400" cy="6192688"/>
          </a:xfrm>
        </p:spPr>
        <p:txBody>
          <a:bodyPr>
            <a:normAutofit fontScale="90000"/>
          </a:bodyPr>
          <a:lstStyle/>
          <a:p>
            <a:br>
              <a:rPr lang="sv-SE" b="1" dirty="0">
                <a:solidFill>
                  <a:schemeClr val="bg1"/>
                </a:solidFill>
              </a:rPr>
            </a:br>
            <a:br>
              <a:rPr lang="sv-SE" b="1" dirty="0">
                <a:solidFill>
                  <a:schemeClr val="bg1"/>
                </a:solidFill>
              </a:rPr>
            </a:br>
            <a:br>
              <a:rPr lang="sv-SE" b="1" dirty="0">
                <a:solidFill>
                  <a:schemeClr val="bg1"/>
                </a:solidFill>
              </a:rPr>
            </a:br>
            <a:br>
              <a:rPr lang="sv-SE" b="1" dirty="0">
                <a:solidFill>
                  <a:schemeClr val="bg1"/>
                </a:solidFill>
              </a:rPr>
            </a:br>
            <a:br>
              <a:rPr lang="sv-SE" b="1" dirty="0">
                <a:solidFill>
                  <a:schemeClr val="bg1"/>
                </a:solidFill>
              </a:rPr>
            </a:br>
            <a:br>
              <a:rPr lang="sv-SE" b="1" dirty="0">
                <a:solidFill>
                  <a:schemeClr val="bg1"/>
                </a:solidFill>
              </a:rPr>
            </a:br>
            <a:br>
              <a:rPr lang="sv-SE" b="1" dirty="0">
                <a:solidFill>
                  <a:schemeClr val="bg1"/>
                </a:solidFill>
              </a:rPr>
            </a:br>
            <a:r>
              <a:rPr lang="sv-SE" b="1" dirty="0">
                <a:solidFill>
                  <a:schemeClr val="bg1"/>
                </a:solidFill>
              </a:rPr>
              <a:t>Föräldramöte Fotboll F-14</a:t>
            </a:r>
            <a:br>
              <a:rPr lang="sv-SE" b="1" dirty="0">
                <a:solidFill>
                  <a:schemeClr val="bg1"/>
                </a:solidFill>
              </a:rPr>
            </a:br>
            <a:r>
              <a:rPr lang="sv-SE" b="1" dirty="0">
                <a:solidFill>
                  <a:schemeClr val="bg1"/>
                </a:solidFill>
              </a:rPr>
              <a:t> 2024-05-22, 17.30-19.00</a:t>
            </a:r>
            <a:br>
              <a:rPr lang="sv-SE" b="1" dirty="0">
                <a:solidFill>
                  <a:schemeClr val="bg1"/>
                </a:solidFill>
              </a:rPr>
            </a:br>
            <a:endParaRPr lang="sv-SE" sz="3600" b="1" i="1" dirty="0">
              <a:solidFill>
                <a:schemeClr val="bg1"/>
              </a:solidFill>
            </a:endParaRPr>
          </a:p>
        </p:txBody>
      </p:sp>
      <p:pic>
        <p:nvPicPr>
          <p:cNvPr id="3" name="Bildobjekt 2">
            <a:extLst>
              <a:ext uri="{FF2B5EF4-FFF2-40B4-BE49-F238E27FC236}">
                <a16:creationId xmlns:a16="http://schemas.microsoft.com/office/drawing/2014/main" id="{7DCD2937-49F4-A9F0-0612-1F1B93914F8E}"/>
              </a:ext>
            </a:extLst>
          </p:cNvPr>
          <p:cNvPicPr>
            <a:picLocks noChangeAspect="1"/>
          </p:cNvPicPr>
          <p:nvPr/>
        </p:nvPicPr>
        <p:blipFill>
          <a:blip r:embed="rId5"/>
          <a:stretch>
            <a:fillRect/>
          </a:stretch>
        </p:blipFill>
        <p:spPr>
          <a:xfrm>
            <a:off x="3139250" y="1792119"/>
            <a:ext cx="2861036" cy="2861036"/>
          </a:xfrm>
          <a:prstGeom prst="rect">
            <a:avLst/>
          </a:prstGeom>
        </p:spPr>
      </p:pic>
    </p:spTree>
    <p:extLst>
      <p:ext uri="{BB962C8B-B14F-4D97-AF65-F5344CB8AC3E}">
        <p14:creationId xmlns:p14="http://schemas.microsoft.com/office/powerpoint/2010/main" val="1738391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6BD730-0CCF-98EC-85F5-BECD812704F3}"/>
              </a:ext>
            </a:extLst>
          </p:cNvPr>
          <p:cNvSpPr>
            <a:spLocks noGrp="1"/>
          </p:cNvSpPr>
          <p:nvPr>
            <p:ph type="title"/>
          </p:nvPr>
        </p:nvSpPr>
        <p:spPr>
          <a:xfrm>
            <a:off x="457200" y="731837"/>
            <a:ext cx="8229600" cy="1143000"/>
          </a:xfrm>
        </p:spPr>
        <p:txBody>
          <a:bodyPr>
            <a:normAutofit fontScale="90000"/>
          </a:bodyPr>
          <a:lstStyle/>
          <a:p>
            <a:r>
              <a:rPr lang="sv-SE" b="1" dirty="0"/>
              <a:t>Ideell idrottsförening </a:t>
            </a:r>
            <a:br>
              <a:rPr lang="sv-SE" b="1" dirty="0"/>
            </a:br>
            <a:r>
              <a:rPr lang="sv-SE" b="1" dirty="0"/>
              <a:t>– </a:t>
            </a:r>
            <a:br>
              <a:rPr lang="sv-SE" b="1" dirty="0"/>
            </a:br>
            <a:r>
              <a:rPr lang="sv-SE" b="1" dirty="0"/>
              <a:t>att arbeta tillsammans mot gemensamma mål</a:t>
            </a:r>
          </a:p>
        </p:txBody>
      </p:sp>
      <p:sp>
        <p:nvSpPr>
          <p:cNvPr id="3" name="Platshållare för innehåll 2">
            <a:extLst>
              <a:ext uri="{FF2B5EF4-FFF2-40B4-BE49-F238E27FC236}">
                <a16:creationId xmlns:a16="http://schemas.microsoft.com/office/drawing/2014/main" id="{414C5E5F-C2DC-3952-5D6A-F689BD08A4B6}"/>
              </a:ext>
            </a:extLst>
          </p:cNvPr>
          <p:cNvSpPr>
            <a:spLocks noGrp="1"/>
          </p:cNvSpPr>
          <p:nvPr>
            <p:ph idx="1"/>
          </p:nvPr>
        </p:nvSpPr>
        <p:spPr>
          <a:xfrm>
            <a:off x="457200" y="1739348"/>
            <a:ext cx="8229600" cy="4525963"/>
          </a:xfrm>
        </p:spPr>
        <p:txBody>
          <a:bodyPr>
            <a:normAutofit fontScale="92500" lnSpcReduction="10000"/>
          </a:bodyPr>
          <a:lstStyle/>
          <a:p>
            <a:endParaRPr lang="sv-SE" b="1" dirty="0"/>
          </a:p>
          <a:p>
            <a:endParaRPr lang="sv-SE" b="1" dirty="0"/>
          </a:p>
          <a:p>
            <a:pPr marL="0" indent="0">
              <a:buNone/>
            </a:pPr>
            <a:r>
              <a:rPr lang="sv-SE" b="1" dirty="0"/>
              <a:t>Föreningsuppdrag</a:t>
            </a:r>
          </a:p>
          <a:p>
            <a:pPr lvl="1"/>
            <a:r>
              <a:rPr lang="sv-SE" dirty="0"/>
              <a:t>Uppdrag som föreningens medlemmar/lag tillsammans löser ut för verksamhets- eller ekonomiska syften</a:t>
            </a:r>
          </a:p>
          <a:p>
            <a:pPr lvl="1"/>
            <a:endParaRPr lang="sv-SE" dirty="0"/>
          </a:p>
          <a:p>
            <a:pPr marL="0" indent="0">
              <a:buNone/>
            </a:pPr>
            <a:r>
              <a:rPr lang="sv-SE" b="1" dirty="0"/>
              <a:t>Laguppdrag</a:t>
            </a:r>
          </a:p>
          <a:p>
            <a:pPr lvl="1"/>
            <a:r>
              <a:rPr lang="sv-SE" dirty="0"/>
              <a:t>Uppdrag som gagnar laget (intäkter m.m.) eller krav från t.ex. förbund</a:t>
            </a:r>
          </a:p>
        </p:txBody>
      </p:sp>
    </p:spTree>
    <p:extLst>
      <p:ext uri="{BB962C8B-B14F-4D97-AF65-F5344CB8AC3E}">
        <p14:creationId xmlns:p14="http://schemas.microsoft.com/office/powerpoint/2010/main" val="1197755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A9E831-9A2F-4E66-B59E-455F1B6C3ECB}"/>
              </a:ext>
            </a:extLst>
          </p:cNvPr>
          <p:cNvSpPr>
            <a:spLocks noGrp="1"/>
          </p:cNvSpPr>
          <p:nvPr>
            <p:ph type="title"/>
          </p:nvPr>
        </p:nvSpPr>
        <p:spPr/>
        <p:txBody>
          <a:bodyPr/>
          <a:lstStyle/>
          <a:p>
            <a:pPr algn="l"/>
            <a:r>
              <a:rPr lang="sv-SE" b="1" dirty="0"/>
              <a:t>Föreningsarbeten</a:t>
            </a:r>
          </a:p>
        </p:txBody>
      </p:sp>
      <p:sp>
        <p:nvSpPr>
          <p:cNvPr id="3" name="Platshållare för innehåll 2">
            <a:extLst>
              <a:ext uri="{FF2B5EF4-FFF2-40B4-BE49-F238E27FC236}">
                <a16:creationId xmlns:a16="http://schemas.microsoft.com/office/drawing/2014/main" id="{65A1107A-8EE8-43ED-AA90-D937CB2EFBF1}"/>
              </a:ext>
            </a:extLst>
          </p:cNvPr>
          <p:cNvSpPr>
            <a:spLocks noGrp="1"/>
          </p:cNvSpPr>
          <p:nvPr>
            <p:ph idx="1"/>
          </p:nvPr>
        </p:nvSpPr>
        <p:spPr/>
        <p:txBody>
          <a:bodyPr/>
          <a:lstStyle/>
          <a:p>
            <a:r>
              <a:rPr lang="sv-SE" dirty="0"/>
              <a:t>Matchvärdar </a:t>
            </a:r>
            <a:r>
              <a:rPr lang="sv-SE" dirty="0">
                <a:hlinkClick r:id="rId2"/>
              </a:rPr>
              <a:t>seniormatcher</a:t>
            </a:r>
            <a:r>
              <a:rPr lang="sv-SE" dirty="0"/>
              <a:t> Brunflo IP</a:t>
            </a:r>
          </a:p>
          <a:p>
            <a:pPr lvl="1"/>
            <a:r>
              <a:rPr lang="sv-SE" dirty="0"/>
              <a:t>3 tillfällen under 2024 (vuxna plus spelare)</a:t>
            </a:r>
          </a:p>
          <a:p>
            <a:pPr lvl="2"/>
            <a:r>
              <a:rPr lang="sv-SE" dirty="0"/>
              <a:t>31 maj 19.00</a:t>
            </a:r>
          </a:p>
          <a:p>
            <a:pPr lvl="2"/>
            <a:r>
              <a:rPr lang="sv-SE" dirty="0"/>
              <a:t>30 juni 13.00</a:t>
            </a:r>
          </a:p>
          <a:p>
            <a:pPr lvl="2"/>
            <a:r>
              <a:rPr lang="sv-SE" dirty="0"/>
              <a:t>10 </a:t>
            </a:r>
            <a:r>
              <a:rPr lang="sv-SE" dirty="0" err="1"/>
              <a:t>sept</a:t>
            </a:r>
            <a:r>
              <a:rPr lang="sv-SE" dirty="0"/>
              <a:t> 19.00</a:t>
            </a:r>
          </a:p>
          <a:p>
            <a:r>
              <a:rPr lang="sv-SE" dirty="0"/>
              <a:t>Vitgården – </a:t>
            </a:r>
            <a:r>
              <a:rPr lang="sv-SE" dirty="0">
                <a:hlinkClick r:id="rId2"/>
              </a:rPr>
              <a:t>parkeringsvakter</a:t>
            </a:r>
            <a:endParaRPr lang="sv-SE" dirty="0"/>
          </a:p>
          <a:p>
            <a:pPr lvl="1"/>
            <a:r>
              <a:rPr lang="sv-SE" dirty="0"/>
              <a:t>2 tillfällen x 2 personer</a:t>
            </a:r>
          </a:p>
          <a:p>
            <a:pPr lvl="2"/>
            <a:r>
              <a:rPr lang="sv-SE" dirty="0"/>
              <a:t>1 juli och 29 juli</a:t>
            </a:r>
          </a:p>
        </p:txBody>
      </p:sp>
      <p:pic>
        <p:nvPicPr>
          <p:cNvPr id="4098" name="Picture 2" descr="ARCHITECT@WORK Sweden">
            <a:extLst>
              <a:ext uri="{FF2B5EF4-FFF2-40B4-BE49-F238E27FC236}">
                <a16:creationId xmlns:a16="http://schemas.microsoft.com/office/drawing/2014/main" id="{8BCD12AA-BCF2-4821-AB75-261824C0A9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000" b="28600"/>
          <a:stretch/>
        </p:blipFill>
        <p:spPr bwMode="auto">
          <a:xfrm rot="20600787">
            <a:off x="4132569" y="5341284"/>
            <a:ext cx="4563869" cy="600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966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552094-E376-B3FD-C1A4-C68780FCB729}"/>
              </a:ext>
            </a:extLst>
          </p:cNvPr>
          <p:cNvSpPr>
            <a:spLocks noGrp="1"/>
          </p:cNvSpPr>
          <p:nvPr>
            <p:ph type="title"/>
          </p:nvPr>
        </p:nvSpPr>
        <p:spPr/>
        <p:txBody>
          <a:bodyPr/>
          <a:lstStyle/>
          <a:p>
            <a:r>
              <a:rPr lang="sv-SE" b="1" dirty="0"/>
              <a:t>Uppdrag vid hemmasammandrag</a:t>
            </a:r>
          </a:p>
        </p:txBody>
      </p:sp>
      <p:sp>
        <p:nvSpPr>
          <p:cNvPr id="3" name="Platshållare för innehåll 2">
            <a:extLst>
              <a:ext uri="{FF2B5EF4-FFF2-40B4-BE49-F238E27FC236}">
                <a16:creationId xmlns:a16="http://schemas.microsoft.com/office/drawing/2014/main" id="{0780488A-CB74-1464-17C3-F0ABA80567CA}"/>
              </a:ext>
            </a:extLst>
          </p:cNvPr>
          <p:cNvSpPr>
            <a:spLocks noGrp="1"/>
          </p:cNvSpPr>
          <p:nvPr>
            <p:ph idx="1"/>
          </p:nvPr>
        </p:nvSpPr>
        <p:spPr/>
        <p:txBody>
          <a:bodyPr/>
          <a:lstStyle/>
          <a:p>
            <a:r>
              <a:rPr lang="sv-SE" dirty="0"/>
              <a:t>Matchvärdar</a:t>
            </a:r>
            <a:br>
              <a:rPr lang="sv-SE" dirty="0"/>
            </a:br>
            <a:r>
              <a:rPr lang="sv-SE" sz="1600" dirty="0"/>
              <a:t>Skriftlig info utdelad i mötet, finns också på laget.se. Västar på; ta hand om domarna och gott värdskap för gästande lag. Koll på publik.</a:t>
            </a:r>
            <a:endParaRPr lang="sv-SE" dirty="0"/>
          </a:p>
          <a:p>
            <a:r>
              <a:rPr lang="sv-SE" dirty="0"/>
              <a:t>Bemanna kiosk</a:t>
            </a:r>
          </a:p>
          <a:p>
            <a:r>
              <a:rPr lang="sv-SE" dirty="0"/>
              <a:t>Baka fikabröd</a:t>
            </a:r>
          </a:p>
          <a:p>
            <a:r>
              <a:rPr lang="sv-SE" dirty="0"/>
              <a:t>Ordna toast / Varmkorv</a:t>
            </a:r>
          </a:p>
          <a:p>
            <a:r>
              <a:rPr lang="sv-SE" dirty="0"/>
              <a:t>Grilla hamburgare</a:t>
            </a:r>
          </a:p>
        </p:txBody>
      </p:sp>
    </p:spTree>
    <p:extLst>
      <p:ext uri="{BB962C8B-B14F-4D97-AF65-F5344CB8AC3E}">
        <p14:creationId xmlns:p14="http://schemas.microsoft.com/office/powerpoint/2010/main" val="959720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3D489F-69BA-8A25-D461-CF602A3513E7}"/>
              </a:ext>
            </a:extLst>
          </p:cNvPr>
          <p:cNvSpPr>
            <a:spLocks noGrp="1"/>
          </p:cNvSpPr>
          <p:nvPr>
            <p:ph type="title"/>
          </p:nvPr>
        </p:nvSpPr>
        <p:spPr/>
        <p:txBody>
          <a:bodyPr/>
          <a:lstStyle/>
          <a:p>
            <a:pPr algn="l"/>
            <a:r>
              <a:rPr lang="sv-SE" b="1" dirty="0"/>
              <a:t>Hur utses uppgifterna?</a:t>
            </a:r>
          </a:p>
        </p:txBody>
      </p:sp>
      <p:sp>
        <p:nvSpPr>
          <p:cNvPr id="3" name="Platshållare för innehåll 2">
            <a:extLst>
              <a:ext uri="{FF2B5EF4-FFF2-40B4-BE49-F238E27FC236}">
                <a16:creationId xmlns:a16="http://schemas.microsoft.com/office/drawing/2014/main" id="{ED319B9F-E651-873A-E290-DD95FFFC69A3}"/>
              </a:ext>
            </a:extLst>
          </p:cNvPr>
          <p:cNvSpPr>
            <a:spLocks noGrp="1"/>
          </p:cNvSpPr>
          <p:nvPr>
            <p:ph idx="1"/>
          </p:nvPr>
        </p:nvSpPr>
        <p:spPr/>
        <p:txBody>
          <a:bodyPr>
            <a:normAutofit lnSpcReduction="10000"/>
          </a:bodyPr>
          <a:lstStyle/>
          <a:p>
            <a:r>
              <a:rPr lang="sv-SE" dirty="0"/>
              <a:t>Ledarna utser representanter/lottar:</a:t>
            </a:r>
          </a:p>
          <a:p>
            <a:pPr lvl="1"/>
            <a:r>
              <a:rPr lang="sv-SE" dirty="0"/>
              <a:t>Parkeringsvakt (&gt; 18 år)</a:t>
            </a:r>
          </a:p>
          <a:p>
            <a:pPr lvl="1"/>
            <a:r>
              <a:rPr lang="sv-SE" dirty="0"/>
              <a:t>Matchvärdar seniormatcher (vuxna och spelare)</a:t>
            </a:r>
          </a:p>
          <a:p>
            <a:pPr lvl="1"/>
            <a:r>
              <a:rPr lang="sv-SE" dirty="0"/>
              <a:t>Uppgifter hemmasammandrag</a:t>
            </a:r>
          </a:p>
          <a:p>
            <a:pPr lvl="1"/>
            <a:r>
              <a:rPr lang="sv-SE" dirty="0"/>
              <a:t>Meddelas i god tid</a:t>
            </a:r>
          </a:p>
          <a:p>
            <a:pPr marL="457200" lvl="1" indent="0">
              <a:buNone/>
            </a:pPr>
            <a:endParaRPr lang="sv-SE" dirty="0"/>
          </a:p>
          <a:p>
            <a:r>
              <a:rPr lang="sv-SE" dirty="0"/>
              <a:t>OBS! Den som inte kan utföra sin tilldelade uppgift ansvarar själv för att hitta ersättare och meddelar Emma, lagledaren.</a:t>
            </a:r>
          </a:p>
        </p:txBody>
      </p:sp>
    </p:spTree>
    <p:extLst>
      <p:ext uri="{BB962C8B-B14F-4D97-AF65-F5344CB8AC3E}">
        <p14:creationId xmlns:p14="http://schemas.microsoft.com/office/powerpoint/2010/main" val="89462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C5B027-176A-4C09-B10A-B9136B7FF8F0}"/>
              </a:ext>
            </a:extLst>
          </p:cNvPr>
          <p:cNvSpPr>
            <a:spLocks noGrp="1"/>
          </p:cNvSpPr>
          <p:nvPr>
            <p:ph type="title"/>
          </p:nvPr>
        </p:nvSpPr>
        <p:spPr/>
        <p:txBody>
          <a:bodyPr/>
          <a:lstStyle/>
          <a:p>
            <a:pPr algn="l"/>
            <a:r>
              <a:rPr lang="sv-SE" b="1" dirty="0">
                <a:hlinkClick r:id="rId2">
                  <a:extLst>
                    <a:ext uri="{A12FA001-AC4F-418D-AE19-62706E023703}">
                      <ahyp:hlinkClr xmlns:ahyp="http://schemas.microsoft.com/office/drawing/2018/hyperlinkcolor" val="tx"/>
                    </a:ext>
                  </a:extLst>
                </a:hlinkClick>
              </a:rPr>
              <a:t>Avgifter</a:t>
            </a:r>
            <a:endParaRPr lang="sv-SE" b="1" dirty="0"/>
          </a:p>
        </p:txBody>
      </p:sp>
      <p:sp>
        <p:nvSpPr>
          <p:cNvPr id="3" name="Platshållare för innehåll 2">
            <a:extLst>
              <a:ext uri="{FF2B5EF4-FFF2-40B4-BE49-F238E27FC236}">
                <a16:creationId xmlns:a16="http://schemas.microsoft.com/office/drawing/2014/main" id="{783D0C5C-FB53-4B4B-8456-68A99BC3D16A}"/>
              </a:ext>
            </a:extLst>
          </p:cNvPr>
          <p:cNvSpPr>
            <a:spLocks noGrp="1"/>
          </p:cNvSpPr>
          <p:nvPr>
            <p:ph idx="1"/>
          </p:nvPr>
        </p:nvSpPr>
        <p:spPr/>
        <p:txBody>
          <a:bodyPr>
            <a:normAutofit fontScale="40000" lnSpcReduction="20000"/>
          </a:bodyPr>
          <a:lstStyle/>
          <a:p>
            <a:pPr marL="0" indent="0" algn="l">
              <a:buNone/>
            </a:pPr>
            <a:r>
              <a:rPr lang="sv-SE" sz="5100" b="1" dirty="0"/>
              <a:t>2 olika avgifter:</a:t>
            </a:r>
          </a:p>
          <a:p>
            <a:pPr lvl="1"/>
            <a:r>
              <a:rPr lang="sv-SE" sz="3800" dirty="0"/>
              <a:t>Medlemsavgift</a:t>
            </a:r>
          </a:p>
          <a:p>
            <a:pPr lvl="1"/>
            <a:r>
              <a:rPr lang="sv-SE" sz="3800" dirty="0"/>
              <a:t>Träningsavgift</a:t>
            </a:r>
          </a:p>
          <a:p>
            <a:pPr algn="l"/>
            <a:endParaRPr lang="sv-SE" sz="3400" b="1" dirty="0"/>
          </a:p>
          <a:p>
            <a:pPr marL="0" indent="0" algn="l">
              <a:buNone/>
            </a:pPr>
            <a:r>
              <a:rPr lang="sv-SE" sz="5100" b="1" i="1" dirty="0"/>
              <a:t>Medlemsavgifter:</a:t>
            </a:r>
            <a:endParaRPr lang="sv-SE" sz="5100" dirty="0"/>
          </a:p>
          <a:p>
            <a:pPr lvl="1"/>
            <a:r>
              <a:rPr lang="sv-SE" sz="3400" dirty="0"/>
              <a:t>Familjemedlemskap:	500 kr</a:t>
            </a:r>
          </a:p>
          <a:p>
            <a:pPr lvl="1"/>
            <a:r>
              <a:rPr lang="sv-SE" sz="3400" dirty="0"/>
              <a:t>Enskild medlem &gt; 18 år:	300 kr</a:t>
            </a:r>
          </a:p>
          <a:p>
            <a:pPr lvl="1"/>
            <a:r>
              <a:rPr lang="sv-SE" sz="3400" dirty="0"/>
              <a:t>Enskild medlem &lt; 18 år:	250 kr</a:t>
            </a:r>
          </a:p>
          <a:p>
            <a:pPr marL="0" indent="0" algn="l">
              <a:buNone/>
            </a:pPr>
            <a:r>
              <a:rPr lang="sv-SE" sz="3800" dirty="0"/>
              <a:t> </a:t>
            </a:r>
          </a:p>
          <a:p>
            <a:pPr marL="0" indent="0" algn="l">
              <a:buNone/>
            </a:pPr>
            <a:r>
              <a:rPr lang="sv-SE" sz="5100" b="1" i="1" dirty="0"/>
              <a:t>Träningsavgifter:</a:t>
            </a:r>
          </a:p>
          <a:p>
            <a:pPr lvl="1"/>
            <a:r>
              <a:rPr lang="sv-SE" sz="3400" i="1" dirty="0"/>
              <a:t>Födda år 2015-2016: 	600 kr</a:t>
            </a:r>
            <a:endParaRPr lang="sv-SE" sz="3400" dirty="0"/>
          </a:p>
          <a:p>
            <a:pPr marL="0" indent="0" algn="l">
              <a:buNone/>
            </a:pPr>
            <a:r>
              <a:rPr lang="sv-SE" sz="3200" dirty="0"/>
              <a:t> </a:t>
            </a:r>
          </a:p>
          <a:p>
            <a:pPr algn="l"/>
            <a:endParaRPr lang="sv-SE" sz="3200" dirty="0"/>
          </a:p>
          <a:p>
            <a:pPr algn="l"/>
            <a:endParaRPr lang="sv-SE" sz="3200" dirty="0"/>
          </a:p>
          <a:p>
            <a:pPr algn="l"/>
            <a:r>
              <a:rPr lang="sv-SE" sz="4500" dirty="0"/>
              <a:t>En träningsavgift för innebandy och en för fotboll. </a:t>
            </a:r>
          </a:p>
          <a:p>
            <a:pPr algn="l"/>
            <a:r>
              <a:rPr lang="sv-SE" sz="4500" dirty="0"/>
              <a:t>Max två träningsavgifter per familj och idrott (den billigaste utgår).</a:t>
            </a:r>
          </a:p>
          <a:p>
            <a:pPr algn="l"/>
            <a:r>
              <a:rPr lang="sv-SE" sz="4500" dirty="0"/>
              <a:t>Familjemedlemskap – aktuellt från 2025</a:t>
            </a:r>
          </a:p>
          <a:p>
            <a:pPr algn="l"/>
            <a:r>
              <a:rPr lang="sv-SE" sz="4500" dirty="0"/>
              <a:t>Fakturerat via mail per den 1/5</a:t>
            </a:r>
          </a:p>
        </p:txBody>
      </p:sp>
      <p:pic>
        <p:nvPicPr>
          <p:cNvPr id="5122" name="Picture 2" descr="Undersökning: Allt färre barn förstår begreppet ”pengar” Begreppet ”pengar”  håller på att bli allt mer abstrakt då det för varje år blir ovanligare att  barn faktiskt håller en slant i näven, eller">
            <a:extLst>
              <a:ext uri="{FF2B5EF4-FFF2-40B4-BE49-F238E27FC236}">
                <a16:creationId xmlns:a16="http://schemas.microsoft.com/office/drawing/2014/main" id="{970EA77E-B054-4B9A-B373-F33FDE5AB7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2852" y="1600200"/>
            <a:ext cx="4144618" cy="276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873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869B78-5528-4F1E-B631-3798420C2480}"/>
              </a:ext>
            </a:extLst>
          </p:cNvPr>
          <p:cNvSpPr>
            <a:spLocks noGrp="1"/>
          </p:cNvSpPr>
          <p:nvPr>
            <p:ph type="title"/>
          </p:nvPr>
        </p:nvSpPr>
        <p:spPr/>
        <p:txBody>
          <a:bodyPr/>
          <a:lstStyle/>
          <a:p>
            <a:pPr algn="l"/>
            <a:r>
              <a:rPr lang="sv-SE" b="1"/>
              <a:t>Lagekonomi</a:t>
            </a:r>
          </a:p>
        </p:txBody>
      </p:sp>
      <p:sp>
        <p:nvSpPr>
          <p:cNvPr id="3" name="Platshållare för innehåll 2">
            <a:extLst>
              <a:ext uri="{FF2B5EF4-FFF2-40B4-BE49-F238E27FC236}">
                <a16:creationId xmlns:a16="http://schemas.microsoft.com/office/drawing/2014/main" id="{8500CD9F-EF76-4AA9-8B25-E7FA11C1057E}"/>
              </a:ext>
            </a:extLst>
          </p:cNvPr>
          <p:cNvSpPr>
            <a:spLocks noGrp="1"/>
          </p:cNvSpPr>
          <p:nvPr>
            <p:ph idx="1"/>
          </p:nvPr>
        </p:nvSpPr>
        <p:spPr/>
        <p:txBody>
          <a:bodyPr>
            <a:normAutofit/>
          </a:bodyPr>
          <a:lstStyle/>
          <a:p>
            <a:r>
              <a:rPr lang="sv-SE" dirty="0"/>
              <a:t>Lagkassa saldo: 6 372 kr</a:t>
            </a:r>
          </a:p>
          <a:p>
            <a:endParaRPr lang="sv-SE" dirty="0"/>
          </a:p>
          <a:p>
            <a:r>
              <a:rPr lang="sv-SE" b="1" dirty="0"/>
              <a:t>Möjliga intäkter 2024:</a:t>
            </a:r>
          </a:p>
          <a:p>
            <a:pPr lvl="1"/>
            <a:r>
              <a:rPr lang="sv-SE" dirty="0"/>
              <a:t>Fika/matförsäljning hemmasammandrag (1 </a:t>
            </a:r>
            <a:r>
              <a:rPr lang="sv-SE" dirty="0" err="1"/>
              <a:t>st</a:t>
            </a:r>
            <a:r>
              <a:rPr lang="sv-SE" dirty="0"/>
              <a:t>)</a:t>
            </a:r>
            <a:br>
              <a:rPr lang="sv-SE" dirty="0"/>
            </a:br>
            <a:endParaRPr lang="sv-SE" dirty="0"/>
          </a:p>
          <a:p>
            <a:r>
              <a:rPr lang="sv-SE" b="1" dirty="0"/>
              <a:t>Möjliga utgifter (2024 höst + 2025)</a:t>
            </a:r>
          </a:p>
          <a:p>
            <a:pPr lvl="1"/>
            <a:r>
              <a:rPr lang="sv-SE" dirty="0"/>
              <a:t>Lagaktiviteter</a:t>
            </a:r>
          </a:p>
          <a:p>
            <a:pPr lvl="1"/>
            <a:r>
              <a:rPr lang="sv-SE" dirty="0"/>
              <a:t>Cuper</a:t>
            </a:r>
          </a:p>
        </p:txBody>
      </p:sp>
    </p:spTree>
    <p:extLst>
      <p:ext uri="{BB962C8B-B14F-4D97-AF65-F5344CB8AC3E}">
        <p14:creationId xmlns:p14="http://schemas.microsoft.com/office/powerpoint/2010/main" val="1784318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41FFEE-4B87-D613-2654-346DF4413BB7}"/>
              </a:ext>
            </a:extLst>
          </p:cNvPr>
          <p:cNvSpPr>
            <a:spLocks noGrp="1"/>
          </p:cNvSpPr>
          <p:nvPr>
            <p:ph type="title"/>
          </p:nvPr>
        </p:nvSpPr>
        <p:spPr>
          <a:xfrm>
            <a:off x="476054" y="274638"/>
            <a:ext cx="8229600" cy="1143000"/>
          </a:xfrm>
        </p:spPr>
        <p:txBody>
          <a:bodyPr/>
          <a:lstStyle/>
          <a:p>
            <a:pPr algn="l"/>
            <a:r>
              <a:rPr lang="sv-SE" b="1" dirty="0"/>
              <a:t>Behov</a:t>
            </a:r>
          </a:p>
        </p:txBody>
      </p:sp>
      <p:sp>
        <p:nvSpPr>
          <p:cNvPr id="3" name="Platshållare för innehåll 2">
            <a:extLst>
              <a:ext uri="{FF2B5EF4-FFF2-40B4-BE49-F238E27FC236}">
                <a16:creationId xmlns:a16="http://schemas.microsoft.com/office/drawing/2014/main" id="{C3E2BA98-5E53-97EA-6E9F-6208BA01A270}"/>
              </a:ext>
            </a:extLst>
          </p:cNvPr>
          <p:cNvSpPr>
            <a:spLocks noGrp="1"/>
          </p:cNvSpPr>
          <p:nvPr>
            <p:ph idx="1"/>
          </p:nvPr>
        </p:nvSpPr>
        <p:spPr/>
        <p:txBody>
          <a:bodyPr/>
          <a:lstStyle/>
          <a:p>
            <a:r>
              <a:rPr lang="sv-SE" b="1" dirty="0"/>
              <a:t>Försäljningsansvarig</a:t>
            </a:r>
            <a:br>
              <a:rPr lang="sv-SE" dirty="0"/>
            </a:br>
            <a:br>
              <a:rPr lang="sv-SE" dirty="0"/>
            </a:br>
            <a:r>
              <a:rPr lang="sv-SE" dirty="0"/>
              <a:t>Vad innebär det?</a:t>
            </a:r>
          </a:p>
          <a:p>
            <a:pPr lvl="1"/>
            <a:r>
              <a:rPr lang="sv-SE" dirty="0"/>
              <a:t>Ta tag i och organisera inkomstbringande insatser</a:t>
            </a:r>
          </a:p>
          <a:p>
            <a:pPr lvl="1"/>
            <a:r>
              <a:rPr lang="sv-SE" i="1" dirty="0"/>
              <a:t>Anteckning: Marita Ångström och Jesper Oskarsson tar på sig denna roll</a:t>
            </a:r>
          </a:p>
          <a:p>
            <a:pPr marL="457200" lvl="1" indent="0">
              <a:buNone/>
            </a:pPr>
            <a:endParaRPr lang="sv-SE" b="1" dirty="0"/>
          </a:p>
          <a:p>
            <a:pPr marL="457200" lvl="1" indent="0">
              <a:buNone/>
            </a:pPr>
            <a:r>
              <a:rPr lang="sv-SE" b="1" dirty="0"/>
              <a:t>Ansvarig för sammandraget hemma</a:t>
            </a:r>
            <a:endParaRPr lang="sv-SE" dirty="0"/>
          </a:p>
        </p:txBody>
      </p:sp>
    </p:spTree>
    <p:extLst>
      <p:ext uri="{BB962C8B-B14F-4D97-AF65-F5344CB8AC3E}">
        <p14:creationId xmlns:p14="http://schemas.microsoft.com/office/powerpoint/2010/main" val="4112611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683568" y="548680"/>
            <a:ext cx="7772400" cy="61206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b="1"/>
              <a:t>Övriga frågor/funderingar?</a:t>
            </a:r>
          </a:p>
          <a:p>
            <a:pPr algn="l"/>
            <a:endParaRPr lang="sv-SE" sz="1400" i="1"/>
          </a:p>
        </p:txBody>
      </p:sp>
    </p:spTree>
    <p:extLst>
      <p:ext uri="{BB962C8B-B14F-4D97-AF65-F5344CB8AC3E}">
        <p14:creationId xmlns:p14="http://schemas.microsoft.com/office/powerpoint/2010/main" val="2254668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819371" y="404664"/>
            <a:ext cx="7772400" cy="532859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b="1" dirty="0"/>
              <a:t>Agenda</a:t>
            </a:r>
            <a:endParaRPr lang="sv-SE" i="1" dirty="0"/>
          </a:p>
          <a:p>
            <a:pPr algn="l"/>
            <a:endParaRPr lang="sv-SE" sz="2000" b="1" dirty="0"/>
          </a:p>
          <a:p>
            <a:pPr algn="l"/>
            <a:endParaRPr lang="sv-SE" sz="2000" b="1" dirty="0"/>
          </a:p>
          <a:p>
            <a:pPr algn="l"/>
            <a:endParaRPr lang="sv-SE" sz="2000" b="1" dirty="0"/>
          </a:p>
          <a:p>
            <a:pPr marL="457200" indent="-457200" algn="l">
              <a:buFont typeface="Wingdings" panose="05000000000000000000" pitchFamily="2" charset="2"/>
              <a:buChar char="§"/>
            </a:pPr>
            <a:r>
              <a:rPr lang="sv-SE" sz="2400" dirty="0"/>
              <a:t>Inledning</a:t>
            </a:r>
          </a:p>
          <a:p>
            <a:pPr marL="457200" indent="-457200" algn="l">
              <a:buFont typeface="Wingdings" panose="05000000000000000000" pitchFamily="2" charset="2"/>
              <a:buChar char="§"/>
            </a:pPr>
            <a:r>
              <a:rPr lang="sv-SE" sz="2400" dirty="0"/>
              <a:t>Vårt lag</a:t>
            </a:r>
          </a:p>
          <a:p>
            <a:pPr marL="457200" indent="-457200" algn="l">
              <a:buFont typeface="Wingdings" panose="05000000000000000000" pitchFamily="2" charset="2"/>
              <a:buChar char="§"/>
            </a:pPr>
            <a:r>
              <a:rPr lang="sv-SE" sz="2400" dirty="0"/>
              <a:t>Förväntningar &amp; målsättningar</a:t>
            </a:r>
          </a:p>
          <a:p>
            <a:pPr marL="457200" indent="-457200" algn="l">
              <a:buFont typeface="Wingdings" panose="05000000000000000000" pitchFamily="2" charset="2"/>
              <a:buChar char="§"/>
            </a:pPr>
            <a:r>
              <a:rPr lang="sv-SE" sz="2400" dirty="0"/>
              <a:t>Säsongen 2024 (träningar, matcher m.m.)</a:t>
            </a:r>
          </a:p>
          <a:p>
            <a:pPr marL="457200" indent="-457200" algn="l">
              <a:buFont typeface="Wingdings" panose="05000000000000000000" pitchFamily="2" charset="2"/>
              <a:buChar char="§"/>
            </a:pPr>
            <a:r>
              <a:rPr lang="sv-SE" sz="2400" dirty="0"/>
              <a:t>Kommunikation och rutiner</a:t>
            </a:r>
          </a:p>
          <a:p>
            <a:pPr marL="457200" indent="-457200" algn="l">
              <a:buFont typeface="Wingdings" panose="05000000000000000000" pitchFamily="2" charset="2"/>
              <a:buChar char="§"/>
            </a:pPr>
            <a:r>
              <a:rPr lang="sv-SE" sz="2400" dirty="0"/>
              <a:t>Avgifter</a:t>
            </a:r>
          </a:p>
          <a:p>
            <a:pPr marL="457200" indent="-457200" algn="l">
              <a:buFont typeface="Wingdings" panose="05000000000000000000" pitchFamily="2" charset="2"/>
              <a:buChar char="§"/>
            </a:pPr>
            <a:r>
              <a:rPr lang="sv-SE" sz="2400" dirty="0"/>
              <a:t>Förenings- och lagarbeten</a:t>
            </a:r>
          </a:p>
          <a:p>
            <a:pPr marL="457200" indent="-457200" algn="l">
              <a:buFont typeface="Wingdings" panose="05000000000000000000" pitchFamily="2" charset="2"/>
              <a:buChar char="§"/>
            </a:pPr>
            <a:r>
              <a:rPr lang="sv-SE" sz="2400" dirty="0"/>
              <a:t>Lagekonomi </a:t>
            </a:r>
          </a:p>
          <a:p>
            <a:pPr marL="457200" indent="-457200" algn="l">
              <a:buFont typeface="Wingdings" panose="05000000000000000000" pitchFamily="2" charset="2"/>
              <a:buChar char="§"/>
            </a:pPr>
            <a:r>
              <a:rPr lang="sv-SE" sz="2400" dirty="0"/>
              <a:t>Övrigt</a:t>
            </a:r>
          </a:p>
          <a:p>
            <a:pPr marL="457200" indent="-457200" algn="l">
              <a:buFont typeface="Wingdings" panose="05000000000000000000" pitchFamily="2" charset="2"/>
              <a:buChar char="§"/>
            </a:pPr>
            <a:r>
              <a:rPr lang="sv-SE" sz="2400" dirty="0"/>
              <a:t>Avslutning</a:t>
            </a:r>
          </a:p>
          <a:p>
            <a:pPr marL="457200" indent="-457200" algn="l">
              <a:buFont typeface="Wingdings" panose="05000000000000000000" pitchFamily="2" charset="2"/>
              <a:buChar char="§"/>
            </a:pPr>
            <a:endParaRPr lang="sv-SE" sz="3200" dirty="0"/>
          </a:p>
          <a:p>
            <a:pPr marL="457200" indent="-457200" algn="l">
              <a:buFont typeface="Wingdings" panose="05000000000000000000" pitchFamily="2" charset="2"/>
              <a:buChar char="§"/>
            </a:pPr>
            <a:endParaRPr lang="sv-SE" sz="3200" dirty="0"/>
          </a:p>
          <a:p>
            <a:pPr algn="l"/>
            <a:endParaRPr lang="sv-SE" dirty="0"/>
          </a:p>
          <a:p>
            <a:pPr algn="l"/>
            <a:endParaRPr lang="sv-SE" dirty="0"/>
          </a:p>
        </p:txBody>
      </p:sp>
    </p:spTree>
    <p:extLst>
      <p:ext uri="{BB962C8B-B14F-4D97-AF65-F5344CB8AC3E}">
        <p14:creationId xmlns:p14="http://schemas.microsoft.com/office/powerpoint/2010/main" val="130047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580535" y="344561"/>
            <a:ext cx="7772400" cy="532859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b="1" dirty="0"/>
              <a:t>Laget – 2024</a:t>
            </a:r>
            <a:endParaRPr lang="sv-SE" sz="1000" b="1" dirty="0"/>
          </a:p>
          <a:p>
            <a:pPr marL="457200" indent="-457200" algn="l">
              <a:buFont typeface="Arial" panose="020B0604020202020204" pitchFamily="34" charset="0"/>
              <a:buChar char="•"/>
            </a:pPr>
            <a:endParaRPr lang="sv-SE" sz="2800" dirty="0"/>
          </a:p>
          <a:p>
            <a:pPr marL="457200" indent="-457200" algn="l">
              <a:buFont typeface="Arial" panose="020B0604020202020204" pitchFamily="34" charset="0"/>
              <a:buChar char="•"/>
            </a:pPr>
            <a:r>
              <a:rPr lang="sv-SE" sz="2800" dirty="0"/>
              <a:t>25 registrerade spelare - typ</a:t>
            </a:r>
          </a:p>
          <a:p>
            <a:pPr marL="457200" indent="-457200" algn="l">
              <a:buFont typeface="Arial" panose="020B0604020202020204" pitchFamily="34" charset="0"/>
              <a:buChar char="•"/>
            </a:pPr>
            <a:r>
              <a:rPr lang="sv-SE" sz="2400" dirty="0"/>
              <a:t>4 ledare (1 tränare Kristjan, 3 ledare Tova, Mattias och Sara)</a:t>
            </a:r>
          </a:p>
          <a:p>
            <a:pPr marL="457200" indent="-457200" algn="l">
              <a:buFont typeface="Arial" panose="020B0604020202020204" pitchFamily="34" charset="0"/>
              <a:buChar char="•"/>
            </a:pPr>
            <a:r>
              <a:rPr lang="sv-SE" sz="2400" dirty="0"/>
              <a:t>1 lagledare - Emma</a:t>
            </a:r>
            <a:endParaRPr lang="sv-SE" sz="2800" dirty="0"/>
          </a:p>
        </p:txBody>
      </p:sp>
      <p:pic>
        <p:nvPicPr>
          <p:cNvPr id="2050" name="Picture 2">
            <a:extLst>
              <a:ext uri="{FF2B5EF4-FFF2-40B4-BE49-F238E27FC236}">
                <a16:creationId xmlns:a16="http://schemas.microsoft.com/office/drawing/2014/main" id="{89325653-A80E-3DC2-D971-75FA26514F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5" t="15543" r="3648" b="29288"/>
          <a:stretch/>
        </p:blipFill>
        <p:spPr bwMode="auto">
          <a:xfrm>
            <a:off x="791064" y="3081739"/>
            <a:ext cx="7400829" cy="3026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435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DF8A25-C729-4DE2-B0F9-CC9CA8574BE8}"/>
              </a:ext>
            </a:extLst>
          </p:cNvPr>
          <p:cNvSpPr>
            <a:spLocks noGrp="1"/>
          </p:cNvSpPr>
          <p:nvPr>
            <p:ph type="title"/>
          </p:nvPr>
        </p:nvSpPr>
        <p:spPr/>
        <p:txBody>
          <a:bodyPr/>
          <a:lstStyle/>
          <a:p>
            <a:pPr algn="l"/>
            <a:r>
              <a:rPr lang="sv-SE" b="1" dirty="0"/>
              <a:t>Förväntningar</a:t>
            </a:r>
          </a:p>
        </p:txBody>
      </p:sp>
      <p:sp>
        <p:nvSpPr>
          <p:cNvPr id="3" name="Platshållare för innehåll 2">
            <a:extLst>
              <a:ext uri="{FF2B5EF4-FFF2-40B4-BE49-F238E27FC236}">
                <a16:creationId xmlns:a16="http://schemas.microsoft.com/office/drawing/2014/main" id="{5B5257A2-B58F-432C-836E-EA063DDB18F1}"/>
              </a:ext>
            </a:extLst>
          </p:cNvPr>
          <p:cNvSpPr>
            <a:spLocks noGrp="1"/>
          </p:cNvSpPr>
          <p:nvPr>
            <p:ph idx="1"/>
          </p:nvPr>
        </p:nvSpPr>
        <p:spPr>
          <a:xfrm>
            <a:off x="755576" y="1792387"/>
            <a:ext cx="7776864" cy="2697163"/>
          </a:xfrm>
        </p:spPr>
        <p:txBody>
          <a:bodyPr/>
          <a:lstStyle/>
          <a:p>
            <a:r>
              <a:rPr lang="sv-SE" dirty="0"/>
              <a:t>Vad är era förväntningar på årets fotbollsverksamhet?</a:t>
            </a:r>
          </a:p>
        </p:txBody>
      </p:sp>
      <p:sp>
        <p:nvSpPr>
          <p:cNvPr id="4" name="Platshållare för innehåll 2">
            <a:extLst>
              <a:ext uri="{FF2B5EF4-FFF2-40B4-BE49-F238E27FC236}">
                <a16:creationId xmlns:a16="http://schemas.microsoft.com/office/drawing/2014/main" id="{B0596A9E-E5D0-20AD-DB2C-FBEB01EF7CE4}"/>
              </a:ext>
            </a:extLst>
          </p:cNvPr>
          <p:cNvSpPr txBox="1">
            <a:spLocks/>
          </p:cNvSpPr>
          <p:nvPr/>
        </p:nvSpPr>
        <p:spPr>
          <a:xfrm>
            <a:off x="755576" y="3429000"/>
            <a:ext cx="7776864" cy="2697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i="1" dirty="0"/>
              <a:t>Saker som kom upp i samtalet : Glädje, </a:t>
            </a:r>
            <a:r>
              <a:rPr lang="sv-SE" i="1" dirty="0" err="1"/>
              <a:t>utvecklimg</a:t>
            </a:r>
            <a:r>
              <a:rPr lang="sv-SE" i="1" dirty="0"/>
              <a:t>, fotboll. Laganda och vänskap.</a:t>
            </a:r>
          </a:p>
        </p:txBody>
      </p:sp>
    </p:spTree>
    <p:extLst>
      <p:ext uri="{BB962C8B-B14F-4D97-AF65-F5344CB8AC3E}">
        <p14:creationId xmlns:p14="http://schemas.microsoft.com/office/powerpoint/2010/main" val="3424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4430C1-FCE6-417A-B885-2768CBA1987C}"/>
              </a:ext>
            </a:extLst>
          </p:cNvPr>
          <p:cNvSpPr>
            <a:spLocks noGrp="1"/>
          </p:cNvSpPr>
          <p:nvPr>
            <p:ph type="title"/>
          </p:nvPr>
        </p:nvSpPr>
        <p:spPr/>
        <p:txBody>
          <a:bodyPr/>
          <a:lstStyle/>
          <a:p>
            <a:pPr algn="l"/>
            <a:r>
              <a:rPr lang="sv-SE" b="1" dirty="0"/>
              <a:t>Våra förväntningar</a:t>
            </a:r>
          </a:p>
        </p:txBody>
      </p:sp>
      <p:sp>
        <p:nvSpPr>
          <p:cNvPr id="3" name="Platshållare för innehåll 2">
            <a:extLst>
              <a:ext uri="{FF2B5EF4-FFF2-40B4-BE49-F238E27FC236}">
                <a16:creationId xmlns:a16="http://schemas.microsoft.com/office/drawing/2014/main" id="{9B346C06-D4CB-4791-937E-E15B535C7D8E}"/>
              </a:ext>
            </a:extLst>
          </p:cNvPr>
          <p:cNvSpPr>
            <a:spLocks noGrp="1"/>
          </p:cNvSpPr>
          <p:nvPr>
            <p:ph idx="1"/>
          </p:nvPr>
        </p:nvSpPr>
        <p:spPr/>
        <p:txBody>
          <a:bodyPr>
            <a:normAutofit/>
          </a:bodyPr>
          <a:lstStyle/>
          <a:p>
            <a:r>
              <a:rPr lang="sv-SE" dirty="0"/>
              <a:t>Kom i tid</a:t>
            </a:r>
          </a:p>
          <a:p>
            <a:r>
              <a:rPr lang="sv-SE" dirty="0"/>
              <a:t>Rätt utrustning på/med </a:t>
            </a:r>
            <a:r>
              <a:rPr lang="sv-SE" sz="2400" i="1" dirty="0"/>
              <a:t>(Anteckning: Benskydd, strumpor, vatten, träningskläder. Inga örhängen och smycken.)</a:t>
            </a:r>
            <a:endParaRPr lang="sv-SE" i="1" dirty="0"/>
          </a:p>
          <a:p>
            <a:r>
              <a:rPr lang="sv-SE" dirty="0"/>
              <a:t>Kommunikation </a:t>
            </a:r>
            <a:r>
              <a:rPr lang="sv-SE" sz="2000" i="1" dirty="0"/>
              <a:t>(Vi vill att ni är tydliga med oss. Både när det gäller era barn (upplevelser, speciella förutsättningar, saker ni snappar upp som vi ledare kanske missat) och när det gäller det praktiska dvs. att ni meddelar närvaro till matcher/sammandrag.)</a:t>
            </a:r>
            <a:endParaRPr lang="sv-SE" dirty="0"/>
          </a:p>
          <a:p>
            <a:pPr marL="0" indent="0">
              <a:buNone/>
            </a:pPr>
            <a:endParaRPr lang="sv-SE" dirty="0"/>
          </a:p>
        </p:txBody>
      </p:sp>
    </p:spTree>
    <p:extLst>
      <p:ext uri="{BB962C8B-B14F-4D97-AF65-F5344CB8AC3E}">
        <p14:creationId xmlns:p14="http://schemas.microsoft.com/office/powerpoint/2010/main" val="3173057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74D81E-FE83-3873-8B0A-C18B9DA4B748}"/>
              </a:ext>
            </a:extLst>
          </p:cNvPr>
          <p:cNvSpPr>
            <a:spLocks noGrp="1"/>
          </p:cNvSpPr>
          <p:nvPr>
            <p:ph type="title"/>
          </p:nvPr>
        </p:nvSpPr>
        <p:spPr/>
        <p:txBody>
          <a:bodyPr/>
          <a:lstStyle/>
          <a:p>
            <a:pPr algn="l"/>
            <a:r>
              <a:rPr lang="sv-SE" b="1" dirty="0"/>
              <a:t>Kommunikation</a:t>
            </a:r>
          </a:p>
        </p:txBody>
      </p:sp>
      <p:sp>
        <p:nvSpPr>
          <p:cNvPr id="3" name="Platshållare för innehåll 2">
            <a:extLst>
              <a:ext uri="{FF2B5EF4-FFF2-40B4-BE49-F238E27FC236}">
                <a16:creationId xmlns:a16="http://schemas.microsoft.com/office/drawing/2014/main" id="{E798160C-1E06-980E-F95F-C889987B23B5}"/>
              </a:ext>
            </a:extLst>
          </p:cNvPr>
          <p:cNvSpPr>
            <a:spLocks noGrp="1"/>
          </p:cNvSpPr>
          <p:nvPr>
            <p:ph idx="1"/>
          </p:nvPr>
        </p:nvSpPr>
        <p:spPr>
          <a:xfrm>
            <a:off x="532616" y="1307966"/>
            <a:ext cx="8573678" cy="5177672"/>
          </a:xfrm>
        </p:spPr>
        <p:txBody>
          <a:bodyPr>
            <a:normAutofit/>
          </a:bodyPr>
          <a:lstStyle/>
          <a:p>
            <a:pPr marL="0" indent="0" algn="l">
              <a:buNone/>
            </a:pPr>
            <a:r>
              <a:rPr lang="sv-SE" sz="1600" b="1" dirty="0"/>
              <a:t>Webbplatsen www.laget.se och </a:t>
            </a:r>
            <a:r>
              <a:rPr lang="sv-SE" sz="1600" b="1" dirty="0" err="1"/>
              <a:t>appen</a:t>
            </a:r>
            <a:r>
              <a:rPr lang="sv-SE" sz="1600" b="1" dirty="0"/>
              <a:t> Laget.se</a:t>
            </a:r>
          </a:p>
          <a:p>
            <a:pPr algn="l">
              <a:buFontTx/>
              <a:buChar char="-"/>
            </a:pPr>
            <a:r>
              <a:rPr lang="sv-SE" sz="1600" dirty="0"/>
              <a:t>Laget.se – </a:t>
            </a:r>
            <a:r>
              <a:rPr lang="sv-SE" sz="1600" dirty="0">
                <a:hlinkClick r:id="rId2"/>
              </a:rPr>
              <a:t>https://www.laget.se/BFKF14FB</a:t>
            </a:r>
            <a:r>
              <a:rPr lang="sv-SE" sz="1600" dirty="0"/>
              <a:t> </a:t>
            </a:r>
          </a:p>
          <a:p>
            <a:pPr algn="l">
              <a:buFontTx/>
              <a:buChar char="-"/>
            </a:pPr>
            <a:r>
              <a:rPr lang="sv-SE" sz="1600" dirty="0"/>
              <a:t>Synka kalendern (Ni som har digital kalender)</a:t>
            </a:r>
          </a:p>
          <a:p>
            <a:pPr algn="l">
              <a:buFontTx/>
              <a:buChar char="-"/>
            </a:pPr>
            <a:r>
              <a:rPr lang="sv-SE" sz="1600" dirty="0"/>
              <a:t>Klubbsidan – gemensam information (medlemsfolder, klubbkläder m.m.)</a:t>
            </a:r>
          </a:p>
          <a:p>
            <a:pPr algn="l">
              <a:buFontTx/>
              <a:buChar char="-"/>
            </a:pPr>
            <a:r>
              <a:rPr lang="sv-SE" sz="1600" dirty="0"/>
              <a:t>Ladda ner appen ”Laget.se” – logga in</a:t>
            </a:r>
          </a:p>
          <a:p>
            <a:pPr marL="0" indent="0" algn="l">
              <a:buNone/>
            </a:pPr>
            <a:endParaRPr lang="sv-SE" sz="1600" dirty="0"/>
          </a:p>
          <a:p>
            <a:pPr algn="l"/>
            <a:endParaRPr lang="sv-SE" sz="700" dirty="0"/>
          </a:p>
          <a:p>
            <a:pPr marL="0" indent="0" algn="l">
              <a:buNone/>
            </a:pPr>
            <a:r>
              <a:rPr lang="sv-SE" sz="1600" u="sng" dirty="0"/>
              <a:t>Används för:</a:t>
            </a:r>
          </a:p>
          <a:p>
            <a:pPr marL="285750" indent="-285750" algn="l">
              <a:buFontTx/>
              <a:buChar char="-"/>
            </a:pPr>
            <a:r>
              <a:rPr lang="sv-SE" sz="1600" dirty="0"/>
              <a:t>Information och utskick (mail, sms, nyheter)</a:t>
            </a:r>
          </a:p>
          <a:p>
            <a:pPr marL="285750" indent="-285750" algn="l">
              <a:buFontTx/>
              <a:buChar char="-"/>
            </a:pPr>
            <a:r>
              <a:rPr lang="sv-SE" sz="1600" dirty="0"/>
              <a:t>Kallelser</a:t>
            </a:r>
          </a:p>
          <a:p>
            <a:pPr marL="285750" indent="-285750" algn="l">
              <a:buFontTx/>
              <a:buChar char="-"/>
            </a:pPr>
            <a:r>
              <a:rPr lang="sv-SE" sz="1600" dirty="0"/>
              <a:t>Kalender (träning, match, cup etc.)</a:t>
            </a:r>
          </a:p>
          <a:p>
            <a:pPr marL="285750" indent="-285750" algn="l">
              <a:buFontTx/>
              <a:buChar char="-"/>
            </a:pPr>
            <a:r>
              <a:rPr lang="sv-SE" sz="1600" dirty="0"/>
              <a:t>Bilder och dokumentation</a:t>
            </a:r>
          </a:p>
          <a:p>
            <a:pPr marL="285750" indent="-285750" algn="l">
              <a:buFontTx/>
              <a:buChar char="-"/>
            </a:pPr>
            <a:r>
              <a:rPr lang="sv-SE" sz="1600" dirty="0"/>
              <a:t>Uppföljning och rapportering (</a:t>
            </a:r>
            <a:r>
              <a:rPr lang="sv-SE" sz="1600" dirty="0" err="1"/>
              <a:t>ledaradm</a:t>
            </a:r>
            <a:r>
              <a:rPr lang="sv-SE" sz="1600" dirty="0"/>
              <a:t>)</a:t>
            </a:r>
          </a:p>
          <a:p>
            <a:pPr marL="285750" indent="-285750" algn="l">
              <a:buFontTx/>
              <a:buChar char="-"/>
            </a:pPr>
            <a:endParaRPr lang="sv-SE" sz="1600" dirty="0"/>
          </a:p>
          <a:p>
            <a:pPr marL="0" indent="0" algn="l">
              <a:buNone/>
            </a:pPr>
            <a:r>
              <a:rPr lang="sv-SE" sz="1600" b="1" dirty="0" err="1"/>
              <a:t>Supertext-appen</a:t>
            </a:r>
            <a:r>
              <a:rPr lang="sv-SE" sz="1600" b="1" dirty="0"/>
              <a:t> = SMS-grupp F-14 Föräldrar</a:t>
            </a:r>
            <a:br>
              <a:rPr lang="sv-SE" sz="1600" dirty="0"/>
            </a:br>
            <a:r>
              <a:rPr lang="sv-SE" sz="1600" dirty="0"/>
              <a:t>Används </a:t>
            </a:r>
            <a:r>
              <a:rPr lang="sv-SE" sz="1600" u="sng" dirty="0"/>
              <a:t>främst</a:t>
            </a:r>
            <a:r>
              <a:rPr lang="sv-SE" sz="1600" dirty="0"/>
              <a:t> för: Ledare kan kommunicera snabbt/akut med hela gruppen föräldrar.</a:t>
            </a:r>
          </a:p>
          <a:p>
            <a:pPr marL="0" indent="0" algn="l">
              <a:buNone/>
            </a:pPr>
            <a:r>
              <a:rPr lang="sv-SE" sz="1600" dirty="0"/>
              <a:t>Ni kan lätt hitta varandras mobilnummer och namn och kommunicera med varandra.</a:t>
            </a:r>
          </a:p>
          <a:p>
            <a:pPr marL="0" indent="0" algn="l">
              <a:buNone/>
            </a:pPr>
            <a:r>
              <a:rPr lang="sv-SE" sz="1600" dirty="0"/>
              <a:t>OBS! Detta är en stor grupp, håll ”småprat” utanför den mkt det går</a:t>
            </a:r>
          </a:p>
        </p:txBody>
      </p:sp>
    </p:spTree>
    <p:extLst>
      <p:ext uri="{BB962C8B-B14F-4D97-AF65-F5344CB8AC3E}">
        <p14:creationId xmlns:p14="http://schemas.microsoft.com/office/powerpoint/2010/main" val="2327454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6ED8DE-DE85-4138-8982-CBDB5C99D891}"/>
              </a:ext>
            </a:extLst>
          </p:cNvPr>
          <p:cNvSpPr>
            <a:spLocks noGrp="1"/>
          </p:cNvSpPr>
          <p:nvPr>
            <p:ph type="title"/>
          </p:nvPr>
        </p:nvSpPr>
        <p:spPr/>
        <p:txBody>
          <a:bodyPr/>
          <a:lstStyle/>
          <a:p>
            <a:pPr algn="l"/>
            <a:r>
              <a:rPr lang="sv-SE" b="1" dirty="0"/>
              <a:t>Kommunikation forts.</a:t>
            </a:r>
            <a:endParaRPr lang="sv-SE" dirty="0"/>
          </a:p>
        </p:txBody>
      </p:sp>
      <p:sp>
        <p:nvSpPr>
          <p:cNvPr id="3" name="Platshållare för innehåll 2">
            <a:extLst>
              <a:ext uri="{FF2B5EF4-FFF2-40B4-BE49-F238E27FC236}">
                <a16:creationId xmlns:a16="http://schemas.microsoft.com/office/drawing/2014/main" id="{65D17660-F342-4B5F-B6D9-D81F7E0FE02E}"/>
              </a:ext>
            </a:extLst>
          </p:cNvPr>
          <p:cNvSpPr>
            <a:spLocks noGrp="1"/>
          </p:cNvSpPr>
          <p:nvPr>
            <p:ph idx="1"/>
          </p:nvPr>
        </p:nvSpPr>
        <p:spPr>
          <a:xfrm>
            <a:off x="457200" y="1600200"/>
            <a:ext cx="8686800" cy="4525963"/>
          </a:xfrm>
        </p:spPr>
        <p:txBody>
          <a:bodyPr>
            <a:normAutofit/>
          </a:bodyPr>
          <a:lstStyle/>
          <a:p>
            <a:r>
              <a:rPr lang="sv-SE" sz="2800" b="1" dirty="0"/>
              <a:t>Träning:</a:t>
            </a:r>
          </a:p>
          <a:p>
            <a:pPr lvl="1"/>
            <a:r>
              <a:rPr lang="sv-SE" sz="2400" dirty="0"/>
              <a:t>Ingen kallelse till träning, behöver ej meddela deltagande</a:t>
            </a:r>
            <a:br>
              <a:rPr lang="sv-SE" sz="2400" dirty="0"/>
            </a:br>
            <a:endParaRPr lang="sv-SE" sz="2400" b="1" u="sng" dirty="0"/>
          </a:p>
          <a:p>
            <a:r>
              <a:rPr lang="sv-SE" sz="2800" b="1" dirty="0"/>
              <a:t>Seriespel och sammandrag = Matcher</a:t>
            </a:r>
          </a:p>
          <a:p>
            <a:pPr lvl="1"/>
            <a:r>
              <a:rPr lang="sv-SE" sz="2400" dirty="0"/>
              <a:t>Kallelse i så god tid vi kan innan, meddela deltagande</a:t>
            </a:r>
          </a:p>
          <a:p>
            <a:pPr lvl="1"/>
            <a:r>
              <a:rPr lang="sv-SE" sz="2400" dirty="0"/>
              <a:t>(Uteblivet svar = tolkas som nej)</a:t>
            </a:r>
          </a:p>
          <a:p>
            <a:pPr lvl="1"/>
            <a:r>
              <a:rPr lang="sv-SE" sz="2400" dirty="0"/>
              <a:t>Lagindelning: Se nästa </a:t>
            </a:r>
            <a:r>
              <a:rPr lang="sv-SE" sz="2400" dirty="0" err="1"/>
              <a:t>slide</a:t>
            </a:r>
            <a:r>
              <a:rPr lang="sv-SE" sz="2400" dirty="0"/>
              <a:t>!</a:t>
            </a:r>
            <a:br>
              <a:rPr lang="sv-SE" sz="2400" dirty="0"/>
            </a:br>
            <a:endParaRPr lang="sv-SE" sz="2400" dirty="0"/>
          </a:p>
          <a:p>
            <a:r>
              <a:rPr lang="sv-SE" sz="2800" b="1" dirty="0"/>
              <a:t>Andra aktiviteter</a:t>
            </a:r>
          </a:p>
        </p:txBody>
      </p:sp>
    </p:spTree>
    <p:extLst>
      <p:ext uri="{BB962C8B-B14F-4D97-AF65-F5344CB8AC3E}">
        <p14:creationId xmlns:p14="http://schemas.microsoft.com/office/powerpoint/2010/main" val="1614610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95FEA5-23E4-4DF4-913D-B31A5419DFFE}"/>
              </a:ext>
            </a:extLst>
          </p:cNvPr>
          <p:cNvSpPr>
            <a:spLocks noGrp="1"/>
          </p:cNvSpPr>
          <p:nvPr>
            <p:ph type="title"/>
          </p:nvPr>
        </p:nvSpPr>
        <p:spPr>
          <a:xfrm>
            <a:off x="460967" y="252413"/>
            <a:ext cx="8229600" cy="1143000"/>
          </a:xfrm>
        </p:spPr>
        <p:txBody>
          <a:bodyPr/>
          <a:lstStyle/>
          <a:p>
            <a:pPr algn="l"/>
            <a:r>
              <a:rPr lang="sv-SE" b="1" dirty="0"/>
              <a:t>Säsongen 2024</a:t>
            </a:r>
          </a:p>
        </p:txBody>
      </p:sp>
      <p:sp>
        <p:nvSpPr>
          <p:cNvPr id="5" name="Platshållare för innehåll 4">
            <a:extLst>
              <a:ext uri="{FF2B5EF4-FFF2-40B4-BE49-F238E27FC236}">
                <a16:creationId xmlns:a16="http://schemas.microsoft.com/office/drawing/2014/main" id="{611B7D55-0D6F-17C8-A057-82F2034AABD8}"/>
              </a:ext>
            </a:extLst>
          </p:cNvPr>
          <p:cNvSpPr>
            <a:spLocks noGrp="1"/>
          </p:cNvSpPr>
          <p:nvPr>
            <p:ph idx="1"/>
          </p:nvPr>
        </p:nvSpPr>
        <p:spPr>
          <a:xfrm>
            <a:off x="504334" y="1307969"/>
            <a:ext cx="8229600" cy="4525963"/>
          </a:xfrm>
        </p:spPr>
        <p:txBody>
          <a:bodyPr>
            <a:normAutofit fontScale="92500" lnSpcReduction="10000"/>
          </a:bodyPr>
          <a:lstStyle/>
          <a:p>
            <a:pPr marL="0" indent="0" algn="l">
              <a:buNone/>
            </a:pPr>
            <a:r>
              <a:rPr lang="sv-SE" sz="1600" i="1" dirty="0"/>
              <a:t>April – september (uppehåll juli)</a:t>
            </a:r>
            <a:endParaRPr lang="sv-SE" sz="1600" b="1" dirty="0"/>
          </a:p>
          <a:p>
            <a:pPr marL="0" indent="0" algn="l">
              <a:buNone/>
            </a:pPr>
            <a:r>
              <a:rPr lang="sv-SE" sz="2400" b="1" dirty="0"/>
              <a:t>Träningar:</a:t>
            </a:r>
          </a:p>
          <a:p>
            <a:pPr marL="285750" indent="-285750" algn="l">
              <a:buFont typeface="Arial" panose="020B0604020202020204" pitchFamily="34" charset="0"/>
              <a:buChar char="•"/>
            </a:pPr>
            <a:r>
              <a:rPr lang="sv-SE" sz="1800" dirty="0"/>
              <a:t>2 träningar per vecka</a:t>
            </a:r>
          </a:p>
          <a:p>
            <a:pPr marL="685800" lvl="1">
              <a:buFont typeface="Arial" panose="020B0604020202020204" pitchFamily="34" charset="0"/>
              <a:buChar char="•"/>
            </a:pPr>
            <a:r>
              <a:rPr lang="sv-SE" sz="1600" dirty="0" err="1"/>
              <a:t>Vikvallen</a:t>
            </a:r>
            <a:r>
              <a:rPr lang="sv-SE" sz="1600" dirty="0"/>
              <a:t>, naturgräs måndag och onsdag 17.30-19.00</a:t>
            </a:r>
          </a:p>
          <a:p>
            <a:pPr marL="685800" lvl="1">
              <a:buFont typeface="Arial" panose="020B0604020202020204" pitchFamily="34" charset="0"/>
              <a:buChar char="•"/>
            </a:pPr>
            <a:r>
              <a:rPr lang="sv-SE" sz="1600" dirty="0"/>
              <a:t>Vi kommer lägga in lite målvaktsträning på ordinarie träningar i år</a:t>
            </a:r>
          </a:p>
          <a:p>
            <a:pPr algn="l"/>
            <a:endParaRPr lang="sv-SE" sz="1600" dirty="0"/>
          </a:p>
          <a:p>
            <a:pPr marL="0" indent="0" algn="l">
              <a:buNone/>
            </a:pPr>
            <a:r>
              <a:rPr lang="sv-SE" sz="2400" b="1" dirty="0"/>
              <a:t>Matcher:</a:t>
            </a:r>
          </a:p>
          <a:p>
            <a:pPr marL="457200" indent="-457200" algn="l">
              <a:buFont typeface="Wingdings" panose="05000000000000000000" pitchFamily="2" charset="2"/>
              <a:buChar char="§"/>
            </a:pPr>
            <a:r>
              <a:rPr lang="sv-SE" sz="1600" dirty="0"/>
              <a:t>7-mannalag</a:t>
            </a:r>
          </a:p>
          <a:p>
            <a:pPr marL="457200" indent="-457200" algn="l">
              <a:buFont typeface="Wingdings" panose="05000000000000000000" pitchFamily="2" charset="2"/>
              <a:buChar char="§"/>
            </a:pPr>
            <a:r>
              <a:rPr lang="sv-SE" sz="1600" dirty="0"/>
              <a:t>3x15 (20) min per match</a:t>
            </a:r>
          </a:p>
          <a:p>
            <a:pPr marL="457200" indent="-457200">
              <a:buFont typeface="Wingdings" panose="05000000000000000000" pitchFamily="2" charset="2"/>
              <a:buChar char="§"/>
            </a:pPr>
            <a:r>
              <a:rPr lang="sv-SE" sz="1600" dirty="0"/>
              <a:t>Spel i sammandragsform, 2-3 matcher per lag/dag</a:t>
            </a:r>
          </a:p>
          <a:p>
            <a:pPr marL="457200" indent="-457200" algn="l">
              <a:buFont typeface="Wingdings" panose="05000000000000000000" pitchFamily="2" charset="2"/>
              <a:buChar char="§"/>
            </a:pPr>
            <a:r>
              <a:rPr lang="sv-SE" sz="1600" dirty="0"/>
              <a:t>4 sammandrag under året (kalender) varav 1 som vi arrangerar hemma</a:t>
            </a:r>
          </a:p>
          <a:p>
            <a:pPr marL="457200" indent="-457200" algn="l">
              <a:buFont typeface="Wingdings" panose="05000000000000000000" pitchFamily="2" charset="2"/>
              <a:buChar char="§"/>
            </a:pPr>
            <a:r>
              <a:rPr lang="sv-SE" sz="1600" dirty="0"/>
              <a:t>Seriematcher – oftast på torsdagar (ändras ibland)</a:t>
            </a:r>
          </a:p>
          <a:p>
            <a:pPr marL="457200" indent="-457200" algn="l">
              <a:buFont typeface="Wingdings" panose="05000000000000000000" pitchFamily="2" charset="2"/>
              <a:buChar char="§"/>
            </a:pPr>
            <a:r>
              <a:rPr lang="sv-SE" sz="1600" dirty="0"/>
              <a:t>Lagindelning </a:t>
            </a:r>
            <a:r>
              <a:rPr lang="sv-SE" sz="2400" b="1" dirty="0">
                <a:solidFill>
                  <a:srgbClr val="FFC000"/>
                </a:solidFill>
                <a:effectLst>
                  <a:outerShdw blurRad="38100" dist="38100" dir="2700000" algn="tl">
                    <a:srgbClr val="000000">
                      <a:alpha val="43137"/>
                    </a:srgbClr>
                  </a:outerShdw>
                </a:effectLst>
              </a:rPr>
              <a:t>GUL</a:t>
            </a:r>
            <a:r>
              <a:rPr lang="sv-SE" sz="2400" dirty="0"/>
              <a:t> </a:t>
            </a:r>
            <a:r>
              <a:rPr lang="sv-SE" sz="2400" dirty="0">
                <a:effectLst>
                  <a:outerShdw blurRad="38100" dist="38100" dir="2700000" algn="tl">
                    <a:srgbClr val="000000">
                      <a:alpha val="43137"/>
                    </a:srgbClr>
                  </a:outerShdw>
                </a:effectLst>
              </a:rPr>
              <a:t>och</a:t>
            </a:r>
            <a:r>
              <a:rPr lang="sv-SE" sz="2400" b="1" dirty="0">
                <a:effectLst>
                  <a:outerShdw blurRad="38100" dist="38100" dir="2700000" algn="tl">
                    <a:srgbClr val="000000">
                      <a:alpha val="43137"/>
                    </a:srgbClr>
                  </a:outerShdw>
                </a:effectLst>
              </a:rPr>
              <a:t> SVART </a:t>
            </a:r>
            <a:r>
              <a:rPr lang="sv-SE" sz="1600" dirty="0"/>
              <a:t>har gjort då vi har många spelare och det blir mer utvecklande och roligt med mycket speltid. Lagindelningen är inte statisk och kommer att ändras. Den har gjorts för att få två jämlika lag och nya spelare och de med målvaktsintresse delades in först, sedan slumpades resten. Spelarna kallas till en borta- och en hemmamatch i följd så att inte ett lag ska få alla bortamatcher om kör varannan match.  </a:t>
            </a:r>
            <a:endParaRPr lang="sv-SE"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8834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121E44-4A4B-7CC3-111F-E8656F8FD2C9}"/>
              </a:ext>
            </a:extLst>
          </p:cNvPr>
          <p:cNvSpPr>
            <a:spLocks noGrp="1"/>
          </p:cNvSpPr>
          <p:nvPr>
            <p:ph type="title"/>
          </p:nvPr>
        </p:nvSpPr>
        <p:spPr/>
        <p:txBody>
          <a:bodyPr>
            <a:normAutofit fontScale="90000"/>
          </a:bodyPr>
          <a:lstStyle/>
          <a:p>
            <a:pPr algn="l"/>
            <a:r>
              <a:rPr lang="sv-SE" b="1" dirty="0"/>
              <a:t>Förhållningsregler </a:t>
            </a:r>
            <a:br>
              <a:rPr lang="sv-SE" b="1" dirty="0"/>
            </a:br>
            <a:r>
              <a:rPr lang="sv-SE" b="1" dirty="0"/>
              <a:t>föräldrar/anhöriga träning &amp; match</a:t>
            </a:r>
          </a:p>
        </p:txBody>
      </p:sp>
      <p:sp>
        <p:nvSpPr>
          <p:cNvPr id="3" name="Platshållare för innehåll 2">
            <a:extLst>
              <a:ext uri="{FF2B5EF4-FFF2-40B4-BE49-F238E27FC236}">
                <a16:creationId xmlns:a16="http://schemas.microsoft.com/office/drawing/2014/main" id="{FBACB5F0-7058-B35E-F3B8-70AD0160B442}"/>
              </a:ext>
            </a:extLst>
          </p:cNvPr>
          <p:cNvSpPr>
            <a:spLocks noGrp="1"/>
          </p:cNvSpPr>
          <p:nvPr>
            <p:ph idx="1"/>
          </p:nvPr>
        </p:nvSpPr>
        <p:spPr/>
        <p:txBody>
          <a:bodyPr>
            <a:normAutofit lnSpcReduction="10000"/>
          </a:bodyPr>
          <a:lstStyle/>
          <a:p>
            <a:r>
              <a:rPr lang="sv-SE" sz="2000" b="1" dirty="0"/>
              <a:t>På träningarna vill vi ledare:</a:t>
            </a:r>
          </a:p>
          <a:p>
            <a:pPr lvl="1"/>
            <a:r>
              <a:rPr lang="sv-SE" sz="1600" dirty="0"/>
              <a:t>Försöka ha kul med barnen! Fotbollsglädje och gemenskap!</a:t>
            </a:r>
          </a:p>
          <a:p>
            <a:pPr lvl="1"/>
            <a:r>
              <a:rPr lang="sv-SE" sz="1600" dirty="0"/>
              <a:t>Fokus på att lära känna varandra i laget, bli vän med bollen och </a:t>
            </a:r>
            <a:br>
              <a:rPr lang="sv-SE" sz="1600" dirty="0"/>
            </a:br>
            <a:r>
              <a:rPr lang="sv-SE" sz="1600" b="1" dirty="0"/>
              <a:t>lära oss vara med i ett fotbollslag och spela fotboll</a:t>
            </a:r>
          </a:p>
          <a:p>
            <a:pPr lvl="1"/>
            <a:r>
              <a:rPr lang="sv-SE" sz="1600" dirty="0"/>
              <a:t>Skapa ordning och rutiner för att kunna utvecklas i laget</a:t>
            </a:r>
          </a:p>
          <a:p>
            <a:pPr lvl="1"/>
            <a:r>
              <a:rPr lang="sv-SE" sz="1600" dirty="0"/>
              <a:t>Fotbollsledare, inte ”barnvakter”</a:t>
            </a:r>
          </a:p>
          <a:p>
            <a:pPr lvl="1"/>
            <a:r>
              <a:rPr lang="sv-SE" sz="1600" dirty="0"/>
              <a:t>Föräldrar får gärna hjälpa till att t.ex. vara bollkallar eller andra enkla stödfunktioner då vi ibland är många spelare och få ledare – vi ber </a:t>
            </a:r>
            <a:r>
              <a:rPr lang="sv-SE" sz="1600" dirty="0" err="1"/>
              <a:t>isf</a:t>
            </a:r>
            <a:r>
              <a:rPr lang="sv-SE" sz="1600" dirty="0"/>
              <a:t> om hjälp!</a:t>
            </a:r>
          </a:p>
          <a:p>
            <a:pPr marL="457200" lvl="1" indent="0">
              <a:buNone/>
            </a:pPr>
            <a:endParaRPr lang="sv-SE" sz="1600" dirty="0"/>
          </a:p>
          <a:p>
            <a:r>
              <a:rPr lang="sv-SE" sz="2000" b="1" dirty="0"/>
              <a:t>På matcherna:</a:t>
            </a:r>
          </a:p>
          <a:p>
            <a:pPr lvl="1"/>
            <a:r>
              <a:rPr lang="sv-SE" sz="1600" dirty="0"/>
              <a:t>Vill vi jättegärna ha publik, men på motsatt sida som ledare/spelare.</a:t>
            </a:r>
          </a:p>
          <a:p>
            <a:pPr lvl="1"/>
            <a:r>
              <a:rPr lang="sv-SE" sz="1600" dirty="0"/>
              <a:t>Uppmuntra och heja gärna – inte bara på ditt eget barn!</a:t>
            </a:r>
          </a:p>
          <a:p>
            <a:pPr lvl="1"/>
            <a:r>
              <a:rPr lang="sv-SE" sz="1600" dirty="0"/>
              <a:t>Instruera INTE – blir förvirrande</a:t>
            </a:r>
          </a:p>
          <a:p>
            <a:pPr lvl="1"/>
            <a:r>
              <a:rPr lang="sv-SE" sz="1600" dirty="0"/>
              <a:t>Skador/olyckor – hur agera? </a:t>
            </a:r>
          </a:p>
          <a:p>
            <a:pPr lvl="1"/>
            <a:r>
              <a:rPr lang="sv-SE" sz="1600" dirty="0"/>
              <a:t>Matchmiljön – ni bidrar (domaren, spelare m.fl.)</a:t>
            </a:r>
          </a:p>
          <a:p>
            <a:pPr lvl="1"/>
            <a:r>
              <a:rPr lang="sv-SE" sz="1600" dirty="0"/>
              <a:t>Sammandrag – att tänka på!</a:t>
            </a:r>
          </a:p>
        </p:txBody>
      </p:sp>
    </p:spTree>
    <p:extLst>
      <p:ext uri="{BB962C8B-B14F-4D97-AF65-F5344CB8AC3E}">
        <p14:creationId xmlns:p14="http://schemas.microsoft.com/office/powerpoint/2010/main" val="198154534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3b4cf3a-ca77-4a02-aefa-f4398591468f}" enabled="0" method="" siteId="{d3b4cf3a-ca77-4a02-aefa-f4398591468f}" removed="1"/>
</clbl:labelList>
</file>

<file path=docProps/app.xml><?xml version="1.0" encoding="utf-8"?>
<Properties xmlns="http://schemas.openxmlformats.org/officeDocument/2006/extended-properties" xmlns:vt="http://schemas.openxmlformats.org/officeDocument/2006/docPropsVTypes">
  <TotalTime>11</TotalTime>
  <Words>993</Words>
  <Application>Microsoft Office PowerPoint</Application>
  <PresentationFormat>Bildspel på skärmen (4:3)</PresentationFormat>
  <Paragraphs>153</Paragraphs>
  <Slides>17</Slides>
  <Notes>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17</vt:i4>
      </vt:variant>
    </vt:vector>
  </HeadingPairs>
  <TitlesOfParts>
    <vt:vector size="21" baseType="lpstr">
      <vt:lpstr>Arial</vt:lpstr>
      <vt:lpstr>Calibri</vt:lpstr>
      <vt:lpstr>Wingdings</vt:lpstr>
      <vt:lpstr>Office-tema</vt:lpstr>
      <vt:lpstr>       Föräldramöte Fotboll F-14  2024-05-22, 17.30-19.00 </vt:lpstr>
      <vt:lpstr>PowerPoint-presentation</vt:lpstr>
      <vt:lpstr>PowerPoint-presentation</vt:lpstr>
      <vt:lpstr>Förväntningar</vt:lpstr>
      <vt:lpstr>Våra förväntningar</vt:lpstr>
      <vt:lpstr>Kommunikation</vt:lpstr>
      <vt:lpstr>Kommunikation forts.</vt:lpstr>
      <vt:lpstr>Säsongen 2024</vt:lpstr>
      <vt:lpstr>Förhållningsregler  föräldrar/anhöriga träning &amp; match</vt:lpstr>
      <vt:lpstr>Ideell idrottsförening  –  att arbeta tillsammans mot gemensamma mål</vt:lpstr>
      <vt:lpstr>Föreningsarbeten</vt:lpstr>
      <vt:lpstr>Uppdrag vid hemmasammandrag</vt:lpstr>
      <vt:lpstr>Hur utses uppgifterna?</vt:lpstr>
      <vt:lpstr>Avgifter</vt:lpstr>
      <vt:lpstr>Lagekonomi</vt:lpstr>
      <vt:lpstr>Behov</vt:lpstr>
      <vt:lpstr>PowerPoint-presentation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Brunflo FK       Org 2016</dc:title>
  <dc:creator>Linus Ekqvist</dc:creator>
  <cp:lastModifiedBy>Emma Pålsson</cp:lastModifiedBy>
  <cp:revision>5</cp:revision>
  <cp:lastPrinted>2017-10-09T07:45:36Z</cp:lastPrinted>
  <dcterms:created xsi:type="dcterms:W3CDTF">2016-03-20T18:14:54Z</dcterms:created>
  <dcterms:modified xsi:type="dcterms:W3CDTF">2024-06-02T18:33:31Z</dcterms:modified>
</cp:coreProperties>
</file>