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1"/>
  </p:notesMasterIdLst>
  <p:sldIdLst>
    <p:sldId id="256" r:id="rId2"/>
    <p:sldId id="257" r:id="rId3"/>
    <p:sldId id="258" r:id="rId4"/>
    <p:sldId id="259" r:id="rId5"/>
    <p:sldId id="312" r:id="rId6"/>
    <p:sldId id="263" r:id="rId7"/>
    <p:sldId id="264" r:id="rId8"/>
    <p:sldId id="265" r:id="rId9"/>
    <p:sldId id="270" r:id="rId10"/>
    <p:sldId id="267" r:id="rId11"/>
    <p:sldId id="268" r:id="rId12"/>
    <p:sldId id="261" r:id="rId13"/>
    <p:sldId id="271" r:id="rId14"/>
    <p:sldId id="307" r:id="rId15"/>
    <p:sldId id="308" r:id="rId16"/>
    <p:sldId id="280" r:id="rId17"/>
    <p:sldId id="281" r:id="rId18"/>
    <p:sldId id="273" r:id="rId19"/>
    <p:sldId id="310"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7woiaWvu0b2wg98vbbNOw==" hashData="Y49YYeknGQJS9tobOJ9+dtkmVO9LRAAzEweFkRIsN4z6pZPcvcXr+aLVIg+lIO9wKyv3ptABJSqdT3fmkwjjj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F18B"/>
    <a:srgbClr val="0AB22A"/>
    <a:srgbClr val="F5A700"/>
    <a:srgbClr val="B47A00"/>
    <a:srgbClr val="09A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p:restoredTop sz="86803" autoAdjust="0"/>
  </p:normalViewPr>
  <p:slideViewPr>
    <p:cSldViewPr snapToGrid="0">
      <p:cViewPr varScale="1">
        <p:scale>
          <a:sx n="110" d="100"/>
          <a:sy n="110" d="100"/>
        </p:scale>
        <p:origin x="12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tbollsutvecklareflick" userId="0631eb91-ba98-4690-884e-3be99079d884" providerId="ADAL" clId="{8D8CD8E6-F548-944C-BBDB-45B4A8913AAF}"/>
    <pc:docChg chg="mod modSld">
      <pc:chgData name="Fotbollsutvecklareflick" userId="0631eb91-ba98-4690-884e-3be99079d884" providerId="ADAL" clId="{8D8CD8E6-F548-944C-BBDB-45B4A8913AAF}" dt="2023-11-15T12:15:14.391" v="2"/>
      <pc:docMkLst>
        <pc:docMk/>
      </pc:docMkLst>
      <pc:sldChg chg="modSp mod">
        <pc:chgData name="Fotbollsutvecklareflick" userId="0631eb91-ba98-4690-884e-3be99079d884" providerId="ADAL" clId="{8D8CD8E6-F548-944C-BBDB-45B4A8913AAF}" dt="2023-11-15T12:15:08.773" v="1" actId="20577"/>
        <pc:sldMkLst>
          <pc:docMk/>
          <pc:sldMk cId="882156646" sldId="256"/>
        </pc:sldMkLst>
        <pc:spChg chg="mod">
          <ac:chgData name="Fotbollsutvecklareflick" userId="0631eb91-ba98-4690-884e-3be99079d884" providerId="ADAL" clId="{8D8CD8E6-F548-944C-BBDB-45B4A8913AAF}" dt="2023-11-15T12:15:08.773" v="1" actId="20577"/>
          <ac:spMkLst>
            <pc:docMk/>
            <pc:sldMk cId="882156646" sldId="256"/>
            <ac:spMk id="3" creationId="{BA6EA274-C5AA-9DE5-B9F8-08CA3708A1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7A5BB-C345-EB45-9CBF-8F071E9C3517}" type="datetimeFigureOut">
              <a:rPr lang="sv-SE" smtClean="0"/>
              <a:t>2023-11-15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5FED1-42D1-6B48-B3DE-04F7C8B2CCFF}" type="slidenum">
              <a:rPr lang="sv-SE" smtClean="0"/>
              <a:t>‹#›</a:t>
            </a:fld>
            <a:endParaRPr lang="sv-SE"/>
          </a:p>
        </p:txBody>
      </p:sp>
    </p:spTree>
    <p:extLst>
      <p:ext uri="{BB962C8B-B14F-4D97-AF65-F5344CB8AC3E}">
        <p14:creationId xmlns:p14="http://schemas.microsoft.com/office/powerpoint/2010/main" val="1709850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aget.se/AskimsIK/Page/414094"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stiftelsendunross.se/" TargetMode="External"/><Relationship Id="rId4" Type="http://schemas.openxmlformats.org/officeDocument/2006/relationships/hyperlink" Target="https://utbildning.sisuforlag.se/fotboll/tranare/tranarutbildning/fsll/riktlinj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hlinkClick r:id="rId3"/>
              </a:rPr>
              <a:t>https://www.laget.se/AskimsIK/Page/414094</a:t>
            </a:r>
            <a:endParaRPr lang="en-US" sz="1200" dirty="0"/>
          </a:p>
          <a:p>
            <a:pPr>
              <a:spcAft>
                <a:spcPts val="600"/>
              </a:spcAft>
            </a:pPr>
            <a:r>
              <a:rPr lang="en-US" sz="1200" dirty="0">
                <a:hlinkClick r:id="rId4"/>
              </a:rPr>
              <a:t>https://utbildning.sisuforlag.se/fotboll/tranare/tranarutbildning/fsll/riktlinjer/</a:t>
            </a:r>
            <a:endParaRPr lang="en-US" sz="1200" dirty="0"/>
          </a:p>
          <a:p>
            <a:pPr>
              <a:spcAft>
                <a:spcPts val="600"/>
              </a:spcAft>
            </a:pPr>
            <a:r>
              <a:rPr lang="en-US" sz="1200" dirty="0">
                <a:hlinkClick r:id="rId5"/>
              </a:rPr>
              <a:t>https://stiftelsendunross.se/</a:t>
            </a:r>
            <a:endParaRPr lang="en-US" sz="1200" dirty="0"/>
          </a:p>
          <a:p>
            <a:endParaRPr lang="en-US" dirty="0"/>
          </a:p>
        </p:txBody>
      </p:sp>
      <p:sp>
        <p:nvSpPr>
          <p:cNvPr id="4" name="Slide Number Placeholder 3"/>
          <p:cNvSpPr>
            <a:spLocks noGrp="1"/>
          </p:cNvSpPr>
          <p:nvPr>
            <p:ph type="sldNum" sz="quarter" idx="5"/>
          </p:nvPr>
        </p:nvSpPr>
        <p:spPr/>
        <p:txBody>
          <a:bodyPr/>
          <a:lstStyle/>
          <a:p>
            <a:fld id="{56B5FED1-42D1-6B48-B3DE-04F7C8B2CCFF}" type="slidenum">
              <a:rPr lang="sv-SE" smtClean="0"/>
              <a:t>7</a:t>
            </a:fld>
            <a:endParaRPr lang="sv-SE"/>
          </a:p>
        </p:txBody>
      </p:sp>
    </p:spTree>
    <p:extLst>
      <p:ext uri="{BB962C8B-B14F-4D97-AF65-F5344CB8AC3E}">
        <p14:creationId xmlns:p14="http://schemas.microsoft.com/office/powerpoint/2010/main" val="353194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Mörkröd cirkel = spelare vi upplever att vi har bäst utbildningsmaterial för idag.</a:t>
            </a:r>
            <a:br>
              <a:rPr lang="sv-SE" dirty="0"/>
            </a:br>
            <a:r>
              <a:rPr lang="sv-SE" dirty="0"/>
              <a:t>Ljusröd cirkel = spelare vi har mindre mängd material och strategier för att behålla idag (lämnar till andra breddklubbar)</a:t>
            </a:r>
            <a:br>
              <a:rPr lang="sv-SE" dirty="0"/>
            </a:br>
            <a:r>
              <a:rPr lang="sv-SE" dirty="0"/>
              <a:t>Beige cirkel = spelare som kan och ska lämna för akademier, som vi är stolta över och hoppas vill komma tillbaks senare i livet.</a:t>
            </a:r>
          </a:p>
        </p:txBody>
      </p:sp>
      <p:sp>
        <p:nvSpPr>
          <p:cNvPr id="4" name="Platshållare för bildnummer 3"/>
          <p:cNvSpPr>
            <a:spLocks noGrp="1"/>
          </p:cNvSpPr>
          <p:nvPr>
            <p:ph type="sldNum" sz="quarter" idx="5"/>
          </p:nvPr>
        </p:nvSpPr>
        <p:spPr/>
        <p:txBody>
          <a:bodyPr/>
          <a:lstStyle/>
          <a:p>
            <a:fld id="{56B5FED1-42D1-6B48-B3DE-04F7C8B2CCFF}" type="slidenum">
              <a:rPr lang="sv-SE" smtClean="0"/>
              <a:t>9</a:t>
            </a:fld>
            <a:endParaRPr lang="sv-SE"/>
          </a:p>
        </p:txBody>
      </p:sp>
    </p:spTree>
    <p:extLst>
      <p:ext uri="{BB962C8B-B14F-4D97-AF65-F5344CB8AC3E}">
        <p14:creationId xmlns:p14="http://schemas.microsoft.com/office/powerpoint/2010/main" val="213383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Träningsnärvaro baseras på en tvåveckorsperiod. Nivåanpassning kan finnas inom egna lagets seriespel, men även med hjälp av lagen runtomkring.</a:t>
            </a:r>
          </a:p>
        </p:txBody>
      </p:sp>
      <p:sp>
        <p:nvSpPr>
          <p:cNvPr id="4" name="Platshållare för bildnummer 3"/>
          <p:cNvSpPr>
            <a:spLocks noGrp="1"/>
          </p:cNvSpPr>
          <p:nvPr>
            <p:ph type="sldNum" sz="quarter" idx="5"/>
          </p:nvPr>
        </p:nvSpPr>
        <p:spPr/>
        <p:txBody>
          <a:bodyPr/>
          <a:lstStyle/>
          <a:p>
            <a:fld id="{99775205-D3C0-BD40-A89C-006DE62BE631}" type="slidenum">
              <a:rPr lang="sv-SE" smtClean="0"/>
              <a:t>14</a:t>
            </a:fld>
            <a:endParaRPr lang="sv-SE"/>
          </a:p>
        </p:txBody>
      </p:sp>
    </p:spTree>
    <p:extLst>
      <p:ext uri="{BB962C8B-B14F-4D97-AF65-F5344CB8AC3E}">
        <p14:creationId xmlns:p14="http://schemas.microsoft.com/office/powerpoint/2010/main" val="400742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Gränsen på 50% samt 65% får minskas men inte höjas.</a:t>
            </a:r>
          </a:p>
        </p:txBody>
      </p:sp>
      <p:sp>
        <p:nvSpPr>
          <p:cNvPr id="4" name="Platshållare för bildnummer 3"/>
          <p:cNvSpPr>
            <a:spLocks noGrp="1"/>
          </p:cNvSpPr>
          <p:nvPr>
            <p:ph type="sldNum" sz="quarter" idx="5"/>
          </p:nvPr>
        </p:nvSpPr>
        <p:spPr/>
        <p:txBody>
          <a:bodyPr/>
          <a:lstStyle/>
          <a:p>
            <a:fld id="{56B5FED1-42D1-6B48-B3DE-04F7C8B2CCFF}" type="slidenum">
              <a:rPr lang="sv-SE" smtClean="0"/>
              <a:t>15</a:t>
            </a:fld>
            <a:endParaRPr lang="sv-SE"/>
          </a:p>
        </p:txBody>
      </p:sp>
    </p:spTree>
    <p:extLst>
      <p:ext uri="{BB962C8B-B14F-4D97-AF65-F5344CB8AC3E}">
        <p14:creationId xmlns:p14="http://schemas.microsoft.com/office/powerpoint/2010/main" val="172351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B5FED1-42D1-6B48-B3DE-04F7C8B2CCFF}" type="slidenum">
              <a:rPr lang="sv-SE" smtClean="0"/>
              <a:t>19</a:t>
            </a:fld>
            <a:endParaRPr lang="sv-SE"/>
          </a:p>
        </p:txBody>
      </p:sp>
    </p:spTree>
    <p:extLst>
      <p:ext uri="{BB962C8B-B14F-4D97-AF65-F5344CB8AC3E}">
        <p14:creationId xmlns:p14="http://schemas.microsoft.com/office/powerpoint/2010/main" val="161439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11/15/23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73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11/15/23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6304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11/15/23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9973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11/15/23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1061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11/15/23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2108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11/15/23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3931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11/15/23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754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11/15/23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662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11/15/23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0241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11/15/23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1704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11/15/23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9580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11/15/23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0759334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FB322A80-6A64-4C97-8134-BB9851D59345"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svenskfotboll.se/4a3bae/globalassets/distrikt/goteborg/dokument/forening/foreningslyftet/samsynsavtal.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christophe@askimsik.se" TargetMode="External"/><Relationship Id="rId7" Type="http://schemas.openxmlformats.org/officeDocument/2006/relationships/image" Target="../media/image3.png"/><Relationship Id="rId2" Type="http://schemas.openxmlformats.org/officeDocument/2006/relationships/hyperlink" Target="mailto:camilla@askimsik.se" TargetMode="External"/><Relationship Id="rId1" Type="http://schemas.openxmlformats.org/officeDocument/2006/relationships/slideLayout" Target="../slideLayouts/slideLayout6.xml"/><Relationship Id="rId6" Type="http://schemas.openxmlformats.org/officeDocument/2006/relationships/hyperlink" Target="mailto:medlem@askimsik.se" TargetMode="External"/><Relationship Id="rId5" Type="http://schemas.openxmlformats.org/officeDocument/2006/relationships/hyperlink" Target="mailto:info@askimsik.se" TargetMode="External"/><Relationship Id="rId10" Type="http://schemas.openxmlformats.org/officeDocument/2006/relationships/image" Target="../media/image7.jpg"/><Relationship Id="rId4" Type="http://schemas.openxmlformats.org/officeDocument/2006/relationships/hyperlink" Target="mailto:erika@askimsik.se"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objekt 6" descr="En bild som visar person, klädsel, fotbeklädnader, Människoansikte&#10;&#10;Automatiskt genererad beskrivning">
            <a:extLst>
              <a:ext uri="{FF2B5EF4-FFF2-40B4-BE49-F238E27FC236}">
                <a16:creationId xmlns:a16="http://schemas.microsoft.com/office/drawing/2014/main" id="{0CCE6AD0-7F9B-730B-B7CF-9F54192E61E0}"/>
              </a:ext>
            </a:extLst>
          </p:cNvPr>
          <p:cNvPicPr>
            <a:picLocks noChangeAspect="1"/>
          </p:cNvPicPr>
          <p:nvPr/>
        </p:nvPicPr>
        <p:blipFill rotWithShape="1">
          <a:blip r:embed="rId2"/>
          <a:srcRect t="15152" r="-1" b="20885"/>
          <a:stretch/>
        </p:blipFill>
        <p:spPr>
          <a:xfrm>
            <a:off x="1507609" y="-10654"/>
            <a:ext cx="10738651" cy="6868654"/>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9D977BE3-C0B9-BDB0-B772-755CA74D4831}"/>
              </a:ext>
            </a:extLst>
          </p:cNvPr>
          <p:cNvSpPr>
            <a:spLocks noGrp="1"/>
          </p:cNvSpPr>
          <p:nvPr>
            <p:ph type="ctrTitle"/>
          </p:nvPr>
        </p:nvSpPr>
        <p:spPr>
          <a:xfrm>
            <a:off x="477980" y="972048"/>
            <a:ext cx="4551220" cy="2928826"/>
          </a:xfrm>
        </p:spPr>
        <p:txBody>
          <a:bodyPr anchor="b">
            <a:normAutofit/>
          </a:bodyPr>
          <a:lstStyle/>
          <a:p>
            <a:r>
              <a:rPr lang="sv-SE" sz="4800" dirty="0"/>
              <a:t>Välkomna </a:t>
            </a:r>
            <a:br>
              <a:rPr lang="sv-SE" sz="4800" dirty="0"/>
            </a:br>
            <a:r>
              <a:rPr lang="sv-SE" sz="4800" dirty="0"/>
              <a:t>till Askims IKs ledarträff!</a:t>
            </a:r>
          </a:p>
        </p:txBody>
      </p:sp>
      <p:sp>
        <p:nvSpPr>
          <p:cNvPr id="3" name="Underrubrik 2">
            <a:extLst>
              <a:ext uri="{FF2B5EF4-FFF2-40B4-BE49-F238E27FC236}">
                <a16:creationId xmlns:a16="http://schemas.microsoft.com/office/drawing/2014/main" id="{BA6EA274-C5AA-9DE5-B9F8-08CA3708A117}"/>
              </a:ext>
            </a:extLst>
          </p:cNvPr>
          <p:cNvSpPr>
            <a:spLocks noGrp="1"/>
          </p:cNvSpPr>
          <p:nvPr>
            <p:ph type="subTitle" idx="1"/>
          </p:nvPr>
        </p:nvSpPr>
        <p:spPr>
          <a:xfrm>
            <a:off x="477980" y="4872922"/>
            <a:ext cx="4023359" cy="1208141"/>
          </a:xfrm>
        </p:spPr>
        <p:txBody>
          <a:bodyPr>
            <a:normAutofit/>
          </a:bodyPr>
          <a:lstStyle/>
          <a:p>
            <a:r>
              <a:rPr lang="sv-SE" sz="2000" dirty="0"/>
              <a:t>11/11-2023</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15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8ECE3EA0-0B48-8226-B40B-3A792C9CA181}"/>
              </a:ext>
            </a:extLst>
          </p:cNvPr>
          <p:cNvSpPr txBox="1">
            <a:spLocks/>
          </p:cNvSpPr>
          <p:nvPr/>
        </p:nvSpPr>
        <p:spPr>
          <a:xfrm>
            <a:off x="462761" y="1371435"/>
            <a:ext cx="7119139" cy="250779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800"/>
              </a:spcAft>
            </a:pPr>
            <a:r>
              <a:rPr lang="sv-SE" sz="1800" b="1" dirty="0"/>
              <a:t>Som ledare, vad startar vi med?</a:t>
            </a:r>
          </a:p>
          <a:p>
            <a:pPr marL="342900" indent="-342900">
              <a:spcAft>
                <a:spcPts val="1200"/>
              </a:spcAft>
              <a:buFont typeface="Arial" panose="020B0604020202020204" pitchFamily="34" charset="0"/>
              <a:buChar char="•"/>
            </a:pPr>
            <a:r>
              <a:rPr lang="sv-SE" sz="1800" dirty="0"/>
              <a:t>“Rödsvarta trådens” riktlinjer samt spelarutbildning (hemsidan)</a:t>
            </a:r>
          </a:p>
          <a:p>
            <a:pPr marL="342900" indent="-342900">
              <a:spcAft>
                <a:spcPts val="1200"/>
              </a:spcAft>
              <a:buFont typeface="Arial" panose="020B0604020202020204" pitchFamily="34" charset="0"/>
              <a:buChar char="•"/>
            </a:pPr>
            <a:r>
              <a:rPr lang="sv-SE" sz="1800" dirty="0"/>
              <a:t>Öka fokus på utvecklingssamtal för att få inblick i spelarens önskan och behov</a:t>
            </a:r>
          </a:p>
          <a:p>
            <a:pPr marL="342900" indent="-342900">
              <a:spcAft>
                <a:spcPts val="1200"/>
              </a:spcAft>
              <a:buFont typeface="Arial" panose="020B0604020202020204" pitchFamily="34" charset="0"/>
              <a:buChar char="•"/>
            </a:pPr>
            <a:r>
              <a:rPr lang="sv-SE" sz="1800" dirty="0"/>
              <a:t>Vårens seriespel – vilka nivåer och antal serier?</a:t>
            </a:r>
          </a:p>
          <a:p>
            <a:pPr marL="342900" indent="-342900">
              <a:spcAft>
                <a:spcPts val="1200"/>
              </a:spcAft>
              <a:buFont typeface="Arial" panose="020B0604020202020204" pitchFamily="34" charset="0"/>
              <a:buChar char="•"/>
            </a:pPr>
            <a:r>
              <a:rPr lang="sv-SE" sz="1800" dirty="0"/>
              <a:t>Uppföljning på träningsnärvaro</a:t>
            </a:r>
          </a:p>
        </p:txBody>
      </p:sp>
      <p:pic>
        <p:nvPicPr>
          <p:cNvPr id="2" name="FB322A80-6A64-4C97-8134-BB9851D59345" descr="IMG_0184.PNG">
            <a:extLst>
              <a:ext uri="{FF2B5EF4-FFF2-40B4-BE49-F238E27FC236}">
                <a16:creationId xmlns:a16="http://schemas.microsoft.com/office/drawing/2014/main" id="{02A5D840-687E-577B-E378-0FF94DBB2999}"/>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t="14570" b="18194"/>
          <a:stretch>
            <a:fillRect/>
          </a:stretch>
        </p:blipFill>
        <p:spPr bwMode="auto">
          <a:xfrm>
            <a:off x="7902482" y="931786"/>
            <a:ext cx="3721099" cy="541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96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ubrik 1">
            <a:extLst>
              <a:ext uri="{FF2B5EF4-FFF2-40B4-BE49-F238E27FC236}">
                <a16:creationId xmlns:a16="http://schemas.microsoft.com/office/drawing/2014/main" id="{6EE087A7-C396-7D30-95FA-95335BA12166}"/>
              </a:ext>
            </a:extLst>
          </p:cNvPr>
          <p:cNvSpPr txBox="1">
            <a:spLocks/>
          </p:cNvSpPr>
          <p:nvPr/>
        </p:nvSpPr>
        <p:spPr>
          <a:xfrm>
            <a:off x="462762" y="1251214"/>
            <a:ext cx="6395237" cy="392853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sv-SE" sz="1800" b="1" dirty="0"/>
              <a:t>Vilka lag påverkas?</a:t>
            </a:r>
          </a:p>
          <a:p>
            <a:pPr marL="342900" indent="-342900">
              <a:spcAft>
                <a:spcPts val="1200"/>
              </a:spcAft>
              <a:buFont typeface="Arial" panose="020B0604020202020204" pitchFamily="34" charset="0"/>
              <a:buChar char="•"/>
            </a:pPr>
            <a:r>
              <a:rPr lang="sv-SE" sz="1800" dirty="0"/>
              <a:t>I första steget omfattas ungdomslagen (från 9 mot 9)</a:t>
            </a:r>
          </a:p>
          <a:p>
            <a:pPr marL="342900" indent="-342900">
              <a:spcAft>
                <a:spcPts val="1200"/>
              </a:spcAft>
              <a:buFont typeface="Arial" panose="020B0604020202020204" pitchFamily="34" charset="0"/>
              <a:buChar char="•"/>
            </a:pPr>
            <a:r>
              <a:rPr lang="sv-SE" sz="1800" dirty="0"/>
              <a:t>För våra </a:t>
            </a:r>
            <a:r>
              <a:rPr lang="sv-SE" sz="1800" dirty="0" err="1"/>
              <a:t>barnlag</a:t>
            </a:r>
            <a:r>
              <a:rPr lang="sv-SE" sz="1800" dirty="0"/>
              <a:t> (till och med 5 mot 5) kommer vi fortsätta att implementera den redan existerande utbildningsplan samt finnas som stöd och inspiration. Nystart av Fadderträningar under våren 2024 (Jessica S).</a:t>
            </a:r>
          </a:p>
        </p:txBody>
      </p:sp>
      <p:sp>
        <p:nvSpPr>
          <p:cNvPr id="2" name="Google Shape;81;p4">
            <a:extLst>
              <a:ext uri="{FF2B5EF4-FFF2-40B4-BE49-F238E27FC236}">
                <a16:creationId xmlns:a16="http://schemas.microsoft.com/office/drawing/2014/main" id="{3ED608B5-1639-A0D2-4952-A87ED1652436}"/>
              </a:ext>
            </a:extLst>
          </p:cNvPr>
          <p:cNvSpPr/>
          <p:nvPr/>
        </p:nvSpPr>
        <p:spPr>
          <a:xfrm>
            <a:off x="7730836" y="0"/>
            <a:ext cx="4461164" cy="6858000"/>
          </a:xfrm>
          <a:prstGeom prst="rect">
            <a:avLst/>
          </a:prstGeom>
          <a:blipFill rotWithShape="1">
            <a:blip r:embed="rId2">
              <a:alphaModFix/>
            </a:blip>
            <a:srcRect/>
            <a:stretch>
              <a:fillRect l="-125328" r="-100208" b="-30355"/>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2642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A6B257-4251-F3C5-0497-78E064F8CF3A}"/>
              </a:ext>
            </a:extLst>
          </p:cNvPr>
          <p:cNvSpPr>
            <a:spLocks noGrp="1"/>
          </p:cNvSpPr>
          <p:nvPr>
            <p:ph type="title"/>
          </p:nvPr>
        </p:nvSpPr>
        <p:spPr/>
        <p:txBody>
          <a:bodyPr/>
          <a:lstStyle/>
          <a:p>
            <a:r>
              <a:rPr lang="sv-SE" dirty="0"/>
              <a:t>Tävling/match</a:t>
            </a:r>
          </a:p>
        </p:txBody>
      </p:sp>
      <p:pic>
        <p:nvPicPr>
          <p:cNvPr id="9" name="Picture 8">
            <a:extLst>
              <a:ext uri="{FF2B5EF4-FFF2-40B4-BE49-F238E27FC236}">
                <a16:creationId xmlns:a16="http://schemas.microsoft.com/office/drawing/2014/main" id="{D8AFDC2E-1284-6FBF-F110-B382195FD519}"/>
              </a:ext>
            </a:extLst>
          </p:cNvPr>
          <p:cNvPicPr>
            <a:picLocks noChangeAspect="1"/>
          </p:cNvPicPr>
          <p:nvPr/>
        </p:nvPicPr>
        <p:blipFill>
          <a:blip r:embed="rId2"/>
          <a:stretch>
            <a:fillRect/>
          </a:stretch>
        </p:blipFill>
        <p:spPr>
          <a:xfrm>
            <a:off x="6642101" y="1387332"/>
            <a:ext cx="5095875" cy="4829175"/>
          </a:xfrm>
          <a:prstGeom prst="rect">
            <a:avLst/>
          </a:prstGeom>
        </p:spPr>
      </p:pic>
      <p:pic>
        <p:nvPicPr>
          <p:cNvPr id="6" name="Picture 5" descr="Askims IK">
            <a:extLst>
              <a:ext uri="{FF2B5EF4-FFF2-40B4-BE49-F238E27FC236}">
                <a16:creationId xmlns:a16="http://schemas.microsoft.com/office/drawing/2014/main" id="{ED2CF02E-9F1F-1ECF-81CC-4142633FE3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81192" y="282386"/>
            <a:ext cx="844310" cy="844310"/>
          </a:xfrm>
          <a:prstGeom prst="rect">
            <a:avLst/>
          </a:prstGeom>
          <a:noFill/>
          <a:extLst>
            <a:ext uri="{909E8E84-426E-40DD-AFC4-6F175D3DCCD1}">
              <a14:hiddenFill xmlns:a14="http://schemas.microsoft.com/office/drawing/2010/main">
                <a:solidFill>
                  <a:srgbClr val="FFFFFF"/>
                </a:solidFill>
              </a14:hiddenFill>
            </a:ext>
          </a:extLst>
        </p:spPr>
      </p:pic>
      <p:sp>
        <p:nvSpPr>
          <p:cNvPr id="8" name="Platshållare för innehåll 2">
            <a:extLst>
              <a:ext uri="{FF2B5EF4-FFF2-40B4-BE49-F238E27FC236}">
                <a16:creationId xmlns:a16="http://schemas.microsoft.com/office/drawing/2014/main" id="{A8168E7D-42E6-2ABF-D46D-44461CC5A7EE}"/>
              </a:ext>
            </a:extLst>
          </p:cNvPr>
          <p:cNvSpPr>
            <a:spLocks noGrp="1"/>
          </p:cNvSpPr>
          <p:nvPr>
            <p:ph idx="1"/>
          </p:nvPr>
        </p:nvSpPr>
        <p:spPr>
          <a:xfrm>
            <a:off x="838200" y="2056441"/>
            <a:ext cx="5486400" cy="1461459"/>
          </a:xfrm>
        </p:spPr>
        <p:txBody>
          <a:bodyPr>
            <a:noAutofit/>
          </a:bodyPr>
          <a:lstStyle/>
          <a:p>
            <a:pPr marL="0" indent="0">
              <a:lnSpc>
                <a:spcPct val="100000"/>
              </a:lnSpc>
              <a:buNone/>
            </a:pPr>
            <a:r>
              <a:rPr lang="sv-SE" sz="2000" dirty="0">
                <a:latin typeface="+mj-lt"/>
              </a:rPr>
              <a:t>Alla </a:t>
            </a:r>
            <a:r>
              <a:rPr lang="sv-SE" sz="2000" b="1" dirty="0">
                <a:latin typeface="+mj-lt"/>
              </a:rPr>
              <a:t>regelbundet tränande spelare* </a:t>
            </a:r>
            <a:r>
              <a:rPr lang="sv-SE" sz="2000" dirty="0">
                <a:latin typeface="+mj-lt"/>
              </a:rPr>
              <a:t>i Askims IK (från 9 mot 9 till och med juniorspel) ska erbjudas matchtid under tävlingssäsong.</a:t>
            </a:r>
          </a:p>
        </p:txBody>
      </p:sp>
      <p:sp>
        <p:nvSpPr>
          <p:cNvPr id="10" name="textruta 4">
            <a:extLst>
              <a:ext uri="{FF2B5EF4-FFF2-40B4-BE49-F238E27FC236}">
                <a16:creationId xmlns:a16="http://schemas.microsoft.com/office/drawing/2014/main" id="{A13F53B8-73FB-4A94-CC5D-A6C4DECDB595}"/>
              </a:ext>
            </a:extLst>
          </p:cNvPr>
          <p:cNvSpPr txBox="1"/>
          <p:nvPr/>
        </p:nvSpPr>
        <p:spPr>
          <a:xfrm>
            <a:off x="838200" y="3801920"/>
            <a:ext cx="4978399" cy="1969770"/>
          </a:xfrm>
          <a:prstGeom prst="rect">
            <a:avLst/>
          </a:prstGeom>
          <a:noFill/>
        </p:spPr>
        <p:txBody>
          <a:bodyPr wrap="square" rtlCol="0">
            <a:spAutoFit/>
          </a:bodyPr>
          <a:lstStyle/>
          <a:p>
            <a:pPr>
              <a:spcAft>
                <a:spcPts val="600"/>
              </a:spcAft>
            </a:pPr>
            <a:r>
              <a:rPr lang="sv-SE" sz="1600" dirty="0">
                <a:latin typeface="+mj-lt"/>
              </a:rPr>
              <a:t>*Regelbundet tränande spelare (</a:t>
            </a:r>
            <a:r>
              <a:rPr lang="sv-SE" sz="1600" dirty="0">
                <a:latin typeface="+mj-lt"/>
                <a:hlinkClick r:id="rId4"/>
              </a:rPr>
              <a:t>Samsynsavtalet</a:t>
            </a:r>
            <a:r>
              <a:rPr lang="sv-SE" sz="1600" dirty="0">
                <a:latin typeface="+mj-lt"/>
              </a:rPr>
              <a:t>)</a:t>
            </a:r>
          </a:p>
          <a:p>
            <a:pPr marL="285750" indent="-285750">
              <a:spcAft>
                <a:spcPts val="600"/>
              </a:spcAft>
              <a:buFont typeface="Arial" panose="020B0604020202020204" pitchFamily="34" charset="0"/>
              <a:buChar char="•"/>
            </a:pPr>
            <a:r>
              <a:rPr lang="sv-SE" sz="1600" dirty="0">
                <a:latin typeface="+mj-lt"/>
              </a:rPr>
              <a:t>Period: april-juni samt augusti-oktober</a:t>
            </a:r>
            <a:br>
              <a:rPr lang="sv-SE" sz="1600" dirty="0">
                <a:latin typeface="+mj-lt"/>
              </a:rPr>
            </a:br>
            <a:r>
              <a:rPr lang="sv-SE" sz="1600" dirty="0">
                <a:latin typeface="+mj-lt"/>
              </a:rPr>
              <a:t>Närvaro: 50% närvaro på fotbollsaktiviteter, två veckor bakåt i tiden</a:t>
            </a:r>
          </a:p>
          <a:p>
            <a:pPr marL="285750" indent="-285750">
              <a:spcAft>
                <a:spcPts val="600"/>
              </a:spcAft>
              <a:buFont typeface="Arial" panose="020B0604020202020204" pitchFamily="34" charset="0"/>
              <a:buChar char="•"/>
            </a:pPr>
            <a:r>
              <a:rPr lang="sv-SE" sz="1600" dirty="0">
                <a:latin typeface="+mj-lt"/>
              </a:rPr>
              <a:t>Period: november-mars: </a:t>
            </a:r>
            <a:br>
              <a:rPr lang="sv-SE" sz="1600" dirty="0">
                <a:latin typeface="+mj-lt"/>
              </a:rPr>
            </a:br>
            <a:r>
              <a:rPr lang="sv-SE" sz="1600" dirty="0">
                <a:latin typeface="+mj-lt"/>
              </a:rPr>
              <a:t>Närvaro: 50% närvaro inkluderat eventuell dubbelidrott</a:t>
            </a:r>
          </a:p>
        </p:txBody>
      </p:sp>
    </p:spTree>
    <p:extLst>
      <p:ext uri="{BB962C8B-B14F-4D97-AF65-F5344CB8AC3E}">
        <p14:creationId xmlns:p14="http://schemas.microsoft.com/office/powerpoint/2010/main" val="24431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C3976710-DDC0-09A9-9DB3-3BEBBCD648BE}"/>
              </a:ext>
            </a:extLst>
          </p:cNvPr>
          <p:cNvSpPr txBox="1">
            <a:spLocks/>
          </p:cNvSpPr>
          <p:nvPr/>
        </p:nvSpPr>
        <p:spPr>
          <a:xfrm>
            <a:off x="455182" y="1400741"/>
            <a:ext cx="5640818" cy="3839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400" b="1" dirty="0"/>
              <a:t>Anmälan</a:t>
            </a:r>
            <a:r>
              <a:rPr lang="sv-SE" sz="2400" dirty="0"/>
              <a:t> och delaktighet i seriespel</a:t>
            </a:r>
          </a:p>
        </p:txBody>
      </p:sp>
      <p:graphicFrame>
        <p:nvGraphicFramePr>
          <p:cNvPr id="97" name="Tabell 96">
            <a:extLst>
              <a:ext uri="{FF2B5EF4-FFF2-40B4-BE49-F238E27FC236}">
                <a16:creationId xmlns:a16="http://schemas.microsoft.com/office/drawing/2014/main" id="{87C9E070-6FD6-8170-444B-69A98647C662}"/>
              </a:ext>
            </a:extLst>
          </p:cNvPr>
          <p:cNvGraphicFramePr>
            <a:graphicFrameLocks noGrp="1"/>
          </p:cNvGraphicFramePr>
          <p:nvPr>
            <p:extLst>
              <p:ext uri="{D42A27DB-BD31-4B8C-83A1-F6EECF244321}">
                <p14:modId xmlns:p14="http://schemas.microsoft.com/office/powerpoint/2010/main" val="2553657591"/>
              </p:ext>
            </p:extLst>
          </p:nvPr>
        </p:nvGraphicFramePr>
        <p:xfrm>
          <a:off x="455997" y="1923465"/>
          <a:ext cx="11285866" cy="2388197"/>
        </p:xfrm>
        <a:graphic>
          <a:graphicData uri="http://schemas.openxmlformats.org/drawingml/2006/table">
            <a:tbl>
              <a:tblPr firstRow="1" bandRow="1">
                <a:tableStyleId>{073A0DAA-6AF3-43AB-8588-CEC1D06C72B9}</a:tableStyleId>
              </a:tblPr>
              <a:tblGrid>
                <a:gridCol w="1205457">
                  <a:extLst>
                    <a:ext uri="{9D8B030D-6E8A-4147-A177-3AD203B41FA5}">
                      <a16:colId xmlns:a16="http://schemas.microsoft.com/office/drawing/2014/main" val="2494613282"/>
                    </a:ext>
                  </a:extLst>
                </a:gridCol>
                <a:gridCol w="1102916">
                  <a:extLst>
                    <a:ext uri="{9D8B030D-6E8A-4147-A177-3AD203B41FA5}">
                      <a16:colId xmlns:a16="http://schemas.microsoft.com/office/drawing/2014/main" val="2497904220"/>
                    </a:ext>
                  </a:extLst>
                </a:gridCol>
                <a:gridCol w="1153049">
                  <a:extLst>
                    <a:ext uri="{9D8B030D-6E8A-4147-A177-3AD203B41FA5}">
                      <a16:colId xmlns:a16="http://schemas.microsoft.com/office/drawing/2014/main" val="811542633"/>
                    </a:ext>
                  </a:extLst>
                </a:gridCol>
                <a:gridCol w="701856">
                  <a:extLst>
                    <a:ext uri="{9D8B030D-6E8A-4147-A177-3AD203B41FA5}">
                      <a16:colId xmlns:a16="http://schemas.microsoft.com/office/drawing/2014/main" val="2120861"/>
                    </a:ext>
                  </a:extLst>
                </a:gridCol>
                <a:gridCol w="701856">
                  <a:extLst>
                    <a:ext uri="{9D8B030D-6E8A-4147-A177-3AD203B41FA5}">
                      <a16:colId xmlns:a16="http://schemas.microsoft.com/office/drawing/2014/main" val="1058459607"/>
                    </a:ext>
                  </a:extLst>
                </a:gridCol>
                <a:gridCol w="969230">
                  <a:extLst>
                    <a:ext uri="{9D8B030D-6E8A-4147-A177-3AD203B41FA5}">
                      <a16:colId xmlns:a16="http://schemas.microsoft.com/office/drawing/2014/main" val="1187647840"/>
                    </a:ext>
                  </a:extLst>
                </a:gridCol>
                <a:gridCol w="701856">
                  <a:extLst>
                    <a:ext uri="{9D8B030D-6E8A-4147-A177-3AD203B41FA5}">
                      <a16:colId xmlns:a16="http://schemas.microsoft.com/office/drawing/2014/main" val="2726178515"/>
                    </a:ext>
                  </a:extLst>
                </a:gridCol>
                <a:gridCol w="701856">
                  <a:extLst>
                    <a:ext uri="{9D8B030D-6E8A-4147-A177-3AD203B41FA5}">
                      <a16:colId xmlns:a16="http://schemas.microsoft.com/office/drawing/2014/main" val="420882328"/>
                    </a:ext>
                  </a:extLst>
                </a:gridCol>
                <a:gridCol w="952519">
                  <a:extLst>
                    <a:ext uri="{9D8B030D-6E8A-4147-A177-3AD203B41FA5}">
                      <a16:colId xmlns:a16="http://schemas.microsoft.com/office/drawing/2014/main" val="841870686"/>
                    </a:ext>
                  </a:extLst>
                </a:gridCol>
                <a:gridCol w="701856">
                  <a:extLst>
                    <a:ext uri="{9D8B030D-6E8A-4147-A177-3AD203B41FA5}">
                      <a16:colId xmlns:a16="http://schemas.microsoft.com/office/drawing/2014/main" val="3245765074"/>
                    </a:ext>
                  </a:extLst>
                </a:gridCol>
                <a:gridCol w="718567">
                  <a:extLst>
                    <a:ext uri="{9D8B030D-6E8A-4147-A177-3AD203B41FA5}">
                      <a16:colId xmlns:a16="http://schemas.microsoft.com/office/drawing/2014/main" val="2364111687"/>
                    </a:ext>
                  </a:extLst>
                </a:gridCol>
                <a:gridCol w="969230">
                  <a:extLst>
                    <a:ext uri="{9D8B030D-6E8A-4147-A177-3AD203B41FA5}">
                      <a16:colId xmlns:a16="http://schemas.microsoft.com/office/drawing/2014/main" val="1279233842"/>
                    </a:ext>
                  </a:extLst>
                </a:gridCol>
                <a:gridCol w="705618">
                  <a:extLst>
                    <a:ext uri="{9D8B030D-6E8A-4147-A177-3AD203B41FA5}">
                      <a16:colId xmlns:a16="http://schemas.microsoft.com/office/drawing/2014/main" val="3843203183"/>
                    </a:ext>
                  </a:extLst>
                </a:gridCol>
              </a:tblGrid>
              <a:tr h="788762">
                <a:tc>
                  <a:txBody>
                    <a:bodyPr/>
                    <a:lstStyle/>
                    <a:p>
                      <a:endParaRPr lang="sv-SE" sz="1400" dirty="0"/>
                    </a:p>
                  </a:txBody>
                  <a:tcPr anchor="b"/>
                </a:tc>
                <a:tc>
                  <a:txBody>
                    <a:bodyPr/>
                    <a:lstStyle/>
                    <a:p>
                      <a:r>
                        <a:rPr lang="sv-SE" sz="1400" dirty="0"/>
                        <a:t>Rek. antal avbytare</a:t>
                      </a:r>
                    </a:p>
                  </a:txBody>
                  <a:tcPr anchor="b"/>
                </a:tc>
                <a:tc>
                  <a:txBody>
                    <a:bodyPr/>
                    <a:lstStyle/>
                    <a:p>
                      <a:r>
                        <a:rPr lang="sv-SE" sz="1400" dirty="0"/>
                        <a:t>Max antal avbytare</a:t>
                      </a:r>
                    </a:p>
                  </a:txBody>
                  <a:tcPr anchor="b"/>
                </a:tc>
                <a:tc>
                  <a:txBody>
                    <a:bodyPr/>
                    <a:lstStyle/>
                    <a:p>
                      <a:r>
                        <a:rPr lang="sv-SE" sz="1400" dirty="0"/>
                        <a:t>1 lag</a:t>
                      </a:r>
                    </a:p>
                    <a:p>
                      <a:br>
                        <a:rPr lang="sv-SE" sz="1400" dirty="0"/>
                      </a:br>
                      <a:r>
                        <a:rPr lang="sv-SE" sz="1400" dirty="0"/>
                        <a:t>Min</a:t>
                      </a:r>
                    </a:p>
                  </a:txBody>
                  <a:tcPr anchor="b"/>
                </a:tc>
                <a:tc>
                  <a:txBody>
                    <a:bodyPr/>
                    <a:lstStyle/>
                    <a:p>
                      <a:r>
                        <a:rPr lang="sv-SE" sz="1400" dirty="0"/>
                        <a:t>Max</a:t>
                      </a:r>
                    </a:p>
                  </a:txBody>
                  <a:tcPr anchor="b"/>
                </a:tc>
                <a:tc>
                  <a:txBody>
                    <a:bodyPr/>
                    <a:lstStyle/>
                    <a:p>
                      <a:r>
                        <a:rPr lang="sv-SE" sz="1400" dirty="0"/>
                        <a:t>Samar-</a:t>
                      </a:r>
                      <a:r>
                        <a:rPr lang="sv-SE" sz="1400" dirty="0" err="1"/>
                        <a:t>betslag</a:t>
                      </a:r>
                      <a:endParaRPr lang="sv-SE" sz="1400" dirty="0"/>
                    </a:p>
                  </a:txBody>
                  <a:tcPr anchor="b"/>
                </a:tc>
                <a:tc>
                  <a:txBody>
                    <a:bodyPr/>
                    <a:lstStyle/>
                    <a:p>
                      <a:r>
                        <a:rPr lang="sv-SE" sz="1400" dirty="0"/>
                        <a:t>2 lag</a:t>
                      </a:r>
                    </a:p>
                    <a:p>
                      <a:endParaRPr lang="sv-SE" sz="1400" dirty="0"/>
                    </a:p>
                    <a:p>
                      <a:r>
                        <a:rPr lang="sv-SE" sz="1400" dirty="0"/>
                        <a:t>Min</a:t>
                      </a:r>
                    </a:p>
                  </a:txBody>
                  <a:tcPr anchor="b"/>
                </a:tc>
                <a:tc>
                  <a:txBody>
                    <a:bodyPr/>
                    <a:lstStyle/>
                    <a:p>
                      <a:r>
                        <a:rPr lang="sv-SE" sz="1400" dirty="0"/>
                        <a:t>Max</a:t>
                      </a:r>
                    </a:p>
                  </a:txBody>
                  <a:tcPr anchor="b"/>
                </a:tc>
                <a:tc>
                  <a:txBody>
                    <a:bodyPr/>
                    <a:lstStyle/>
                    <a:p>
                      <a:r>
                        <a:rPr lang="sv-SE" sz="1400" dirty="0"/>
                        <a:t>Samar-</a:t>
                      </a:r>
                      <a:r>
                        <a:rPr lang="sv-SE" sz="1400" dirty="0" err="1"/>
                        <a:t>betslag</a:t>
                      </a:r>
                      <a:endParaRPr lang="sv-SE" sz="1400" dirty="0"/>
                    </a:p>
                  </a:txBody>
                  <a:tcPr anchor="b"/>
                </a:tc>
                <a:tc>
                  <a:txBody>
                    <a:bodyPr/>
                    <a:lstStyle/>
                    <a:p>
                      <a:r>
                        <a:rPr lang="sv-SE" sz="1400" dirty="0"/>
                        <a:t>3 lag</a:t>
                      </a:r>
                    </a:p>
                    <a:p>
                      <a:endParaRPr lang="sv-SE" sz="1400" dirty="0"/>
                    </a:p>
                    <a:p>
                      <a:r>
                        <a:rPr lang="sv-SE" sz="1400" dirty="0"/>
                        <a:t>Min</a:t>
                      </a:r>
                    </a:p>
                  </a:txBody>
                  <a:tcPr anchor="b"/>
                </a:tc>
                <a:tc>
                  <a:txBody>
                    <a:bodyPr/>
                    <a:lstStyle/>
                    <a:p>
                      <a:r>
                        <a:rPr lang="sv-SE" sz="1400" dirty="0"/>
                        <a:t>Max</a:t>
                      </a:r>
                    </a:p>
                  </a:txBody>
                  <a:tcPr anchor="b"/>
                </a:tc>
                <a:tc>
                  <a:txBody>
                    <a:bodyPr/>
                    <a:lstStyle/>
                    <a:p>
                      <a:r>
                        <a:rPr lang="sv-SE" sz="1400" dirty="0"/>
                        <a:t>Samar-</a:t>
                      </a:r>
                      <a:r>
                        <a:rPr lang="sv-SE" sz="1400" dirty="0" err="1"/>
                        <a:t>betslag</a:t>
                      </a:r>
                      <a:endParaRPr lang="sv-SE" sz="1400" dirty="0"/>
                    </a:p>
                  </a:txBody>
                  <a:tcPr anchor="b"/>
                </a:tc>
                <a:tc>
                  <a:txBody>
                    <a:bodyPr/>
                    <a:lstStyle/>
                    <a:p>
                      <a:r>
                        <a:rPr lang="sv-SE" sz="1400" dirty="0"/>
                        <a:t>4 lag</a:t>
                      </a:r>
                    </a:p>
                    <a:p>
                      <a:endParaRPr lang="sv-SE" sz="1400" dirty="0"/>
                    </a:p>
                    <a:p>
                      <a:r>
                        <a:rPr lang="sv-SE" sz="1400" dirty="0"/>
                        <a:t>Min</a:t>
                      </a:r>
                    </a:p>
                  </a:txBody>
                  <a:tcPr anchor="b"/>
                </a:tc>
                <a:extLst>
                  <a:ext uri="{0D108BD9-81ED-4DB2-BD59-A6C34878D82A}">
                    <a16:rowId xmlns:a16="http://schemas.microsoft.com/office/drawing/2014/main" val="4059694327"/>
                  </a:ext>
                </a:extLst>
              </a:tr>
              <a:tr h="319887">
                <a:tc>
                  <a:txBody>
                    <a:bodyPr/>
                    <a:lstStyle/>
                    <a:p>
                      <a:r>
                        <a:rPr lang="sv-SE" sz="1400" b="1" dirty="0"/>
                        <a:t>3v3</a:t>
                      </a:r>
                    </a:p>
                  </a:txBody>
                  <a:tcPr anchor="b"/>
                </a:tc>
                <a:tc>
                  <a:txBody>
                    <a:bodyPr/>
                    <a:lstStyle/>
                    <a:p>
                      <a:r>
                        <a:rPr lang="sv-SE" sz="1400" dirty="0"/>
                        <a:t>3</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extLst>
                  <a:ext uri="{0D108BD9-81ED-4DB2-BD59-A6C34878D82A}">
                    <a16:rowId xmlns:a16="http://schemas.microsoft.com/office/drawing/2014/main" val="1611939321"/>
                  </a:ext>
                </a:extLst>
              </a:tr>
              <a:tr h="319887">
                <a:tc>
                  <a:txBody>
                    <a:bodyPr/>
                    <a:lstStyle/>
                    <a:p>
                      <a:r>
                        <a:rPr lang="sv-SE" sz="1400" b="1" dirty="0"/>
                        <a:t>5v5</a:t>
                      </a:r>
                    </a:p>
                  </a:txBody>
                  <a:tcPr anchor="b"/>
                </a:tc>
                <a:tc>
                  <a:txBody>
                    <a:bodyPr/>
                    <a:lstStyle/>
                    <a:p>
                      <a:r>
                        <a:rPr lang="sv-SE" sz="1400" dirty="0"/>
                        <a:t>4</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tc>
                  <a:txBody>
                    <a:bodyPr/>
                    <a:lstStyle/>
                    <a:p>
                      <a:r>
                        <a:rPr lang="sv-SE" sz="1400" dirty="0"/>
                        <a:t>-</a:t>
                      </a:r>
                    </a:p>
                  </a:txBody>
                  <a:tcPr anchor="b"/>
                </a:tc>
                <a:extLst>
                  <a:ext uri="{0D108BD9-81ED-4DB2-BD59-A6C34878D82A}">
                    <a16:rowId xmlns:a16="http://schemas.microsoft.com/office/drawing/2014/main" val="4161011417"/>
                  </a:ext>
                </a:extLst>
              </a:tr>
              <a:tr h="319887">
                <a:tc>
                  <a:txBody>
                    <a:bodyPr/>
                    <a:lstStyle/>
                    <a:p>
                      <a:r>
                        <a:rPr lang="sv-SE" sz="1400" b="1" dirty="0"/>
                        <a:t>7mot7</a:t>
                      </a:r>
                    </a:p>
                  </a:txBody>
                  <a:tcPr anchor="b"/>
                </a:tc>
                <a:tc>
                  <a:txBody>
                    <a:bodyPr/>
                    <a:lstStyle/>
                    <a:p>
                      <a:r>
                        <a:rPr lang="sv-SE" sz="1400" dirty="0"/>
                        <a:t>3</a:t>
                      </a:r>
                    </a:p>
                  </a:txBody>
                  <a:tcPr anchor="b"/>
                </a:tc>
                <a:tc>
                  <a:txBody>
                    <a:bodyPr/>
                    <a:lstStyle/>
                    <a:p>
                      <a:r>
                        <a:rPr lang="sv-SE" sz="1400" dirty="0"/>
                        <a:t>-</a:t>
                      </a:r>
                    </a:p>
                  </a:txBody>
                  <a:tcPr anchor="b"/>
                </a:tc>
                <a:tc>
                  <a:txBody>
                    <a:bodyPr/>
                    <a:lstStyle/>
                    <a:p>
                      <a:r>
                        <a:rPr lang="sv-SE" sz="1400" dirty="0"/>
                        <a:t>10</a:t>
                      </a:r>
                    </a:p>
                  </a:txBody>
                  <a:tcPr anchor="b"/>
                </a:tc>
                <a:tc>
                  <a:txBody>
                    <a:bodyPr/>
                    <a:lstStyle/>
                    <a:p>
                      <a:r>
                        <a:rPr lang="sv-SE" sz="1400" dirty="0"/>
                        <a:t>14</a:t>
                      </a:r>
                    </a:p>
                  </a:txBody>
                  <a:tcPr anchor="b"/>
                </a:tc>
                <a:tc>
                  <a:txBody>
                    <a:bodyPr/>
                    <a:lstStyle/>
                    <a:p>
                      <a:r>
                        <a:rPr lang="sv-SE" sz="1400" dirty="0"/>
                        <a:t>15-19</a:t>
                      </a:r>
                    </a:p>
                  </a:txBody>
                  <a:tcPr anchor="b"/>
                </a:tc>
                <a:tc>
                  <a:txBody>
                    <a:bodyPr/>
                    <a:lstStyle/>
                    <a:p>
                      <a:r>
                        <a:rPr lang="sv-SE" sz="1400" dirty="0"/>
                        <a:t>20</a:t>
                      </a:r>
                    </a:p>
                  </a:txBody>
                  <a:tcPr anchor="b"/>
                </a:tc>
                <a:tc>
                  <a:txBody>
                    <a:bodyPr/>
                    <a:lstStyle/>
                    <a:p>
                      <a:r>
                        <a:rPr lang="sv-SE" sz="1400" dirty="0"/>
                        <a:t>24</a:t>
                      </a:r>
                    </a:p>
                  </a:txBody>
                  <a:tcPr anchor="b"/>
                </a:tc>
                <a:tc>
                  <a:txBody>
                    <a:bodyPr/>
                    <a:lstStyle/>
                    <a:p>
                      <a:r>
                        <a:rPr lang="sv-SE" sz="1400" dirty="0"/>
                        <a:t>25-29</a:t>
                      </a:r>
                    </a:p>
                  </a:txBody>
                  <a:tcPr anchor="b"/>
                </a:tc>
                <a:tc>
                  <a:txBody>
                    <a:bodyPr/>
                    <a:lstStyle/>
                    <a:p>
                      <a:r>
                        <a:rPr lang="sv-SE" sz="1400" dirty="0"/>
                        <a:t>30</a:t>
                      </a:r>
                    </a:p>
                  </a:txBody>
                  <a:tcPr anchor="b"/>
                </a:tc>
                <a:tc>
                  <a:txBody>
                    <a:bodyPr/>
                    <a:lstStyle/>
                    <a:p>
                      <a:r>
                        <a:rPr lang="sv-SE" sz="1400" dirty="0"/>
                        <a:t>34</a:t>
                      </a:r>
                    </a:p>
                  </a:txBody>
                  <a:tcPr anchor="b"/>
                </a:tc>
                <a:tc>
                  <a:txBody>
                    <a:bodyPr/>
                    <a:lstStyle/>
                    <a:p>
                      <a:r>
                        <a:rPr lang="sv-SE" sz="1400" dirty="0"/>
                        <a:t>35-39</a:t>
                      </a:r>
                    </a:p>
                  </a:txBody>
                  <a:tcPr anchor="b"/>
                </a:tc>
                <a:tc>
                  <a:txBody>
                    <a:bodyPr/>
                    <a:lstStyle/>
                    <a:p>
                      <a:r>
                        <a:rPr lang="sv-SE" sz="1400" dirty="0"/>
                        <a:t>&lt;40</a:t>
                      </a:r>
                    </a:p>
                  </a:txBody>
                  <a:tcPr anchor="b"/>
                </a:tc>
                <a:extLst>
                  <a:ext uri="{0D108BD9-81ED-4DB2-BD59-A6C34878D82A}">
                    <a16:rowId xmlns:a16="http://schemas.microsoft.com/office/drawing/2014/main" val="775508224"/>
                  </a:ext>
                </a:extLst>
              </a:tr>
              <a:tr h="319887">
                <a:tc>
                  <a:txBody>
                    <a:bodyPr/>
                    <a:lstStyle/>
                    <a:p>
                      <a:r>
                        <a:rPr lang="sv-SE" sz="1400" b="1" dirty="0"/>
                        <a:t>9mot9</a:t>
                      </a:r>
                    </a:p>
                  </a:txBody>
                  <a:tcPr anchor="b">
                    <a:solidFill>
                      <a:schemeClr val="accent1">
                        <a:lumMod val="60000"/>
                        <a:lumOff val="40000"/>
                      </a:schemeClr>
                    </a:solidFill>
                  </a:tcPr>
                </a:tc>
                <a:tc>
                  <a:txBody>
                    <a:bodyPr/>
                    <a:lstStyle/>
                    <a:p>
                      <a:r>
                        <a:rPr lang="sv-SE" sz="1400" dirty="0"/>
                        <a:t>3</a:t>
                      </a:r>
                    </a:p>
                  </a:txBody>
                  <a:tcPr anchor="b">
                    <a:solidFill>
                      <a:schemeClr val="accent1">
                        <a:lumMod val="60000"/>
                        <a:lumOff val="40000"/>
                      </a:schemeClr>
                    </a:solidFill>
                  </a:tcPr>
                </a:tc>
                <a:tc>
                  <a:txBody>
                    <a:bodyPr/>
                    <a:lstStyle/>
                    <a:p>
                      <a:r>
                        <a:rPr lang="sv-SE" sz="1400" dirty="0"/>
                        <a:t>3</a:t>
                      </a:r>
                    </a:p>
                  </a:txBody>
                  <a:tcPr anchor="b">
                    <a:solidFill>
                      <a:schemeClr val="accent1">
                        <a:lumMod val="60000"/>
                        <a:lumOff val="40000"/>
                      </a:schemeClr>
                    </a:solidFill>
                  </a:tcPr>
                </a:tc>
                <a:tc>
                  <a:txBody>
                    <a:bodyPr/>
                    <a:lstStyle/>
                    <a:p>
                      <a:r>
                        <a:rPr lang="sv-SE" sz="1400" dirty="0"/>
                        <a:t>13</a:t>
                      </a:r>
                    </a:p>
                  </a:txBody>
                  <a:tcPr anchor="b">
                    <a:solidFill>
                      <a:schemeClr val="accent1">
                        <a:lumMod val="60000"/>
                        <a:lumOff val="40000"/>
                      </a:schemeClr>
                    </a:solidFill>
                  </a:tcPr>
                </a:tc>
                <a:tc>
                  <a:txBody>
                    <a:bodyPr/>
                    <a:lstStyle/>
                    <a:p>
                      <a:r>
                        <a:rPr lang="sv-SE" sz="1400" dirty="0"/>
                        <a:t>16</a:t>
                      </a:r>
                    </a:p>
                  </a:txBody>
                  <a:tcPr anchor="b">
                    <a:solidFill>
                      <a:schemeClr val="accent1">
                        <a:lumMod val="60000"/>
                        <a:lumOff val="40000"/>
                      </a:schemeClr>
                    </a:solidFill>
                  </a:tcPr>
                </a:tc>
                <a:tc>
                  <a:txBody>
                    <a:bodyPr/>
                    <a:lstStyle/>
                    <a:p>
                      <a:r>
                        <a:rPr lang="sv-SE" sz="1400" dirty="0"/>
                        <a:t>17-21</a:t>
                      </a:r>
                    </a:p>
                  </a:txBody>
                  <a:tcPr anchor="b">
                    <a:solidFill>
                      <a:schemeClr val="accent1">
                        <a:lumMod val="60000"/>
                        <a:lumOff val="40000"/>
                      </a:schemeClr>
                    </a:solidFill>
                  </a:tcPr>
                </a:tc>
                <a:tc>
                  <a:txBody>
                    <a:bodyPr/>
                    <a:lstStyle/>
                    <a:p>
                      <a:r>
                        <a:rPr lang="sv-SE" sz="1400" dirty="0"/>
                        <a:t>22</a:t>
                      </a:r>
                    </a:p>
                  </a:txBody>
                  <a:tcPr anchor="b">
                    <a:solidFill>
                      <a:schemeClr val="accent1">
                        <a:lumMod val="60000"/>
                        <a:lumOff val="40000"/>
                      </a:schemeClr>
                    </a:solidFill>
                  </a:tcPr>
                </a:tc>
                <a:tc>
                  <a:txBody>
                    <a:bodyPr/>
                    <a:lstStyle/>
                    <a:p>
                      <a:r>
                        <a:rPr lang="sv-SE" sz="1400" dirty="0"/>
                        <a:t>30</a:t>
                      </a:r>
                    </a:p>
                  </a:txBody>
                  <a:tcPr anchor="b">
                    <a:solidFill>
                      <a:schemeClr val="accent1">
                        <a:lumMod val="60000"/>
                        <a:lumOff val="40000"/>
                      </a:schemeClr>
                    </a:solidFill>
                  </a:tcPr>
                </a:tc>
                <a:tc>
                  <a:txBody>
                    <a:bodyPr/>
                    <a:lstStyle/>
                    <a:p>
                      <a:r>
                        <a:rPr lang="sv-SE" sz="1400" dirty="0"/>
                        <a:t>31-35</a:t>
                      </a:r>
                    </a:p>
                  </a:txBody>
                  <a:tcPr anchor="b">
                    <a:solidFill>
                      <a:schemeClr val="accent1">
                        <a:lumMod val="60000"/>
                        <a:lumOff val="40000"/>
                      </a:schemeClr>
                    </a:solidFill>
                  </a:tcPr>
                </a:tc>
                <a:tc>
                  <a:txBody>
                    <a:bodyPr/>
                    <a:lstStyle/>
                    <a:p>
                      <a:r>
                        <a:rPr lang="sv-SE" sz="1400" dirty="0"/>
                        <a:t>36</a:t>
                      </a:r>
                    </a:p>
                  </a:txBody>
                  <a:tcPr anchor="b">
                    <a:solidFill>
                      <a:schemeClr val="accent1">
                        <a:lumMod val="60000"/>
                        <a:lumOff val="40000"/>
                      </a:schemeClr>
                    </a:solidFill>
                  </a:tcPr>
                </a:tc>
                <a:tc>
                  <a:txBody>
                    <a:bodyPr/>
                    <a:lstStyle/>
                    <a:p>
                      <a:r>
                        <a:rPr lang="sv-SE" sz="1400" dirty="0"/>
                        <a:t>44</a:t>
                      </a:r>
                    </a:p>
                  </a:txBody>
                  <a:tcPr anchor="b">
                    <a:solidFill>
                      <a:schemeClr val="accent1">
                        <a:lumMod val="60000"/>
                        <a:lumOff val="40000"/>
                      </a:schemeClr>
                    </a:solidFill>
                  </a:tcPr>
                </a:tc>
                <a:tc>
                  <a:txBody>
                    <a:bodyPr/>
                    <a:lstStyle/>
                    <a:p>
                      <a:r>
                        <a:rPr lang="sv-SE" sz="1400" dirty="0"/>
                        <a:t>45-49</a:t>
                      </a:r>
                    </a:p>
                  </a:txBody>
                  <a:tcPr anchor="b">
                    <a:solidFill>
                      <a:schemeClr val="accent1">
                        <a:lumMod val="60000"/>
                        <a:lumOff val="40000"/>
                      </a:schemeClr>
                    </a:solidFill>
                  </a:tcPr>
                </a:tc>
                <a:tc>
                  <a:txBody>
                    <a:bodyPr/>
                    <a:lstStyle/>
                    <a:p>
                      <a:r>
                        <a:rPr lang="sv-SE" sz="1400" dirty="0"/>
                        <a:t>&lt;50</a:t>
                      </a:r>
                    </a:p>
                  </a:txBody>
                  <a:tcPr anchor="b">
                    <a:solidFill>
                      <a:schemeClr val="accent1">
                        <a:lumMod val="60000"/>
                        <a:lumOff val="40000"/>
                      </a:schemeClr>
                    </a:solidFill>
                  </a:tcPr>
                </a:tc>
                <a:extLst>
                  <a:ext uri="{0D108BD9-81ED-4DB2-BD59-A6C34878D82A}">
                    <a16:rowId xmlns:a16="http://schemas.microsoft.com/office/drawing/2014/main" val="2569125018"/>
                  </a:ext>
                </a:extLst>
              </a:tr>
              <a:tr h="319887">
                <a:tc>
                  <a:txBody>
                    <a:bodyPr/>
                    <a:lstStyle/>
                    <a:p>
                      <a:r>
                        <a:rPr lang="sv-SE" sz="1400" b="1" dirty="0"/>
                        <a:t>11mot11</a:t>
                      </a:r>
                    </a:p>
                  </a:txBody>
                  <a:tcPr anchor="b">
                    <a:solidFill>
                      <a:schemeClr val="accent1">
                        <a:lumMod val="60000"/>
                        <a:lumOff val="40000"/>
                      </a:schemeClr>
                    </a:solidFill>
                  </a:tcPr>
                </a:tc>
                <a:tc>
                  <a:txBody>
                    <a:bodyPr/>
                    <a:lstStyle/>
                    <a:p>
                      <a:r>
                        <a:rPr lang="sv-SE" sz="1400" dirty="0"/>
                        <a:t>3</a:t>
                      </a:r>
                    </a:p>
                  </a:txBody>
                  <a:tcPr anchor="b">
                    <a:solidFill>
                      <a:schemeClr val="accent1">
                        <a:lumMod val="60000"/>
                        <a:lumOff val="40000"/>
                      </a:schemeClr>
                    </a:solidFill>
                  </a:tcPr>
                </a:tc>
                <a:tc>
                  <a:txBody>
                    <a:bodyPr/>
                    <a:lstStyle/>
                    <a:p>
                      <a:r>
                        <a:rPr lang="sv-SE" sz="1400" dirty="0"/>
                        <a:t>5</a:t>
                      </a:r>
                    </a:p>
                  </a:txBody>
                  <a:tcPr anchor="b">
                    <a:solidFill>
                      <a:schemeClr val="accent1">
                        <a:lumMod val="60000"/>
                        <a:lumOff val="40000"/>
                      </a:schemeClr>
                    </a:solidFill>
                  </a:tcPr>
                </a:tc>
                <a:tc>
                  <a:txBody>
                    <a:bodyPr/>
                    <a:lstStyle/>
                    <a:p>
                      <a:r>
                        <a:rPr lang="sv-SE" sz="1400" dirty="0"/>
                        <a:t>16</a:t>
                      </a:r>
                    </a:p>
                  </a:txBody>
                  <a:tcPr anchor="b">
                    <a:solidFill>
                      <a:schemeClr val="accent1">
                        <a:lumMod val="60000"/>
                        <a:lumOff val="40000"/>
                      </a:schemeClr>
                    </a:solidFill>
                  </a:tcPr>
                </a:tc>
                <a:tc>
                  <a:txBody>
                    <a:bodyPr/>
                    <a:lstStyle/>
                    <a:p>
                      <a:r>
                        <a:rPr lang="sv-SE" sz="1400" dirty="0"/>
                        <a:t>20</a:t>
                      </a:r>
                    </a:p>
                  </a:txBody>
                  <a:tcPr anchor="b">
                    <a:solidFill>
                      <a:schemeClr val="accent1">
                        <a:lumMod val="60000"/>
                        <a:lumOff val="40000"/>
                      </a:schemeClr>
                    </a:solidFill>
                  </a:tcPr>
                </a:tc>
                <a:tc>
                  <a:txBody>
                    <a:bodyPr/>
                    <a:lstStyle/>
                    <a:p>
                      <a:r>
                        <a:rPr lang="sv-SE" sz="1400" dirty="0"/>
                        <a:t>21-25</a:t>
                      </a:r>
                    </a:p>
                  </a:txBody>
                  <a:tcPr anchor="b">
                    <a:solidFill>
                      <a:schemeClr val="accent1">
                        <a:lumMod val="60000"/>
                        <a:lumOff val="40000"/>
                      </a:schemeClr>
                    </a:solidFill>
                  </a:tcPr>
                </a:tc>
                <a:tc>
                  <a:txBody>
                    <a:bodyPr/>
                    <a:lstStyle/>
                    <a:p>
                      <a:r>
                        <a:rPr lang="sv-SE" sz="1400" dirty="0"/>
                        <a:t>26</a:t>
                      </a:r>
                    </a:p>
                  </a:txBody>
                  <a:tcPr anchor="b">
                    <a:solidFill>
                      <a:schemeClr val="accent1">
                        <a:lumMod val="60000"/>
                        <a:lumOff val="40000"/>
                      </a:schemeClr>
                    </a:solidFill>
                  </a:tcPr>
                </a:tc>
                <a:tc>
                  <a:txBody>
                    <a:bodyPr/>
                    <a:lstStyle/>
                    <a:p>
                      <a:r>
                        <a:rPr lang="sv-SE" sz="1400" dirty="0"/>
                        <a:t>34</a:t>
                      </a:r>
                    </a:p>
                  </a:txBody>
                  <a:tcPr anchor="b">
                    <a:solidFill>
                      <a:schemeClr val="accent1">
                        <a:lumMod val="60000"/>
                        <a:lumOff val="40000"/>
                      </a:schemeClr>
                    </a:solidFill>
                  </a:tcPr>
                </a:tc>
                <a:tc>
                  <a:txBody>
                    <a:bodyPr/>
                    <a:lstStyle/>
                    <a:p>
                      <a:r>
                        <a:rPr lang="sv-SE" sz="1400" dirty="0"/>
                        <a:t>35-39</a:t>
                      </a:r>
                    </a:p>
                  </a:txBody>
                  <a:tcPr anchor="b">
                    <a:solidFill>
                      <a:schemeClr val="accent1">
                        <a:lumMod val="60000"/>
                        <a:lumOff val="40000"/>
                      </a:schemeClr>
                    </a:solidFill>
                  </a:tcPr>
                </a:tc>
                <a:tc>
                  <a:txBody>
                    <a:bodyPr/>
                    <a:lstStyle/>
                    <a:p>
                      <a:r>
                        <a:rPr lang="sv-SE" sz="1400" dirty="0"/>
                        <a:t>&lt;40</a:t>
                      </a:r>
                    </a:p>
                  </a:txBody>
                  <a:tcPr anchor="b">
                    <a:solidFill>
                      <a:schemeClr val="accent1">
                        <a:lumMod val="60000"/>
                        <a:lumOff val="40000"/>
                      </a:schemeClr>
                    </a:solidFill>
                  </a:tcPr>
                </a:tc>
                <a:tc>
                  <a:txBody>
                    <a:bodyPr/>
                    <a:lstStyle/>
                    <a:p>
                      <a:r>
                        <a:rPr lang="sv-SE" sz="1400" dirty="0"/>
                        <a:t>-</a:t>
                      </a:r>
                    </a:p>
                  </a:txBody>
                  <a:tcPr anchor="b">
                    <a:solidFill>
                      <a:schemeClr val="accent1">
                        <a:lumMod val="60000"/>
                        <a:lumOff val="40000"/>
                      </a:schemeClr>
                    </a:solidFill>
                  </a:tcPr>
                </a:tc>
                <a:tc>
                  <a:txBody>
                    <a:bodyPr/>
                    <a:lstStyle/>
                    <a:p>
                      <a:r>
                        <a:rPr lang="sv-SE" sz="1400" dirty="0"/>
                        <a:t>-</a:t>
                      </a:r>
                    </a:p>
                  </a:txBody>
                  <a:tcPr anchor="b">
                    <a:solidFill>
                      <a:schemeClr val="accent1">
                        <a:lumMod val="60000"/>
                        <a:lumOff val="40000"/>
                      </a:schemeClr>
                    </a:solidFill>
                  </a:tcPr>
                </a:tc>
                <a:tc>
                  <a:txBody>
                    <a:bodyPr/>
                    <a:lstStyle/>
                    <a:p>
                      <a:r>
                        <a:rPr lang="sv-SE" sz="1400" dirty="0"/>
                        <a:t>-</a:t>
                      </a:r>
                    </a:p>
                  </a:txBody>
                  <a:tcPr anchor="b">
                    <a:solidFill>
                      <a:schemeClr val="accent1">
                        <a:lumMod val="60000"/>
                        <a:lumOff val="40000"/>
                      </a:schemeClr>
                    </a:solidFill>
                  </a:tcPr>
                </a:tc>
                <a:extLst>
                  <a:ext uri="{0D108BD9-81ED-4DB2-BD59-A6C34878D82A}">
                    <a16:rowId xmlns:a16="http://schemas.microsoft.com/office/drawing/2014/main" val="3094388808"/>
                  </a:ext>
                </a:extLst>
              </a:tr>
            </a:tbl>
          </a:graphicData>
        </a:graphic>
      </p:graphicFrame>
      <p:sp>
        <p:nvSpPr>
          <p:cNvPr id="99" name="textruta 98">
            <a:extLst>
              <a:ext uri="{FF2B5EF4-FFF2-40B4-BE49-F238E27FC236}">
                <a16:creationId xmlns:a16="http://schemas.microsoft.com/office/drawing/2014/main" id="{6968D386-19EE-4A07-E1E8-C8AFD13DC2D4}"/>
              </a:ext>
            </a:extLst>
          </p:cNvPr>
          <p:cNvSpPr txBox="1"/>
          <p:nvPr/>
        </p:nvSpPr>
        <p:spPr>
          <a:xfrm>
            <a:off x="10344002" y="4450450"/>
            <a:ext cx="1387175" cy="276999"/>
          </a:xfrm>
          <a:prstGeom prst="rect">
            <a:avLst/>
          </a:prstGeom>
          <a:noFill/>
        </p:spPr>
        <p:txBody>
          <a:bodyPr wrap="none" rtlCol="0">
            <a:spAutoFit/>
          </a:bodyPr>
          <a:lstStyle/>
          <a:p>
            <a:r>
              <a:rPr lang="sv-SE" sz="1200" dirty="0"/>
              <a:t>Inklusive målvakter</a:t>
            </a:r>
          </a:p>
        </p:txBody>
      </p:sp>
      <p:sp>
        <p:nvSpPr>
          <p:cNvPr id="101" name="Rubrik 1">
            <a:extLst>
              <a:ext uri="{FF2B5EF4-FFF2-40B4-BE49-F238E27FC236}">
                <a16:creationId xmlns:a16="http://schemas.microsoft.com/office/drawing/2014/main" id="{324F9F47-59E0-9A87-6600-444BF17DE4BF}"/>
              </a:ext>
            </a:extLst>
          </p:cNvPr>
          <p:cNvSpPr txBox="1">
            <a:spLocks/>
          </p:cNvSpPr>
          <p:nvPr/>
        </p:nvSpPr>
        <p:spPr>
          <a:xfrm>
            <a:off x="1282740" y="498159"/>
            <a:ext cx="1922915" cy="3976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a:t>Tävling/match</a:t>
            </a:r>
            <a:endParaRPr lang="sv-SE" sz="2000" dirty="0"/>
          </a:p>
        </p:txBody>
      </p:sp>
      <p:pic>
        <p:nvPicPr>
          <p:cNvPr id="3" name="Picture 2" descr="Askims IK">
            <a:extLst>
              <a:ext uri="{FF2B5EF4-FFF2-40B4-BE49-F238E27FC236}">
                <a16:creationId xmlns:a16="http://schemas.microsoft.com/office/drawing/2014/main" id="{A81CA81C-5183-3B2F-A144-2EABA5CF38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81192" y="282386"/>
            <a:ext cx="844310" cy="8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296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78F97C-EE53-02CA-C295-9F813126343C}"/>
              </a:ext>
            </a:extLst>
          </p:cNvPr>
          <p:cNvSpPr/>
          <p:nvPr/>
        </p:nvSpPr>
        <p:spPr>
          <a:xfrm>
            <a:off x="8182366" y="2902998"/>
            <a:ext cx="3524439" cy="254263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76C4F97-5BD4-DA56-1871-AD629C841B31}"/>
              </a:ext>
            </a:extLst>
          </p:cNvPr>
          <p:cNvSpPr>
            <a:spLocks noGrp="1"/>
          </p:cNvSpPr>
          <p:nvPr>
            <p:ph type="title"/>
          </p:nvPr>
        </p:nvSpPr>
        <p:spPr>
          <a:xfrm>
            <a:off x="738446" y="884336"/>
            <a:ext cx="10168128" cy="807326"/>
          </a:xfrm>
        </p:spPr>
        <p:txBody>
          <a:bodyPr>
            <a:normAutofit fontScale="90000"/>
          </a:bodyPr>
          <a:lstStyle/>
          <a:p>
            <a:r>
              <a:rPr lang="sv-SE" sz="2000" dirty="0"/>
              <a:t>Tävling/match</a:t>
            </a:r>
            <a:br>
              <a:rPr lang="sv-SE" sz="2000" dirty="0"/>
            </a:br>
            <a:br>
              <a:rPr lang="sv-SE" sz="2000" dirty="0"/>
            </a:br>
            <a:r>
              <a:rPr lang="sv-SE" sz="2700" dirty="0"/>
              <a:t>Anmälan och </a:t>
            </a:r>
            <a:r>
              <a:rPr lang="sv-SE" sz="2700" b="1" dirty="0"/>
              <a:t>delaktighet i seriespel</a:t>
            </a:r>
            <a:endParaRPr lang="sv-SE" sz="2000" b="1" dirty="0"/>
          </a:p>
        </p:txBody>
      </p:sp>
      <p:sp>
        <p:nvSpPr>
          <p:cNvPr id="29" name="textruta 28">
            <a:extLst>
              <a:ext uri="{FF2B5EF4-FFF2-40B4-BE49-F238E27FC236}">
                <a16:creationId xmlns:a16="http://schemas.microsoft.com/office/drawing/2014/main" id="{888CFCF9-C516-7058-B134-5D771E54FBAE}"/>
              </a:ext>
            </a:extLst>
          </p:cNvPr>
          <p:cNvSpPr txBox="1"/>
          <p:nvPr/>
        </p:nvSpPr>
        <p:spPr>
          <a:xfrm>
            <a:off x="4206462" y="3576410"/>
            <a:ext cx="3088025" cy="338554"/>
          </a:xfrm>
          <a:prstGeom prst="rect">
            <a:avLst/>
          </a:prstGeom>
          <a:noFill/>
        </p:spPr>
        <p:txBody>
          <a:bodyPr wrap="none" rtlCol="0">
            <a:spAutoFit/>
          </a:bodyPr>
          <a:lstStyle/>
          <a:p>
            <a:r>
              <a:rPr lang="sv-SE" sz="1600" dirty="0">
                <a:latin typeface="+mj-lt"/>
              </a:rPr>
              <a:t>65% = </a:t>
            </a:r>
            <a:r>
              <a:rPr lang="sv-SE" sz="1600" dirty="0" err="1">
                <a:latin typeface="+mj-lt"/>
              </a:rPr>
              <a:t>ev</a:t>
            </a:r>
            <a:r>
              <a:rPr lang="sv-SE" sz="1600" dirty="0">
                <a:latin typeface="+mj-lt"/>
              </a:rPr>
              <a:t> svårare nivå på matchspel</a:t>
            </a:r>
          </a:p>
        </p:txBody>
      </p:sp>
      <p:sp>
        <p:nvSpPr>
          <p:cNvPr id="30" name="textruta 29">
            <a:extLst>
              <a:ext uri="{FF2B5EF4-FFF2-40B4-BE49-F238E27FC236}">
                <a16:creationId xmlns:a16="http://schemas.microsoft.com/office/drawing/2014/main" id="{98D817DB-7D91-CD39-D59D-AC7D8B49D273}"/>
              </a:ext>
            </a:extLst>
          </p:cNvPr>
          <p:cNvSpPr txBox="1"/>
          <p:nvPr/>
        </p:nvSpPr>
        <p:spPr>
          <a:xfrm>
            <a:off x="4206462" y="3945742"/>
            <a:ext cx="1582806" cy="338554"/>
          </a:xfrm>
          <a:prstGeom prst="rect">
            <a:avLst/>
          </a:prstGeom>
          <a:noFill/>
        </p:spPr>
        <p:txBody>
          <a:bodyPr wrap="none" rtlCol="0">
            <a:spAutoFit/>
          </a:bodyPr>
          <a:lstStyle/>
          <a:p>
            <a:r>
              <a:rPr lang="sv-SE" sz="1600" dirty="0">
                <a:latin typeface="+mj-lt"/>
              </a:rPr>
              <a:t>50% = matchspel</a:t>
            </a:r>
          </a:p>
        </p:txBody>
      </p:sp>
      <p:sp>
        <p:nvSpPr>
          <p:cNvPr id="31" name="textruta 30">
            <a:extLst>
              <a:ext uri="{FF2B5EF4-FFF2-40B4-BE49-F238E27FC236}">
                <a16:creationId xmlns:a16="http://schemas.microsoft.com/office/drawing/2014/main" id="{390E554C-F3C3-767B-5D12-434597BA272B}"/>
              </a:ext>
            </a:extLst>
          </p:cNvPr>
          <p:cNvSpPr txBox="1"/>
          <p:nvPr/>
        </p:nvSpPr>
        <p:spPr>
          <a:xfrm>
            <a:off x="4239704" y="4737749"/>
            <a:ext cx="3168816" cy="338554"/>
          </a:xfrm>
          <a:prstGeom prst="rect">
            <a:avLst/>
          </a:prstGeom>
          <a:noFill/>
        </p:spPr>
        <p:txBody>
          <a:bodyPr wrap="none" rtlCol="0">
            <a:spAutoFit/>
          </a:bodyPr>
          <a:lstStyle/>
          <a:p>
            <a:r>
              <a:rPr lang="sv-SE" sz="1600" dirty="0">
                <a:latin typeface="+mj-lt"/>
              </a:rPr>
              <a:t>65</a:t>
            </a:r>
            <a:r>
              <a:rPr lang="sv-SE" sz="1600" dirty="0"/>
              <a:t>% = </a:t>
            </a:r>
            <a:r>
              <a:rPr lang="sv-SE" sz="1600" dirty="0" err="1"/>
              <a:t>ev</a:t>
            </a:r>
            <a:r>
              <a:rPr lang="sv-SE" sz="1600" dirty="0"/>
              <a:t> svårare nivå på matchspel</a:t>
            </a:r>
            <a:endParaRPr lang="sv-SE" sz="1600" dirty="0">
              <a:latin typeface="+mj-lt"/>
            </a:endParaRPr>
          </a:p>
        </p:txBody>
      </p:sp>
      <p:sp>
        <p:nvSpPr>
          <p:cNvPr id="32" name="textruta 31">
            <a:extLst>
              <a:ext uri="{FF2B5EF4-FFF2-40B4-BE49-F238E27FC236}">
                <a16:creationId xmlns:a16="http://schemas.microsoft.com/office/drawing/2014/main" id="{19DF5043-988C-F5FA-7512-AFF27324A3FC}"/>
              </a:ext>
            </a:extLst>
          </p:cNvPr>
          <p:cNvSpPr txBox="1"/>
          <p:nvPr/>
        </p:nvSpPr>
        <p:spPr>
          <a:xfrm>
            <a:off x="4216866" y="5107081"/>
            <a:ext cx="1582806" cy="338554"/>
          </a:xfrm>
          <a:prstGeom prst="rect">
            <a:avLst/>
          </a:prstGeom>
          <a:noFill/>
        </p:spPr>
        <p:txBody>
          <a:bodyPr wrap="none" rtlCol="0">
            <a:spAutoFit/>
          </a:bodyPr>
          <a:lstStyle/>
          <a:p>
            <a:r>
              <a:rPr lang="sv-SE" sz="1600" dirty="0">
                <a:latin typeface="+mj-lt"/>
              </a:rPr>
              <a:t>50% = matchspel</a:t>
            </a:r>
          </a:p>
        </p:txBody>
      </p:sp>
      <p:sp>
        <p:nvSpPr>
          <p:cNvPr id="33" name="textruta 32">
            <a:extLst>
              <a:ext uri="{FF2B5EF4-FFF2-40B4-BE49-F238E27FC236}">
                <a16:creationId xmlns:a16="http://schemas.microsoft.com/office/drawing/2014/main" id="{93BF25AA-D1C3-9322-15CD-A361D8FEE588}"/>
              </a:ext>
            </a:extLst>
          </p:cNvPr>
          <p:cNvSpPr txBox="1"/>
          <p:nvPr/>
        </p:nvSpPr>
        <p:spPr>
          <a:xfrm>
            <a:off x="4239704" y="3068579"/>
            <a:ext cx="3362715" cy="338554"/>
          </a:xfrm>
          <a:prstGeom prst="rect">
            <a:avLst/>
          </a:prstGeom>
          <a:noFill/>
        </p:spPr>
        <p:txBody>
          <a:bodyPr wrap="none" rtlCol="0">
            <a:spAutoFit/>
          </a:bodyPr>
          <a:lstStyle/>
          <a:p>
            <a:r>
              <a:rPr lang="sv-SE" sz="1600" dirty="0">
                <a:latin typeface="+mj-lt"/>
              </a:rPr>
              <a:t>rekommenderar 50% = matchspel</a:t>
            </a:r>
          </a:p>
        </p:txBody>
      </p:sp>
      <p:cxnSp>
        <p:nvCxnSpPr>
          <p:cNvPr id="35" name="Rak pil 34">
            <a:extLst>
              <a:ext uri="{FF2B5EF4-FFF2-40B4-BE49-F238E27FC236}">
                <a16:creationId xmlns:a16="http://schemas.microsoft.com/office/drawing/2014/main" id="{13E29CFC-EDE7-FD47-C88D-88FCF8EB0598}"/>
              </a:ext>
            </a:extLst>
          </p:cNvPr>
          <p:cNvCxnSpPr>
            <a:cxnSpLocks/>
            <a:endCxn id="33" idx="1"/>
          </p:cNvCxnSpPr>
          <p:nvPr/>
        </p:nvCxnSpPr>
        <p:spPr>
          <a:xfrm>
            <a:off x="3549690" y="3237856"/>
            <a:ext cx="69001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ak pil 39">
            <a:extLst>
              <a:ext uri="{FF2B5EF4-FFF2-40B4-BE49-F238E27FC236}">
                <a16:creationId xmlns:a16="http://schemas.microsoft.com/office/drawing/2014/main" id="{4974F80D-5BAF-5EE0-4C3E-E592B6C6D252}"/>
              </a:ext>
            </a:extLst>
          </p:cNvPr>
          <p:cNvCxnSpPr>
            <a:cxnSpLocks/>
            <a:endCxn id="29" idx="1"/>
          </p:cNvCxnSpPr>
          <p:nvPr/>
        </p:nvCxnSpPr>
        <p:spPr>
          <a:xfrm flipV="1">
            <a:off x="3825746" y="3745687"/>
            <a:ext cx="380716" cy="3577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ak pil 42">
            <a:extLst>
              <a:ext uri="{FF2B5EF4-FFF2-40B4-BE49-F238E27FC236}">
                <a16:creationId xmlns:a16="http://schemas.microsoft.com/office/drawing/2014/main" id="{C4181DC7-F054-BDFA-8166-E0C81F9E2E74}"/>
              </a:ext>
            </a:extLst>
          </p:cNvPr>
          <p:cNvCxnSpPr>
            <a:cxnSpLocks/>
          </p:cNvCxnSpPr>
          <p:nvPr/>
        </p:nvCxnSpPr>
        <p:spPr>
          <a:xfrm flipV="1">
            <a:off x="3539285" y="4110571"/>
            <a:ext cx="677582" cy="5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ak pil 46">
            <a:extLst>
              <a:ext uri="{FF2B5EF4-FFF2-40B4-BE49-F238E27FC236}">
                <a16:creationId xmlns:a16="http://schemas.microsoft.com/office/drawing/2014/main" id="{93BC035A-B951-9386-CA2A-7F6F103DFF2F}"/>
              </a:ext>
            </a:extLst>
          </p:cNvPr>
          <p:cNvCxnSpPr>
            <a:cxnSpLocks/>
            <a:endCxn id="31" idx="1"/>
          </p:cNvCxnSpPr>
          <p:nvPr/>
        </p:nvCxnSpPr>
        <p:spPr>
          <a:xfrm flipV="1">
            <a:off x="3878076" y="4907026"/>
            <a:ext cx="361628" cy="3616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ak pil 48">
            <a:extLst>
              <a:ext uri="{FF2B5EF4-FFF2-40B4-BE49-F238E27FC236}">
                <a16:creationId xmlns:a16="http://schemas.microsoft.com/office/drawing/2014/main" id="{21373151-7214-83DC-B2BC-6F67F8B6A193}"/>
              </a:ext>
            </a:extLst>
          </p:cNvPr>
          <p:cNvCxnSpPr>
            <a:cxnSpLocks/>
          </p:cNvCxnSpPr>
          <p:nvPr/>
        </p:nvCxnSpPr>
        <p:spPr>
          <a:xfrm>
            <a:off x="3539285" y="5276358"/>
            <a:ext cx="66717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ruta 51">
            <a:extLst>
              <a:ext uri="{FF2B5EF4-FFF2-40B4-BE49-F238E27FC236}">
                <a16:creationId xmlns:a16="http://schemas.microsoft.com/office/drawing/2014/main" id="{34A1A320-FC8B-01D4-BF35-9273823A757C}"/>
              </a:ext>
            </a:extLst>
          </p:cNvPr>
          <p:cNvSpPr txBox="1"/>
          <p:nvPr/>
        </p:nvSpPr>
        <p:spPr>
          <a:xfrm>
            <a:off x="578759" y="2680609"/>
            <a:ext cx="3238243" cy="2893100"/>
          </a:xfrm>
          <a:prstGeom prst="rect">
            <a:avLst/>
          </a:prstGeom>
          <a:noFill/>
        </p:spPr>
        <p:txBody>
          <a:bodyPr wrap="square" rtlCol="0">
            <a:spAutoFit/>
          </a:bodyPr>
          <a:lstStyle/>
          <a:p>
            <a:r>
              <a:rPr lang="sv-SE" sz="1600" b="1" dirty="0">
                <a:latin typeface="+mj-lt"/>
              </a:rPr>
              <a:t>7mot 7</a:t>
            </a:r>
          </a:p>
          <a:p>
            <a:pPr marL="285750" indent="-285750">
              <a:buFont typeface="Arial" panose="020B0604020202020204" pitchFamily="34" charset="0"/>
              <a:buChar char="•"/>
            </a:pPr>
            <a:r>
              <a:rPr lang="sv-SE" sz="1600" dirty="0">
                <a:latin typeface="+mj-lt"/>
              </a:rPr>
              <a:t>Tränar minst 2 ggr/vecka</a:t>
            </a:r>
          </a:p>
          <a:p>
            <a:pPr marL="285750" indent="-285750">
              <a:buFont typeface="Arial" panose="020B0604020202020204" pitchFamily="34" charset="0"/>
              <a:buChar char="•"/>
            </a:pPr>
            <a:r>
              <a:rPr lang="sv-SE" sz="1600" i="1" dirty="0">
                <a:latin typeface="+mj-lt"/>
              </a:rPr>
              <a:t>Samma nivå på alla lag</a:t>
            </a:r>
          </a:p>
          <a:p>
            <a:pPr marL="285750" indent="-285750">
              <a:buFont typeface="Arial" panose="020B0604020202020204" pitchFamily="34" charset="0"/>
              <a:buChar char="•"/>
            </a:pPr>
            <a:endParaRPr lang="sv-SE" sz="1600" dirty="0">
              <a:latin typeface="+mj-lt"/>
            </a:endParaRPr>
          </a:p>
          <a:p>
            <a:r>
              <a:rPr lang="sv-SE" sz="1600" b="1" dirty="0">
                <a:latin typeface="+mj-lt"/>
              </a:rPr>
              <a:t>9mot9</a:t>
            </a:r>
          </a:p>
          <a:p>
            <a:pPr marL="285750" indent="-285750">
              <a:buFont typeface="Arial" panose="020B0604020202020204" pitchFamily="34" charset="0"/>
              <a:buChar char="•"/>
            </a:pPr>
            <a:r>
              <a:rPr lang="sv-SE" sz="1600" dirty="0">
                <a:latin typeface="+mj-lt"/>
              </a:rPr>
              <a:t>Tränar minst 3 ggr/vecka</a:t>
            </a:r>
          </a:p>
          <a:p>
            <a:pPr marL="285750" indent="-285750">
              <a:buFont typeface="Arial" panose="020B0604020202020204" pitchFamily="34" charset="0"/>
              <a:buChar char="•"/>
            </a:pPr>
            <a:r>
              <a:rPr lang="sv-SE" sz="1600" i="1" dirty="0">
                <a:latin typeface="+mj-lt"/>
              </a:rPr>
              <a:t>Ok att anmäla olika nivåer</a:t>
            </a:r>
          </a:p>
          <a:p>
            <a:endParaRPr lang="sv-SE" sz="1600" dirty="0">
              <a:latin typeface="+mj-lt"/>
            </a:endParaRPr>
          </a:p>
          <a:p>
            <a:r>
              <a:rPr lang="sv-SE" sz="1600" b="1" dirty="0">
                <a:latin typeface="+mj-lt"/>
              </a:rPr>
              <a:t>11mot 11</a:t>
            </a:r>
          </a:p>
          <a:p>
            <a:pPr marL="285750" indent="-285750">
              <a:buFont typeface="Arial" panose="020B0604020202020204" pitchFamily="34" charset="0"/>
              <a:buChar char="•"/>
            </a:pPr>
            <a:r>
              <a:rPr lang="sv-SE" sz="1600" dirty="0">
                <a:latin typeface="+mj-lt"/>
              </a:rPr>
              <a:t>Tränar minst 3 ggr/vecka</a:t>
            </a:r>
          </a:p>
          <a:p>
            <a:pPr marL="285750" indent="-285750">
              <a:buFont typeface="Arial" panose="020B0604020202020204" pitchFamily="34" charset="0"/>
              <a:buChar char="•"/>
            </a:pPr>
            <a:r>
              <a:rPr lang="sv-SE" sz="1600" i="1" dirty="0">
                <a:latin typeface="+mj-lt"/>
              </a:rPr>
              <a:t>Bör anmäla olika nivåer</a:t>
            </a:r>
            <a:endParaRPr lang="sv-SE" sz="1600" dirty="0">
              <a:latin typeface="+mj-lt"/>
            </a:endParaRPr>
          </a:p>
        </p:txBody>
      </p:sp>
      <p:sp>
        <p:nvSpPr>
          <p:cNvPr id="9" name="textruta 8">
            <a:extLst>
              <a:ext uri="{FF2B5EF4-FFF2-40B4-BE49-F238E27FC236}">
                <a16:creationId xmlns:a16="http://schemas.microsoft.com/office/drawing/2014/main" id="{745DEDFF-9762-5D9F-CC46-6A8904825D63}"/>
              </a:ext>
            </a:extLst>
          </p:cNvPr>
          <p:cNvSpPr txBox="1"/>
          <p:nvPr/>
        </p:nvSpPr>
        <p:spPr>
          <a:xfrm>
            <a:off x="8571826" y="3287834"/>
            <a:ext cx="2969510" cy="1754326"/>
          </a:xfrm>
          <a:prstGeom prst="rect">
            <a:avLst/>
          </a:prstGeom>
          <a:noFill/>
        </p:spPr>
        <p:txBody>
          <a:bodyPr wrap="square" rtlCol="0">
            <a:spAutoFit/>
          </a:bodyPr>
          <a:lstStyle/>
          <a:p>
            <a:r>
              <a:rPr lang="sv-SE" dirty="0">
                <a:latin typeface="+mj-lt"/>
              </a:rPr>
              <a:t>Träning ger färdighet.</a:t>
            </a:r>
          </a:p>
          <a:p>
            <a:endParaRPr lang="sv-SE" dirty="0">
              <a:latin typeface="+mj-lt"/>
            </a:endParaRPr>
          </a:p>
          <a:p>
            <a:r>
              <a:rPr lang="sv-SE" dirty="0">
                <a:latin typeface="+mj-lt"/>
              </a:rPr>
              <a:t>Spelare som tränar mycket kan då och då behöva spela i en svårare matchmiljö.</a:t>
            </a:r>
          </a:p>
        </p:txBody>
      </p:sp>
      <p:sp>
        <p:nvSpPr>
          <p:cNvPr id="5" name="Rubrik 1">
            <a:extLst>
              <a:ext uri="{FF2B5EF4-FFF2-40B4-BE49-F238E27FC236}">
                <a16:creationId xmlns:a16="http://schemas.microsoft.com/office/drawing/2014/main" id="{D72D7639-92EB-4CDF-235A-3F01007DCEF8}"/>
              </a:ext>
            </a:extLst>
          </p:cNvPr>
          <p:cNvSpPr txBox="1">
            <a:spLocks/>
          </p:cNvSpPr>
          <p:nvPr/>
        </p:nvSpPr>
        <p:spPr>
          <a:xfrm>
            <a:off x="1282740" y="498159"/>
            <a:ext cx="1922915" cy="3976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2000" dirty="0"/>
          </a:p>
        </p:txBody>
      </p:sp>
      <p:pic>
        <p:nvPicPr>
          <p:cNvPr id="4" name="Picture 3" descr="Askims IK">
            <a:extLst>
              <a:ext uri="{FF2B5EF4-FFF2-40B4-BE49-F238E27FC236}">
                <a16:creationId xmlns:a16="http://schemas.microsoft.com/office/drawing/2014/main" id="{EA652CBA-5FAC-B2DF-9ACC-AF91008968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81192" y="282386"/>
            <a:ext cx="844310" cy="84431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6729F4AF-AF43-EA18-C9BA-E10F9648D5CF}"/>
              </a:ext>
            </a:extLst>
          </p:cNvPr>
          <p:cNvSpPr txBox="1"/>
          <p:nvPr/>
        </p:nvSpPr>
        <p:spPr>
          <a:xfrm>
            <a:off x="7408520" y="6107286"/>
            <a:ext cx="4743158" cy="338554"/>
          </a:xfrm>
          <a:prstGeom prst="rect">
            <a:avLst/>
          </a:prstGeom>
          <a:noFill/>
        </p:spPr>
        <p:txBody>
          <a:bodyPr wrap="none" rtlCol="0">
            <a:spAutoFit/>
          </a:bodyPr>
          <a:lstStyle/>
          <a:p>
            <a:r>
              <a:rPr lang="sv-SE" sz="1600" dirty="0">
                <a:latin typeface="+mj-lt"/>
              </a:rPr>
              <a:t>Träningsnärvaro baseras på en tvåveckorsperiod.</a:t>
            </a:r>
            <a:endParaRPr lang="sv-SE" sz="1600" dirty="0"/>
          </a:p>
        </p:txBody>
      </p:sp>
    </p:spTree>
    <p:extLst>
      <p:ext uri="{BB962C8B-B14F-4D97-AF65-F5344CB8AC3E}">
        <p14:creationId xmlns:p14="http://schemas.microsoft.com/office/powerpoint/2010/main" val="60281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p:bldP spid="30" grpId="0"/>
      <p:bldP spid="31" grpId="0"/>
      <p:bldP spid="32" grpId="0"/>
      <p:bldP spid="33" grpId="0"/>
      <p:bldP spid="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B8EFAB-F801-B3F2-BE06-670926688AA9}"/>
              </a:ext>
            </a:extLst>
          </p:cNvPr>
          <p:cNvSpPr>
            <a:spLocks noGrp="1"/>
          </p:cNvSpPr>
          <p:nvPr>
            <p:ph type="title"/>
          </p:nvPr>
        </p:nvSpPr>
        <p:spPr/>
        <p:txBody>
          <a:bodyPr>
            <a:normAutofit/>
          </a:bodyPr>
          <a:lstStyle/>
          <a:p>
            <a:r>
              <a:rPr lang="sv-SE" sz="2400" dirty="0"/>
              <a:t>Q&amp;A Tävling/match</a:t>
            </a:r>
          </a:p>
        </p:txBody>
      </p:sp>
      <p:sp>
        <p:nvSpPr>
          <p:cNvPr id="3" name="Platshållare för innehåll 2">
            <a:extLst>
              <a:ext uri="{FF2B5EF4-FFF2-40B4-BE49-F238E27FC236}">
                <a16:creationId xmlns:a16="http://schemas.microsoft.com/office/drawing/2014/main" id="{23951551-6287-126E-1780-DB36BEFFB727}"/>
              </a:ext>
            </a:extLst>
          </p:cNvPr>
          <p:cNvSpPr>
            <a:spLocks noGrp="1"/>
          </p:cNvSpPr>
          <p:nvPr>
            <p:ph idx="1"/>
          </p:nvPr>
        </p:nvSpPr>
        <p:spPr>
          <a:xfrm>
            <a:off x="560832" y="2184766"/>
            <a:ext cx="11015650" cy="4351338"/>
          </a:xfrm>
        </p:spPr>
        <p:txBody>
          <a:bodyPr>
            <a:normAutofit fontScale="92500" lnSpcReduction="20000"/>
          </a:bodyPr>
          <a:lstStyle/>
          <a:p>
            <a:pPr marL="0" indent="0">
              <a:lnSpc>
                <a:spcPct val="120000"/>
              </a:lnSpc>
              <a:spcBef>
                <a:spcPts val="600"/>
              </a:spcBef>
              <a:buNone/>
            </a:pPr>
            <a:r>
              <a:rPr lang="sv-SE" sz="1400" b="1" dirty="0">
                <a:latin typeface="+mj-lt"/>
              </a:rPr>
              <a:t>Q: Vi har inte tillräckligt många ledare för så många lag?</a:t>
            </a:r>
          </a:p>
          <a:p>
            <a:pPr marL="0" indent="0">
              <a:lnSpc>
                <a:spcPct val="120000"/>
              </a:lnSpc>
              <a:spcBef>
                <a:spcPts val="600"/>
              </a:spcBef>
              <a:buNone/>
            </a:pPr>
            <a:r>
              <a:rPr lang="sv-SE" sz="1400" dirty="0">
                <a:latin typeface="+mj-lt"/>
              </a:rPr>
              <a:t>A: Kontakta en av Askims IKs fotbollsutvecklare för att diskutera alternativ.</a:t>
            </a:r>
          </a:p>
          <a:p>
            <a:pPr>
              <a:lnSpc>
                <a:spcPct val="120000"/>
              </a:lnSpc>
              <a:spcBef>
                <a:spcPts val="600"/>
              </a:spcBef>
            </a:pPr>
            <a:endParaRPr lang="sv-SE" sz="1400" dirty="0">
              <a:latin typeface="+mj-lt"/>
            </a:endParaRPr>
          </a:p>
          <a:p>
            <a:pPr marL="0" indent="0">
              <a:lnSpc>
                <a:spcPct val="120000"/>
              </a:lnSpc>
              <a:spcBef>
                <a:spcPts val="600"/>
              </a:spcBef>
              <a:buNone/>
            </a:pPr>
            <a:r>
              <a:rPr lang="sv-SE" sz="1400" b="1" dirty="0">
                <a:latin typeface="+mj-lt"/>
              </a:rPr>
              <a:t>Q: Anmälan till seriespel sker i januari och regelbundet tränande spelare baseras på en tvåveckors period. Hur vet vi hur många regelbundet tränande spelare vi har inför kommande säsongs matchspel? </a:t>
            </a:r>
          </a:p>
          <a:p>
            <a:pPr marL="0" indent="0">
              <a:lnSpc>
                <a:spcPct val="120000"/>
              </a:lnSpc>
              <a:spcBef>
                <a:spcPts val="600"/>
              </a:spcBef>
              <a:buNone/>
            </a:pPr>
            <a:r>
              <a:rPr lang="sv-SE" sz="1400" dirty="0">
                <a:latin typeface="+mj-lt"/>
              </a:rPr>
              <a:t>A: Utgå från föregående års närvaro samt antal spelare som användes i ett seriespel samt diskutera med föräldrar/spelare om ambitionsnivå inför kommande år.</a:t>
            </a:r>
          </a:p>
          <a:p>
            <a:pPr marL="0" indent="0">
              <a:lnSpc>
                <a:spcPct val="120000"/>
              </a:lnSpc>
              <a:spcBef>
                <a:spcPts val="600"/>
              </a:spcBef>
              <a:buNone/>
            </a:pPr>
            <a:r>
              <a:rPr lang="sv-SE" sz="1400" dirty="0">
                <a:latin typeface="+mj-lt"/>
              </a:rPr>
              <a:t>A: Anmäl hellre ett lag för lite till seriespel och addera senare (7mot7), alternativt att istället komplettera med träningsmatcher (vid spel 9mot9 och 11mot11 boka singel-matcher). Det viktiga är att alla regelbundet tränande spelare ska ges möjlighet att spela matcher.</a:t>
            </a:r>
          </a:p>
          <a:p>
            <a:pPr marL="0" indent="0">
              <a:lnSpc>
                <a:spcPct val="120000"/>
              </a:lnSpc>
              <a:spcBef>
                <a:spcPts val="600"/>
              </a:spcBef>
              <a:buNone/>
            </a:pPr>
            <a:endParaRPr lang="sv-SE" sz="1400" dirty="0">
              <a:latin typeface="+mj-lt"/>
            </a:endParaRPr>
          </a:p>
          <a:p>
            <a:pPr marL="0" indent="0">
              <a:lnSpc>
                <a:spcPct val="120000"/>
              </a:lnSpc>
              <a:spcBef>
                <a:spcPts val="600"/>
              </a:spcBef>
              <a:buNone/>
            </a:pPr>
            <a:r>
              <a:rPr lang="sv-SE" sz="1400" b="1" dirty="0">
                <a:latin typeface="+mj-lt"/>
              </a:rPr>
              <a:t>Q: Nästan alla spelare i truppen har godkänd närvaro. Hur gör vi då när vi ska välja ut spelare inför matchspel? </a:t>
            </a:r>
            <a:br>
              <a:rPr lang="sv-SE" sz="1400" dirty="0">
                <a:latin typeface="+mj-lt"/>
              </a:rPr>
            </a:br>
            <a:r>
              <a:rPr lang="sv-SE" sz="1400" dirty="0">
                <a:latin typeface="+mj-lt"/>
              </a:rPr>
              <a:t>A: 7mot7: rotera alla spelare </a:t>
            </a:r>
            <a:br>
              <a:rPr lang="sv-SE" sz="1400" dirty="0">
                <a:latin typeface="+mj-lt"/>
              </a:rPr>
            </a:br>
            <a:r>
              <a:rPr lang="sv-SE" sz="1400" dirty="0">
                <a:latin typeface="+mj-lt"/>
              </a:rPr>
              <a:t>A: 9mot 9 och 11mot 11: alla ska få spela, ok att ta ut trupper baserat på veckans prestationer/utvecklingskurva/träningsnärvaro</a:t>
            </a:r>
          </a:p>
          <a:p>
            <a:pPr marL="0" indent="0">
              <a:lnSpc>
                <a:spcPct val="120000"/>
              </a:lnSpc>
              <a:spcBef>
                <a:spcPts val="600"/>
              </a:spcBef>
              <a:buNone/>
            </a:pPr>
            <a:endParaRPr lang="sv-SE" sz="1400" dirty="0">
              <a:latin typeface="+mj-lt"/>
            </a:endParaRPr>
          </a:p>
          <a:p>
            <a:pPr marL="0" indent="0">
              <a:lnSpc>
                <a:spcPct val="120000"/>
              </a:lnSpc>
              <a:spcBef>
                <a:spcPts val="600"/>
              </a:spcBef>
              <a:buNone/>
            </a:pPr>
            <a:r>
              <a:rPr lang="sv-SE" sz="1400" b="1" dirty="0">
                <a:latin typeface="+mj-lt"/>
              </a:rPr>
              <a:t>Q: Vårt lag har så hög träningsnärvaro, vi vill höja gränsen från 50% för att få spela. Är det okej?</a:t>
            </a:r>
          </a:p>
          <a:p>
            <a:pPr marL="0" indent="0">
              <a:lnSpc>
                <a:spcPct val="120000"/>
              </a:lnSpc>
              <a:spcBef>
                <a:spcPts val="600"/>
              </a:spcBef>
              <a:buNone/>
            </a:pPr>
            <a:r>
              <a:rPr lang="sv-SE" sz="1400" dirty="0">
                <a:latin typeface="+mj-lt"/>
              </a:rPr>
              <a:t>A: Nej, för åldrarna 13-JR år så är den maximala minimumgränsen 50% träningsnärvaro för att spela matcher. Man får och bör dock sänka den gränsen om laget har en generellt låg eller spretig träningsnärvaro för att stegvis öka på gränsen upp till 50%. </a:t>
            </a:r>
          </a:p>
        </p:txBody>
      </p:sp>
      <p:pic>
        <p:nvPicPr>
          <p:cNvPr id="5" name="Picture 4" descr="Askims IK">
            <a:extLst>
              <a:ext uri="{FF2B5EF4-FFF2-40B4-BE49-F238E27FC236}">
                <a16:creationId xmlns:a16="http://schemas.microsoft.com/office/drawing/2014/main" id="{8F3FB441-71F1-7BAA-C76E-D3E4F47354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81192" y="282386"/>
            <a:ext cx="844310" cy="8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78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FA0A3B-8C2D-7945-F2AA-685486A67373}"/>
              </a:ext>
            </a:extLst>
          </p:cNvPr>
          <p:cNvSpPr/>
          <p:nvPr/>
        </p:nvSpPr>
        <p:spPr>
          <a:xfrm>
            <a:off x="733097" y="4834759"/>
            <a:ext cx="4025334" cy="13219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8A6B257-4251-F3C5-0497-78E064F8CF3A}"/>
              </a:ext>
            </a:extLst>
          </p:cNvPr>
          <p:cNvSpPr>
            <a:spLocks noGrp="1"/>
          </p:cNvSpPr>
          <p:nvPr>
            <p:ph type="title"/>
          </p:nvPr>
        </p:nvSpPr>
        <p:spPr/>
        <p:txBody>
          <a:bodyPr>
            <a:normAutofit/>
          </a:bodyPr>
          <a:lstStyle/>
          <a:p>
            <a:r>
              <a:rPr lang="sv-SE" sz="4400" dirty="0"/>
              <a:t>Rotationsträning/Rotationsspel</a:t>
            </a:r>
          </a:p>
        </p:txBody>
      </p:sp>
      <p:sp>
        <p:nvSpPr>
          <p:cNvPr id="3" name="Platshållare för innehåll 2">
            <a:extLst>
              <a:ext uri="{FF2B5EF4-FFF2-40B4-BE49-F238E27FC236}">
                <a16:creationId xmlns:a16="http://schemas.microsoft.com/office/drawing/2014/main" id="{296792E1-A69A-BDC7-EF36-1C564F52B781}"/>
              </a:ext>
            </a:extLst>
          </p:cNvPr>
          <p:cNvSpPr>
            <a:spLocks noGrp="1"/>
          </p:cNvSpPr>
          <p:nvPr>
            <p:ph idx="1"/>
          </p:nvPr>
        </p:nvSpPr>
        <p:spPr>
          <a:xfrm>
            <a:off x="733097" y="3591221"/>
            <a:ext cx="4390748" cy="1042923"/>
          </a:xfrm>
        </p:spPr>
        <p:txBody>
          <a:bodyPr>
            <a:noAutofit/>
          </a:bodyPr>
          <a:lstStyle/>
          <a:p>
            <a:pPr marL="0" indent="0">
              <a:buNone/>
            </a:pPr>
            <a:r>
              <a:rPr lang="sv-SE" sz="1600" dirty="0">
                <a:latin typeface="+mj-lt"/>
              </a:rPr>
              <a:t>Spelare utgår från spel och träning med sitt lag men kan också spela och träna med närliggande åldersgrupper.</a:t>
            </a:r>
          </a:p>
          <a:p>
            <a:pPr marL="0" indent="0">
              <a:buNone/>
            </a:pPr>
            <a:endParaRPr lang="sv-SE" sz="1600" dirty="0">
              <a:latin typeface="+mj-lt"/>
            </a:endParaRPr>
          </a:p>
          <a:p>
            <a:pPr marL="0" indent="0">
              <a:buNone/>
            </a:pPr>
            <a:r>
              <a:rPr lang="sv-SE" sz="1600" b="1" dirty="0">
                <a:latin typeface="+mj-lt"/>
              </a:rPr>
              <a:t>Barn- och ungdomslag: </a:t>
            </a:r>
          </a:p>
          <a:p>
            <a:pPr marL="0" indent="0">
              <a:buNone/>
            </a:pPr>
            <a:r>
              <a:rPr lang="sv-SE" sz="1600" dirty="0"/>
              <a:t>Matchen är ett utvecklingstillfälle.</a:t>
            </a:r>
            <a:br>
              <a:rPr lang="sv-SE" sz="1600" dirty="0"/>
            </a:br>
            <a:r>
              <a:rPr lang="sv-SE" sz="1600" dirty="0"/>
              <a:t>Det finns inga viktigare matcher.</a:t>
            </a:r>
            <a:endParaRPr lang="sv-SE" sz="1600" dirty="0">
              <a:latin typeface="+mj-lt"/>
            </a:endParaRPr>
          </a:p>
          <a:p>
            <a:pPr marL="0" indent="0">
              <a:buNone/>
            </a:pPr>
            <a:endParaRPr lang="sv-SE" sz="1600" dirty="0">
              <a:latin typeface="+mj-lt"/>
            </a:endParaRPr>
          </a:p>
        </p:txBody>
      </p:sp>
      <p:pic>
        <p:nvPicPr>
          <p:cNvPr id="6" name="Picture 5">
            <a:extLst>
              <a:ext uri="{FF2B5EF4-FFF2-40B4-BE49-F238E27FC236}">
                <a16:creationId xmlns:a16="http://schemas.microsoft.com/office/drawing/2014/main" id="{0681511D-B7D3-316A-8D81-6AD9193A7A74}"/>
              </a:ext>
            </a:extLst>
          </p:cNvPr>
          <p:cNvPicPr>
            <a:picLocks noChangeAspect="1"/>
          </p:cNvPicPr>
          <p:nvPr/>
        </p:nvPicPr>
        <p:blipFill rotWithShape="1">
          <a:blip r:embed="rId2"/>
          <a:srcRect l="7958" r="8400" b="2"/>
          <a:stretch/>
        </p:blipFill>
        <p:spPr>
          <a:xfrm>
            <a:off x="7119016" y="2154513"/>
            <a:ext cx="4587789" cy="4154847"/>
          </a:xfrm>
          <a:prstGeom prst="rect">
            <a:avLst/>
          </a:prstGeom>
        </p:spPr>
      </p:pic>
      <p:pic>
        <p:nvPicPr>
          <p:cNvPr id="5" name="Picture 4" descr="Askims IK">
            <a:extLst>
              <a:ext uri="{FF2B5EF4-FFF2-40B4-BE49-F238E27FC236}">
                <a16:creationId xmlns:a16="http://schemas.microsoft.com/office/drawing/2014/main" id="{84DFD019-371A-87FC-55BE-1ACB4BCA52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81192" y="282386"/>
            <a:ext cx="844310" cy="8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31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96792E1-A69A-BDC7-EF36-1C564F52B781}"/>
              </a:ext>
            </a:extLst>
          </p:cNvPr>
          <p:cNvSpPr>
            <a:spLocks noGrp="1"/>
          </p:cNvSpPr>
          <p:nvPr>
            <p:ph idx="1"/>
          </p:nvPr>
        </p:nvSpPr>
        <p:spPr>
          <a:xfrm>
            <a:off x="837935" y="2679970"/>
            <a:ext cx="8465863" cy="4147531"/>
          </a:xfrm>
        </p:spPr>
        <p:txBody>
          <a:bodyPr>
            <a:noAutofit/>
          </a:bodyPr>
          <a:lstStyle/>
          <a:p>
            <a:pPr marL="0" indent="0">
              <a:spcAft>
                <a:spcPts val="600"/>
              </a:spcAft>
              <a:buNone/>
            </a:pPr>
            <a:r>
              <a:rPr lang="sv-SE" sz="1400" b="1" dirty="0">
                <a:solidFill>
                  <a:srgbClr val="000000"/>
                </a:solidFill>
              </a:rPr>
              <a:t>Koncept: </a:t>
            </a:r>
            <a:r>
              <a:rPr lang="sv-SE" sz="1400" dirty="0">
                <a:solidFill>
                  <a:srgbClr val="000000"/>
                </a:solidFill>
              </a:rPr>
              <a:t>Hantera variationer i utvecklingstakt hos ungdomar. </a:t>
            </a:r>
            <a:br>
              <a:rPr lang="sv-SE" sz="1400" dirty="0">
                <a:solidFill>
                  <a:srgbClr val="000000"/>
                </a:solidFill>
              </a:rPr>
            </a:br>
            <a:r>
              <a:rPr lang="sv-SE" sz="1400" b="1" dirty="0">
                <a:solidFill>
                  <a:srgbClr val="000000"/>
                </a:solidFill>
              </a:rPr>
              <a:t>Strategi: </a:t>
            </a:r>
            <a:r>
              <a:rPr lang="sv-SE" sz="1400" dirty="0">
                <a:solidFill>
                  <a:srgbClr val="000000"/>
                </a:solidFill>
              </a:rPr>
              <a:t>Tillfälligt grupperar idrottare baserat på nuvarande utvecklingsnivå och motivation </a:t>
            </a:r>
            <a:br>
              <a:rPr lang="sv-SE" sz="1400" i="1" dirty="0">
                <a:solidFill>
                  <a:srgbClr val="000000"/>
                </a:solidFill>
              </a:rPr>
            </a:br>
            <a:br>
              <a:rPr lang="sv-SE" sz="1400" b="1" dirty="0">
                <a:latin typeface="+mj-lt"/>
              </a:rPr>
            </a:br>
            <a:r>
              <a:rPr lang="sv-SE" sz="1400" b="1" dirty="0">
                <a:latin typeface="+mj-lt"/>
              </a:rPr>
              <a:t>Askims IKs syfte med ovan typ av samarbete är att nyttja klubbens alla resurser för att kunna utveckla ungdomar utifrån deras nuvarande utvecklingsnivå.</a:t>
            </a:r>
          </a:p>
          <a:p>
            <a:pPr marL="0" indent="0">
              <a:spcAft>
                <a:spcPts val="600"/>
              </a:spcAft>
              <a:buNone/>
            </a:pPr>
            <a:r>
              <a:rPr lang="sv-SE" sz="1400" b="1" u="sng" dirty="0">
                <a:latin typeface="+mj-lt"/>
              </a:rPr>
              <a:t>Grunden är spelarens mognad. Viktigt också att lyssna till spelarens egna tankar om att skifta grupp.</a:t>
            </a:r>
            <a:endParaRPr lang="sv-SE" sz="1400" u="sng" dirty="0">
              <a:latin typeface="+mj-lt"/>
            </a:endParaRPr>
          </a:p>
          <a:p>
            <a:r>
              <a:rPr lang="sv-SE" sz="1400" b="1" dirty="0">
                <a:latin typeface="+mj-lt"/>
              </a:rPr>
              <a:t>Vem: </a:t>
            </a:r>
            <a:r>
              <a:rPr lang="sv-SE" sz="1400" dirty="0">
                <a:latin typeface="+mj-lt"/>
              </a:rPr>
              <a:t>9 mot 9 (året spelaren fyller 13 år). </a:t>
            </a:r>
            <a:br>
              <a:rPr lang="sv-SE" sz="1400" dirty="0">
                <a:latin typeface="+mj-lt"/>
              </a:rPr>
            </a:br>
            <a:r>
              <a:rPr lang="sv-SE" sz="1400" dirty="0">
                <a:latin typeface="+mj-lt"/>
              </a:rPr>
              <a:t>Spelare börjar med utvecklingssamtal där spelare och tränare kan utrycka behov av mer utmaning och tränare</a:t>
            </a:r>
          </a:p>
          <a:p>
            <a:r>
              <a:rPr lang="sv-SE" sz="1400" b="1" dirty="0">
                <a:latin typeface="+mj-lt"/>
              </a:rPr>
              <a:t>När: </a:t>
            </a:r>
            <a:r>
              <a:rPr lang="sv-SE" sz="1400" dirty="0">
                <a:latin typeface="+mj-lt"/>
              </a:rPr>
              <a:t>april – juni &amp; augusti – oktober (tävlingssäsong)</a:t>
            </a:r>
          </a:p>
          <a:p>
            <a:r>
              <a:rPr lang="sv-SE" sz="1400" b="1" dirty="0">
                <a:latin typeface="+mj-lt"/>
              </a:rPr>
              <a:t>Hur: </a:t>
            </a:r>
            <a:r>
              <a:rPr lang="sv-SE" sz="1400" dirty="0" err="1"/>
              <a:t>WhatsApp</a:t>
            </a:r>
            <a:r>
              <a:rPr lang="sv-SE" sz="1400" dirty="0"/>
              <a:t>-grupp skapas för lagens tränare i början av säsongen. Ordinarie tränare har dialog med sina barn/ungdomar och återkopplar till andra lagets tränare som ansvarar för kallelse till träningar och matchspel. Rekommenderat antal/träning: 2-4.</a:t>
            </a:r>
            <a:endParaRPr lang="sv-SE" sz="1400" dirty="0">
              <a:latin typeface="+mj-lt"/>
            </a:endParaRPr>
          </a:p>
        </p:txBody>
      </p:sp>
      <p:sp>
        <p:nvSpPr>
          <p:cNvPr id="5" name="textruta 9">
            <a:extLst>
              <a:ext uri="{FF2B5EF4-FFF2-40B4-BE49-F238E27FC236}">
                <a16:creationId xmlns:a16="http://schemas.microsoft.com/office/drawing/2014/main" id="{B5EFA6FF-3AAC-662D-7B0A-4AC0144A765A}"/>
              </a:ext>
            </a:extLst>
          </p:cNvPr>
          <p:cNvSpPr txBox="1"/>
          <p:nvPr/>
        </p:nvSpPr>
        <p:spPr>
          <a:xfrm>
            <a:off x="10001247" y="1564354"/>
            <a:ext cx="542926" cy="461665"/>
          </a:xfrm>
          <a:prstGeom prst="rect">
            <a:avLst/>
          </a:prstGeom>
          <a:noFill/>
        </p:spPr>
        <p:txBody>
          <a:bodyPr wrap="square" rtlCol="0">
            <a:spAutoFit/>
          </a:bodyPr>
          <a:lstStyle/>
          <a:p>
            <a:r>
              <a:rPr lang="sv-SE" sz="2400" dirty="0"/>
              <a:t>SR</a:t>
            </a:r>
          </a:p>
        </p:txBody>
      </p:sp>
      <p:sp>
        <p:nvSpPr>
          <p:cNvPr id="7" name="textruta 10">
            <a:extLst>
              <a:ext uri="{FF2B5EF4-FFF2-40B4-BE49-F238E27FC236}">
                <a16:creationId xmlns:a16="http://schemas.microsoft.com/office/drawing/2014/main" id="{7385B85E-8806-F729-D606-086C1B9736C2}"/>
              </a:ext>
            </a:extLst>
          </p:cNvPr>
          <p:cNvSpPr txBox="1"/>
          <p:nvPr/>
        </p:nvSpPr>
        <p:spPr>
          <a:xfrm>
            <a:off x="8014095" y="1564354"/>
            <a:ext cx="542926" cy="461665"/>
          </a:xfrm>
          <a:prstGeom prst="rect">
            <a:avLst/>
          </a:prstGeom>
          <a:noFill/>
        </p:spPr>
        <p:txBody>
          <a:bodyPr wrap="square" rtlCol="0">
            <a:spAutoFit/>
          </a:bodyPr>
          <a:lstStyle/>
          <a:p>
            <a:r>
              <a:rPr lang="sv-SE" sz="2400" dirty="0"/>
              <a:t>JR</a:t>
            </a:r>
          </a:p>
        </p:txBody>
      </p:sp>
      <p:sp>
        <p:nvSpPr>
          <p:cNvPr id="8" name="textruta 11">
            <a:extLst>
              <a:ext uri="{FF2B5EF4-FFF2-40B4-BE49-F238E27FC236}">
                <a16:creationId xmlns:a16="http://schemas.microsoft.com/office/drawing/2014/main" id="{78C9CE6F-6775-5003-DF57-A515CBB1E6DB}"/>
              </a:ext>
            </a:extLst>
          </p:cNvPr>
          <p:cNvSpPr txBox="1"/>
          <p:nvPr/>
        </p:nvSpPr>
        <p:spPr>
          <a:xfrm>
            <a:off x="5622130" y="1597790"/>
            <a:ext cx="947739" cy="461665"/>
          </a:xfrm>
          <a:prstGeom prst="rect">
            <a:avLst/>
          </a:prstGeom>
          <a:noFill/>
        </p:spPr>
        <p:txBody>
          <a:bodyPr wrap="square" rtlCol="0">
            <a:spAutoFit/>
          </a:bodyPr>
          <a:lstStyle/>
          <a:p>
            <a:r>
              <a:rPr lang="sv-SE" sz="2400" dirty="0"/>
              <a:t>PF15</a:t>
            </a:r>
          </a:p>
        </p:txBody>
      </p:sp>
      <p:sp>
        <p:nvSpPr>
          <p:cNvPr id="9" name="textruta 12">
            <a:extLst>
              <a:ext uri="{FF2B5EF4-FFF2-40B4-BE49-F238E27FC236}">
                <a16:creationId xmlns:a16="http://schemas.microsoft.com/office/drawing/2014/main" id="{CC47BC5B-D86B-FBDC-B052-5C8A68BF4FB9}"/>
              </a:ext>
            </a:extLst>
          </p:cNvPr>
          <p:cNvSpPr txBox="1"/>
          <p:nvPr/>
        </p:nvSpPr>
        <p:spPr>
          <a:xfrm>
            <a:off x="3230165" y="1600491"/>
            <a:ext cx="947739" cy="461665"/>
          </a:xfrm>
          <a:prstGeom prst="rect">
            <a:avLst/>
          </a:prstGeom>
          <a:noFill/>
        </p:spPr>
        <p:txBody>
          <a:bodyPr wrap="square" rtlCol="0">
            <a:spAutoFit/>
          </a:bodyPr>
          <a:lstStyle/>
          <a:p>
            <a:r>
              <a:rPr lang="sv-SE" sz="2400" dirty="0"/>
              <a:t>PF14</a:t>
            </a:r>
          </a:p>
        </p:txBody>
      </p:sp>
      <p:sp>
        <p:nvSpPr>
          <p:cNvPr id="10" name="textruta 13">
            <a:extLst>
              <a:ext uri="{FF2B5EF4-FFF2-40B4-BE49-F238E27FC236}">
                <a16:creationId xmlns:a16="http://schemas.microsoft.com/office/drawing/2014/main" id="{5E255A21-8FAB-FB17-64C4-CDA7F093E717}"/>
              </a:ext>
            </a:extLst>
          </p:cNvPr>
          <p:cNvSpPr txBox="1"/>
          <p:nvPr/>
        </p:nvSpPr>
        <p:spPr>
          <a:xfrm>
            <a:off x="838200" y="1602110"/>
            <a:ext cx="947739" cy="461665"/>
          </a:xfrm>
          <a:prstGeom prst="rect">
            <a:avLst/>
          </a:prstGeom>
          <a:noFill/>
        </p:spPr>
        <p:txBody>
          <a:bodyPr wrap="square" rtlCol="0">
            <a:spAutoFit/>
          </a:bodyPr>
          <a:lstStyle/>
          <a:p>
            <a:r>
              <a:rPr lang="sv-SE" sz="2400" dirty="0"/>
              <a:t>PF13</a:t>
            </a:r>
          </a:p>
        </p:txBody>
      </p:sp>
      <p:sp>
        <p:nvSpPr>
          <p:cNvPr id="11" name="textruta 16">
            <a:extLst>
              <a:ext uri="{FF2B5EF4-FFF2-40B4-BE49-F238E27FC236}">
                <a16:creationId xmlns:a16="http://schemas.microsoft.com/office/drawing/2014/main" id="{4F1694AB-34C7-72B5-7380-A9A8205FB567}"/>
              </a:ext>
            </a:extLst>
          </p:cNvPr>
          <p:cNvSpPr txBox="1"/>
          <p:nvPr/>
        </p:nvSpPr>
        <p:spPr>
          <a:xfrm>
            <a:off x="819956" y="1925739"/>
            <a:ext cx="1071044" cy="400110"/>
          </a:xfrm>
          <a:prstGeom prst="rect">
            <a:avLst/>
          </a:prstGeom>
          <a:noFill/>
        </p:spPr>
        <p:txBody>
          <a:bodyPr wrap="square" rtlCol="0">
            <a:spAutoFit/>
          </a:bodyPr>
          <a:lstStyle/>
          <a:p>
            <a:r>
              <a:rPr lang="sv-SE" sz="2000" dirty="0"/>
              <a:t>……….</a:t>
            </a:r>
          </a:p>
        </p:txBody>
      </p:sp>
      <p:sp>
        <p:nvSpPr>
          <p:cNvPr id="12" name="textruta 21">
            <a:extLst>
              <a:ext uri="{FF2B5EF4-FFF2-40B4-BE49-F238E27FC236}">
                <a16:creationId xmlns:a16="http://schemas.microsoft.com/office/drawing/2014/main" id="{E2D222ED-5080-2836-AF54-8ADE3CF6A2ED}"/>
              </a:ext>
            </a:extLst>
          </p:cNvPr>
          <p:cNvSpPr txBox="1"/>
          <p:nvPr/>
        </p:nvSpPr>
        <p:spPr>
          <a:xfrm>
            <a:off x="3206635" y="1947678"/>
            <a:ext cx="777777" cy="400110"/>
          </a:xfrm>
          <a:prstGeom prst="rect">
            <a:avLst/>
          </a:prstGeom>
          <a:noFill/>
        </p:spPr>
        <p:txBody>
          <a:bodyPr wrap="none" rtlCol="0">
            <a:spAutoFit/>
          </a:bodyPr>
          <a:lstStyle/>
          <a:p>
            <a:r>
              <a:rPr lang="sv-SE" sz="2000" dirty="0"/>
              <a:t>……….</a:t>
            </a:r>
          </a:p>
        </p:txBody>
      </p:sp>
      <p:sp>
        <p:nvSpPr>
          <p:cNvPr id="13" name="textruta 22">
            <a:extLst>
              <a:ext uri="{FF2B5EF4-FFF2-40B4-BE49-F238E27FC236}">
                <a16:creationId xmlns:a16="http://schemas.microsoft.com/office/drawing/2014/main" id="{31B5DFDF-2968-6D3E-8387-CAC2150263A1}"/>
              </a:ext>
            </a:extLst>
          </p:cNvPr>
          <p:cNvSpPr txBox="1"/>
          <p:nvPr/>
        </p:nvSpPr>
        <p:spPr>
          <a:xfrm>
            <a:off x="5622130" y="1947678"/>
            <a:ext cx="777777" cy="400110"/>
          </a:xfrm>
          <a:prstGeom prst="rect">
            <a:avLst/>
          </a:prstGeom>
          <a:noFill/>
        </p:spPr>
        <p:txBody>
          <a:bodyPr wrap="none" rtlCol="0">
            <a:spAutoFit/>
          </a:bodyPr>
          <a:lstStyle/>
          <a:p>
            <a:r>
              <a:rPr lang="sv-SE" sz="2000" dirty="0"/>
              <a:t>……….</a:t>
            </a:r>
          </a:p>
        </p:txBody>
      </p:sp>
      <p:sp>
        <p:nvSpPr>
          <p:cNvPr id="14" name="textruta 23">
            <a:extLst>
              <a:ext uri="{FF2B5EF4-FFF2-40B4-BE49-F238E27FC236}">
                <a16:creationId xmlns:a16="http://schemas.microsoft.com/office/drawing/2014/main" id="{6794E6F5-B6FF-CA95-FE71-0E630D41B640}"/>
              </a:ext>
            </a:extLst>
          </p:cNvPr>
          <p:cNvSpPr txBox="1"/>
          <p:nvPr/>
        </p:nvSpPr>
        <p:spPr>
          <a:xfrm>
            <a:off x="7834953" y="1936343"/>
            <a:ext cx="777777" cy="400110"/>
          </a:xfrm>
          <a:prstGeom prst="rect">
            <a:avLst/>
          </a:prstGeom>
          <a:noFill/>
        </p:spPr>
        <p:txBody>
          <a:bodyPr wrap="none" rtlCol="0">
            <a:spAutoFit/>
          </a:bodyPr>
          <a:lstStyle/>
          <a:p>
            <a:r>
              <a:rPr lang="sv-SE" sz="2000" dirty="0"/>
              <a:t>……….</a:t>
            </a:r>
          </a:p>
        </p:txBody>
      </p:sp>
      <p:sp>
        <p:nvSpPr>
          <p:cNvPr id="15" name="textruta 24">
            <a:extLst>
              <a:ext uri="{FF2B5EF4-FFF2-40B4-BE49-F238E27FC236}">
                <a16:creationId xmlns:a16="http://schemas.microsoft.com/office/drawing/2014/main" id="{74172748-CD3B-0F5E-6946-E8618267D860}"/>
              </a:ext>
            </a:extLst>
          </p:cNvPr>
          <p:cNvSpPr txBox="1"/>
          <p:nvPr/>
        </p:nvSpPr>
        <p:spPr>
          <a:xfrm>
            <a:off x="9822105" y="1947678"/>
            <a:ext cx="777777" cy="400110"/>
          </a:xfrm>
          <a:prstGeom prst="rect">
            <a:avLst/>
          </a:prstGeom>
          <a:noFill/>
        </p:spPr>
        <p:txBody>
          <a:bodyPr wrap="none" rtlCol="0">
            <a:spAutoFit/>
          </a:bodyPr>
          <a:lstStyle/>
          <a:p>
            <a:r>
              <a:rPr lang="sv-SE" sz="2000" dirty="0"/>
              <a:t>……….</a:t>
            </a:r>
          </a:p>
        </p:txBody>
      </p:sp>
      <p:sp>
        <p:nvSpPr>
          <p:cNvPr id="16" name="Ellips 25">
            <a:extLst>
              <a:ext uri="{FF2B5EF4-FFF2-40B4-BE49-F238E27FC236}">
                <a16:creationId xmlns:a16="http://schemas.microsoft.com/office/drawing/2014/main" id="{3C8C68EA-9E0E-A80B-E4FE-48332BEFD03A}"/>
              </a:ext>
            </a:extLst>
          </p:cNvPr>
          <p:cNvSpPr/>
          <p:nvPr/>
        </p:nvSpPr>
        <p:spPr>
          <a:xfrm>
            <a:off x="1335243" y="2048851"/>
            <a:ext cx="425775" cy="27699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1600"/>
          </a:p>
        </p:txBody>
      </p:sp>
      <p:sp>
        <p:nvSpPr>
          <p:cNvPr id="17" name="Ellips 26">
            <a:extLst>
              <a:ext uri="{FF2B5EF4-FFF2-40B4-BE49-F238E27FC236}">
                <a16:creationId xmlns:a16="http://schemas.microsoft.com/office/drawing/2014/main" id="{3C45FF7E-FB46-7A6F-6014-DC5040BC975F}"/>
              </a:ext>
            </a:extLst>
          </p:cNvPr>
          <p:cNvSpPr/>
          <p:nvPr/>
        </p:nvSpPr>
        <p:spPr>
          <a:xfrm>
            <a:off x="3663795" y="2070194"/>
            <a:ext cx="472558" cy="27699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1600"/>
          </a:p>
        </p:txBody>
      </p:sp>
      <p:sp>
        <p:nvSpPr>
          <p:cNvPr id="18" name="Ellips 27">
            <a:extLst>
              <a:ext uri="{FF2B5EF4-FFF2-40B4-BE49-F238E27FC236}">
                <a16:creationId xmlns:a16="http://schemas.microsoft.com/office/drawing/2014/main" id="{899EA45B-7050-3202-00CB-424FD7BF7159}"/>
              </a:ext>
            </a:extLst>
          </p:cNvPr>
          <p:cNvSpPr/>
          <p:nvPr/>
        </p:nvSpPr>
        <p:spPr>
          <a:xfrm>
            <a:off x="6073978" y="2075453"/>
            <a:ext cx="478844" cy="27699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1600"/>
          </a:p>
        </p:txBody>
      </p:sp>
      <p:sp>
        <p:nvSpPr>
          <p:cNvPr id="19" name="Ellips 28">
            <a:extLst>
              <a:ext uri="{FF2B5EF4-FFF2-40B4-BE49-F238E27FC236}">
                <a16:creationId xmlns:a16="http://schemas.microsoft.com/office/drawing/2014/main" id="{FF48160A-9B49-A1B0-AD0B-F95BB0EF67E4}"/>
              </a:ext>
            </a:extLst>
          </p:cNvPr>
          <p:cNvSpPr/>
          <p:nvPr/>
        </p:nvSpPr>
        <p:spPr>
          <a:xfrm>
            <a:off x="8318498" y="2058980"/>
            <a:ext cx="459856" cy="27699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1600"/>
          </a:p>
        </p:txBody>
      </p:sp>
      <p:cxnSp>
        <p:nvCxnSpPr>
          <p:cNvPr id="21" name="Rak pil 31">
            <a:extLst>
              <a:ext uri="{FF2B5EF4-FFF2-40B4-BE49-F238E27FC236}">
                <a16:creationId xmlns:a16="http://schemas.microsoft.com/office/drawing/2014/main" id="{9122F9CC-4B97-868B-AE47-87F5FEF9B10C}"/>
              </a:ext>
            </a:extLst>
          </p:cNvPr>
          <p:cNvCxnSpPr>
            <a:cxnSpLocks/>
            <a:stCxn id="16" idx="5"/>
          </p:cNvCxnSpPr>
          <p:nvPr/>
        </p:nvCxnSpPr>
        <p:spPr>
          <a:xfrm flipV="1">
            <a:off x="1698665" y="2270036"/>
            <a:ext cx="1384400" cy="15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ak pil 32">
            <a:extLst>
              <a:ext uri="{FF2B5EF4-FFF2-40B4-BE49-F238E27FC236}">
                <a16:creationId xmlns:a16="http://schemas.microsoft.com/office/drawing/2014/main" id="{B3C1F976-5FF8-7996-89D2-654BF4261372}"/>
              </a:ext>
            </a:extLst>
          </p:cNvPr>
          <p:cNvCxnSpPr>
            <a:cxnSpLocks/>
            <a:stCxn id="17" idx="5"/>
          </p:cNvCxnSpPr>
          <p:nvPr/>
        </p:nvCxnSpPr>
        <p:spPr>
          <a:xfrm>
            <a:off x="4067148" y="2306627"/>
            <a:ext cx="14662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 33">
            <a:extLst>
              <a:ext uri="{FF2B5EF4-FFF2-40B4-BE49-F238E27FC236}">
                <a16:creationId xmlns:a16="http://schemas.microsoft.com/office/drawing/2014/main" id="{AF889778-D47C-AA11-9904-182852F7623D}"/>
              </a:ext>
            </a:extLst>
          </p:cNvPr>
          <p:cNvCxnSpPr>
            <a:cxnSpLocks/>
            <a:stCxn id="18" idx="5"/>
          </p:cNvCxnSpPr>
          <p:nvPr/>
        </p:nvCxnSpPr>
        <p:spPr>
          <a:xfrm>
            <a:off x="6482697" y="2311886"/>
            <a:ext cx="126342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ak pil 35">
            <a:extLst>
              <a:ext uri="{FF2B5EF4-FFF2-40B4-BE49-F238E27FC236}">
                <a16:creationId xmlns:a16="http://schemas.microsoft.com/office/drawing/2014/main" id="{AE5013DC-98E4-30E0-9FBE-1B39F18ABD07}"/>
              </a:ext>
            </a:extLst>
          </p:cNvPr>
          <p:cNvCxnSpPr>
            <a:cxnSpLocks/>
          </p:cNvCxnSpPr>
          <p:nvPr/>
        </p:nvCxnSpPr>
        <p:spPr>
          <a:xfrm>
            <a:off x="8683762" y="2309368"/>
            <a:ext cx="95234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Ellips 25">
            <a:extLst>
              <a:ext uri="{FF2B5EF4-FFF2-40B4-BE49-F238E27FC236}">
                <a16:creationId xmlns:a16="http://schemas.microsoft.com/office/drawing/2014/main" id="{0665A2A0-27A6-F0F9-88AC-CC8E2000FB32}"/>
              </a:ext>
            </a:extLst>
          </p:cNvPr>
          <p:cNvSpPr/>
          <p:nvPr/>
        </p:nvSpPr>
        <p:spPr>
          <a:xfrm>
            <a:off x="908407" y="2050985"/>
            <a:ext cx="521910" cy="27699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1600"/>
          </a:p>
        </p:txBody>
      </p:sp>
      <p:sp>
        <p:nvSpPr>
          <p:cNvPr id="25" name="Ellips 26">
            <a:extLst>
              <a:ext uri="{FF2B5EF4-FFF2-40B4-BE49-F238E27FC236}">
                <a16:creationId xmlns:a16="http://schemas.microsoft.com/office/drawing/2014/main" id="{23903B5A-1EDA-D39B-54F0-5F7A6C77B46C}"/>
              </a:ext>
            </a:extLst>
          </p:cNvPr>
          <p:cNvSpPr/>
          <p:nvPr/>
        </p:nvSpPr>
        <p:spPr>
          <a:xfrm>
            <a:off x="3279517" y="2086225"/>
            <a:ext cx="491593" cy="27699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1600"/>
          </a:p>
        </p:txBody>
      </p:sp>
      <p:sp>
        <p:nvSpPr>
          <p:cNvPr id="26" name="Ellips 27">
            <a:extLst>
              <a:ext uri="{FF2B5EF4-FFF2-40B4-BE49-F238E27FC236}">
                <a16:creationId xmlns:a16="http://schemas.microsoft.com/office/drawing/2014/main" id="{29D9FA36-A77A-6A6B-4217-84B76D5420FF}"/>
              </a:ext>
            </a:extLst>
          </p:cNvPr>
          <p:cNvSpPr/>
          <p:nvPr/>
        </p:nvSpPr>
        <p:spPr>
          <a:xfrm>
            <a:off x="5689701" y="2075453"/>
            <a:ext cx="536218" cy="27699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1600"/>
          </a:p>
        </p:txBody>
      </p:sp>
      <p:sp>
        <p:nvSpPr>
          <p:cNvPr id="28" name="Ellips 28">
            <a:extLst>
              <a:ext uri="{FF2B5EF4-FFF2-40B4-BE49-F238E27FC236}">
                <a16:creationId xmlns:a16="http://schemas.microsoft.com/office/drawing/2014/main" id="{93EE1AB1-7EB1-1300-53BE-4B549580080C}"/>
              </a:ext>
            </a:extLst>
          </p:cNvPr>
          <p:cNvSpPr/>
          <p:nvPr/>
        </p:nvSpPr>
        <p:spPr>
          <a:xfrm>
            <a:off x="7894618" y="2058980"/>
            <a:ext cx="542926" cy="27699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1600"/>
          </a:p>
        </p:txBody>
      </p:sp>
      <p:cxnSp>
        <p:nvCxnSpPr>
          <p:cNvPr id="30" name="Rak pil 35">
            <a:extLst>
              <a:ext uri="{FF2B5EF4-FFF2-40B4-BE49-F238E27FC236}">
                <a16:creationId xmlns:a16="http://schemas.microsoft.com/office/drawing/2014/main" id="{AE4A6823-19DE-95CA-9F63-F250BCC2EF8C}"/>
              </a:ext>
            </a:extLst>
          </p:cNvPr>
          <p:cNvCxnSpPr>
            <a:cxnSpLocks/>
          </p:cNvCxnSpPr>
          <p:nvPr/>
        </p:nvCxnSpPr>
        <p:spPr>
          <a:xfrm flipH="1">
            <a:off x="4496081" y="2189396"/>
            <a:ext cx="11936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ubrik 1">
            <a:extLst>
              <a:ext uri="{FF2B5EF4-FFF2-40B4-BE49-F238E27FC236}">
                <a16:creationId xmlns:a16="http://schemas.microsoft.com/office/drawing/2014/main" id="{35F7A933-9F87-1599-91B9-34D0587CDE81}"/>
              </a:ext>
            </a:extLst>
          </p:cNvPr>
          <p:cNvSpPr txBox="1">
            <a:spLocks/>
          </p:cNvSpPr>
          <p:nvPr/>
        </p:nvSpPr>
        <p:spPr>
          <a:xfrm>
            <a:off x="837935" y="837994"/>
            <a:ext cx="4475057" cy="58890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sv-SE" sz="2400" b="1" dirty="0"/>
              <a:t>Rotationsträning</a:t>
            </a:r>
            <a:r>
              <a:rPr lang="sv-SE" sz="2400" dirty="0"/>
              <a:t>/Rotationsspel</a:t>
            </a:r>
          </a:p>
        </p:txBody>
      </p:sp>
      <p:pic>
        <p:nvPicPr>
          <p:cNvPr id="2" name="Picture 1" descr="Askims IK">
            <a:extLst>
              <a:ext uri="{FF2B5EF4-FFF2-40B4-BE49-F238E27FC236}">
                <a16:creationId xmlns:a16="http://schemas.microsoft.com/office/drawing/2014/main" id="{FD85D726-F8BF-27B0-AE6C-53D0BC5128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81192" y="282386"/>
            <a:ext cx="844310" cy="8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24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6" grpId="0" animBg="1"/>
      <p:bldP spid="25" grpId="0" animBg="1"/>
      <p:bldP spid="26"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18C14A-D38D-10F1-9A0D-1268443AFFDF}"/>
              </a:ext>
            </a:extLst>
          </p:cNvPr>
          <p:cNvSpPr>
            <a:spLocks noGrp="1"/>
          </p:cNvSpPr>
          <p:nvPr>
            <p:ph type="title"/>
          </p:nvPr>
        </p:nvSpPr>
        <p:spPr>
          <a:xfrm>
            <a:off x="832667" y="522007"/>
            <a:ext cx="10168128" cy="1179576"/>
          </a:xfrm>
        </p:spPr>
        <p:txBody>
          <a:bodyPr>
            <a:normAutofit/>
          </a:bodyPr>
          <a:lstStyle/>
          <a:p>
            <a:r>
              <a:rPr lang="sv-SE" sz="2400" dirty="0"/>
              <a:t>Q&amp;A Rotationsträning/Rotationsspel</a:t>
            </a:r>
          </a:p>
        </p:txBody>
      </p:sp>
      <p:sp>
        <p:nvSpPr>
          <p:cNvPr id="3" name="Platshållare för innehåll 2">
            <a:extLst>
              <a:ext uri="{FF2B5EF4-FFF2-40B4-BE49-F238E27FC236}">
                <a16:creationId xmlns:a16="http://schemas.microsoft.com/office/drawing/2014/main" id="{321789A5-A925-844B-B9AD-0D6859232CC7}"/>
              </a:ext>
            </a:extLst>
          </p:cNvPr>
          <p:cNvSpPr>
            <a:spLocks noGrp="1"/>
          </p:cNvSpPr>
          <p:nvPr>
            <p:ph idx="1"/>
          </p:nvPr>
        </p:nvSpPr>
        <p:spPr>
          <a:xfrm>
            <a:off x="641131" y="2081047"/>
            <a:ext cx="8831343" cy="4603531"/>
          </a:xfrm>
        </p:spPr>
        <p:txBody>
          <a:bodyPr>
            <a:normAutofit fontScale="55000" lnSpcReduction="20000"/>
          </a:bodyPr>
          <a:lstStyle/>
          <a:p>
            <a:pPr marL="0" indent="0">
              <a:spcBef>
                <a:spcPts val="0"/>
              </a:spcBef>
              <a:spcAft>
                <a:spcPts val="600"/>
              </a:spcAft>
              <a:buNone/>
            </a:pPr>
            <a:r>
              <a:rPr lang="sv-SE" b="1" dirty="0">
                <a:latin typeface="+mj-lt"/>
              </a:rPr>
              <a:t>Q: Barn/ungdomar som anses må bra av att träna/spela i en annan miljö än lagets egna, vill inte?</a:t>
            </a:r>
          </a:p>
          <a:p>
            <a:pPr marL="0" indent="0">
              <a:spcBef>
                <a:spcPts val="0"/>
              </a:spcBef>
              <a:spcAft>
                <a:spcPts val="600"/>
              </a:spcAft>
              <a:buNone/>
            </a:pPr>
            <a:r>
              <a:rPr lang="sv-SE" dirty="0">
                <a:latin typeface="+mj-lt"/>
              </a:rPr>
              <a:t>A: Sätt frågan på ”paus”. Ledarnas ansvar är att göra barnen/ungdomarna trygga i föreningen, inte bara i laget. Steg: </a:t>
            </a:r>
          </a:p>
          <a:p>
            <a:pPr marL="514350" indent="-514350">
              <a:spcBef>
                <a:spcPts val="0"/>
              </a:spcBef>
              <a:spcAft>
                <a:spcPts val="600"/>
              </a:spcAft>
              <a:buAutoNum type="arabicPeriod"/>
            </a:pPr>
            <a:r>
              <a:rPr lang="sv-SE" dirty="0">
                <a:latin typeface="+mj-lt"/>
              </a:rPr>
              <a:t>Individuellt samtal</a:t>
            </a:r>
          </a:p>
          <a:p>
            <a:pPr marL="514350" indent="-514350">
              <a:spcBef>
                <a:spcPts val="0"/>
              </a:spcBef>
              <a:spcAft>
                <a:spcPts val="600"/>
              </a:spcAft>
              <a:buAutoNum type="arabicPeriod"/>
            </a:pPr>
            <a:r>
              <a:rPr lang="sv-SE" dirty="0">
                <a:latin typeface="+mj-lt"/>
              </a:rPr>
              <a:t>Höja träningsnärvaron, fler rotationsträningar, diskutera med tränarna i laget där ungdomen kan rotationsträna om hur de kan jobba för att skapa trygghet för barnet/ungdomen</a:t>
            </a:r>
          </a:p>
          <a:p>
            <a:pPr marL="514350" indent="-514350">
              <a:spcBef>
                <a:spcPts val="0"/>
              </a:spcBef>
              <a:spcAft>
                <a:spcPts val="600"/>
              </a:spcAft>
              <a:buAutoNum type="arabicPeriod"/>
            </a:pPr>
            <a:r>
              <a:rPr lang="sv-SE" dirty="0">
                <a:latin typeface="+mj-lt"/>
              </a:rPr>
              <a:t>Ställ frågan på nytt</a:t>
            </a:r>
          </a:p>
          <a:p>
            <a:pPr marL="0" indent="0">
              <a:spcBef>
                <a:spcPts val="0"/>
              </a:spcBef>
              <a:spcAft>
                <a:spcPts val="600"/>
              </a:spcAft>
              <a:buNone/>
            </a:pPr>
            <a:endParaRPr lang="sv-SE" b="1" dirty="0">
              <a:latin typeface="+mj-lt"/>
            </a:endParaRPr>
          </a:p>
          <a:p>
            <a:pPr marL="0" indent="0">
              <a:spcBef>
                <a:spcPts val="0"/>
              </a:spcBef>
              <a:spcAft>
                <a:spcPts val="600"/>
              </a:spcAft>
              <a:buNone/>
            </a:pPr>
            <a:r>
              <a:rPr lang="sv-SE" b="1" dirty="0">
                <a:latin typeface="+mj-lt"/>
              </a:rPr>
              <a:t>Hur vi som ledare pratar med våra barn och ungdomar spelar stor roll:</a:t>
            </a:r>
            <a:endParaRPr lang="sv-SE" dirty="0">
              <a:latin typeface="+mj-lt"/>
            </a:endParaRPr>
          </a:p>
          <a:p>
            <a:pPr marL="0" indent="0">
              <a:spcBef>
                <a:spcPts val="0"/>
              </a:spcBef>
              <a:spcAft>
                <a:spcPts val="600"/>
              </a:spcAft>
              <a:buNone/>
            </a:pPr>
            <a:r>
              <a:rPr lang="sv-SE" i="1" dirty="0">
                <a:latin typeface="+mj-lt"/>
              </a:rPr>
              <a:t>”Vill du spela med äldre laget eller spela vår viktiga match?”</a:t>
            </a:r>
          </a:p>
          <a:p>
            <a:pPr marL="0" indent="0">
              <a:spcBef>
                <a:spcPts val="0"/>
              </a:spcBef>
              <a:spcAft>
                <a:spcPts val="600"/>
              </a:spcAft>
              <a:buNone/>
            </a:pPr>
            <a:r>
              <a:rPr lang="sv-SE" i="1" dirty="0">
                <a:latin typeface="+mj-lt"/>
              </a:rPr>
              <a:t>”Du har fått möjligheten att spela med det äldre laget, jag tycker du ska ta den.”</a:t>
            </a:r>
          </a:p>
          <a:p>
            <a:pPr marL="0" indent="0">
              <a:spcBef>
                <a:spcPts val="0"/>
              </a:spcBef>
              <a:spcAft>
                <a:spcPts val="600"/>
              </a:spcAft>
              <a:buNone/>
            </a:pPr>
            <a:endParaRPr lang="sv-SE" b="1" dirty="0">
              <a:latin typeface="+mj-lt"/>
            </a:endParaRPr>
          </a:p>
          <a:p>
            <a:pPr marL="0" indent="0">
              <a:spcBef>
                <a:spcPts val="0"/>
              </a:spcBef>
              <a:spcAft>
                <a:spcPts val="600"/>
              </a:spcAft>
              <a:buNone/>
            </a:pPr>
            <a:r>
              <a:rPr lang="sv-SE" b="1" dirty="0">
                <a:latin typeface="+mj-lt"/>
              </a:rPr>
              <a:t>Varför?</a:t>
            </a:r>
            <a:endParaRPr lang="sv-SE" dirty="0">
              <a:latin typeface="+mj-lt"/>
            </a:endParaRPr>
          </a:p>
          <a:p>
            <a:pPr>
              <a:spcBef>
                <a:spcPts val="0"/>
              </a:spcBef>
              <a:spcAft>
                <a:spcPts val="600"/>
              </a:spcAft>
            </a:pPr>
            <a:r>
              <a:rPr lang="sv-SE" dirty="0">
                <a:latin typeface="+mj-lt"/>
              </a:rPr>
              <a:t>För att främja ungdomens utveckling idag och/eller imorgon.</a:t>
            </a:r>
          </a:p>
          <a:p>
            <a:pPr>
              <a:spcBef>
                <a:spcPts val="0"/>
              </a:spcBef>
              <a:spcAft>
                <a:spcPts val="600"/>
              </a:spcAft>
            </a:pPr>
            <a:r>
              <a:rPr lang="sv-SE" dirty="0">
                <a:latin typeface="+mj-lt"/>
              </a:rPr>
              <a:t>För att bygga relationer över åldrarna och skapa en trygghet i klubben. Förberedande inför junior- och seniorspel där fler åldersgrupper spelar ihop kontinuerligt.</a:t>
            </a:r>
          </a:p>
        </p:txBody>
      </p:sp>
      <p:pic>
        <p:nvPicPr>
          <p:cNvPr id="5" name="Picture 4" descr="Askims IK">
            <a:extLst>
              <a:ext uri="{FF2B5EF4-FFF2-40B4-BE49-F238E27FC236}">
                <a16:creationId xmlns:a16="http://schemas.microsoft.com/office/drawing/2014/main" id="{8FB95F08-7F07-858C-74DF-8182E4FE48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81192" y="282386"/>
            <a:ext cx="844310" cy="8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58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1;p4">
            <a:extLst>
              <a:ext uri="{FF2B5EF4-FFF2-40B4-BE49-F238E27FC236}">
                <a16:creationId xmlns:a16="http://schemas.microsoft.com/office/drawing/2014/main" id="{E41258D3-54E2-4F12-E934-4494FC9C1047}"/>
              </a:ext>
            </a:extLst>
          </p:cNvPr>
          <p:cNvSpPr/>
          <p:nvPr/>
        </p:nvSpPr>
        <p:spPr>
          <a:xfrm>
            <a:off x="0" y="0"/>
            <a:ext cx="14185900" cy="7950200"/>
          </a:xfrm>
          <a:prstGeom prst="rect">
            <a:avLst/>
          </a:prstGeom>
          <a:blipFill rotWithShape="1">
            <a:blip r:embed="rId3">
              <a:alphaModFix/>
            </a:blip>
            <a:srcRect/>
            <a:stretch>
              <a:fillRect l="-3083" t="-17315" r="709" b="4869"/>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p:txBody>
      </p:sp>
      <p:pic>
        <p:nvPicPr>
          <p:cNvPr id="3" name="Picture 2" descr="Askims IK">
            <a:extLst>
              <a:ext uri="{FF2B5EF4-FFF2-40B4-BE49-F238E27FC236}">
                <a16:creationId xmlns:a16="http://schemas.microsoft.com/office/drawing/2014/main" id="{4B084516-1585-F41E-AF0C-454F11CEC0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25873" y="2353726"/>
            <a:ext cx="1767077" cy="176707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Ellips 4">
            <a:extLst>
              <a:ext uri="{FF2B5EF4-FFF2-40B4-BE49-F238E27FC236}">
                <a16:creationId xmlns:a16="http://schemas.microsoft.com/office/drawing/2014/main" id="{B8161AE9-D2A1-0650-8910-227EC36694B7}"/>
              </a:ext>
            </a:extLst>
          </p:cNvPr>
          <p:cNvSpPr/>
          <p:nvPr/>
        </p:nvSpPr>
        <p:spPr>
          <a:xfrm>
            <a:off x="1789181" y="2442229"/>
            <a:ext cx="1655765" cy="1590073"/>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dirty="0"/>
              <a:t>Glädje</a:t>
            </a:r>
          </a:p>
        </p:txBody>
      </p:sp>
      <p:sp>
        <p:nvSpPr>
          <p:cNvPr id="6" name="Ellips 5">
            <a:extLst>
              <a:ext uri="{FF2B5EF4-FFF2-40B4-BE49-F238E27FC236}">
                <a16:creationId xmlns:a16="http://schemas.microsoft.com/office/drawing/2014/main" id="{A2A39BF3-EF21-0EF4-5A00-CBE9F16F1547}"/>
              </a:ext>
            </a:extLst>
          </p:cNvPr>
          <p:cNvSpPr/>
          <p:nvPr/>
        </p:nvSpPr>
        <p:spPr>
          <a:xfrm>
            <a:off x="2374838" y="4304902"/>
            <a:ext cx="2078196" cy="1767077"/>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8900000" scaled="1"/>
            <a:tileRect/>
          </a:gra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dirty="0"/>
              <a:t>Gemenskap</a:t>
            </a:r>
          </a:p>
        </p:txBody>
      </p:sp>
      <p:sp>
        <p:nvSpPr>
          <p:cNvPr id="7" name="Ellips 6">
            <a:extLst>
              <a:ext uri="{FF2B5EF4-FFF2-40B4-BE49-F238E27FC236}">
                <a16:creationId xmlns:a16="http://schemas.microsoft.com/office/drawing/2014/main" id="{C9BF6591-44B1-98C0-9BEA-CB89BDD641A7}"/>
              </a:ext>
            </a:extLst>
          </p:cNvPr>
          <p:cNvSpPr/>
          <p:nvPr/>
        </p:nvSpPr>
        <p:spPr>
          <a:xfrm>
            <a:off x="7580465" y="4295564"/>
            <a:ext cx="2078196" cy="1767077"/>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dirty="0"/>
              <a:t>Utveckling</a:t>
            </a:r>
          </a:p>
        </p:txBody>
      </p:sp>
      <p:sp>
        <p:nvSpPr>
          <p:cNvPr id="8" name="Ellips 7">
            <a:extLst>
              <a:ext uri="{FF2B5EF4-FFF2-40B4-BE49-F238E27FC236}">
                <a16:creationId xmlns:a16="http://schemas.microsoft.com/office/drawing/2014/main" id="{02322061-FD6C-E924-4E98-9053CD213305}"/>
              </a:ext>
            </a:extLst>
          </p:cNvPr>
          <p:cNvSpPr/>
          <p:nvPr/>
        </p:nvSpPr>
        <p:spPr>
          <a:xfrm>
            <a:off x="8728695" y="2209740"/>
            <a:ext cx="2078196" cy="1767077"/>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dirty="0"/>
              <a:t>Social trygghet</a:t>
            </a:r>
          </a:p>
        </p:txBody>
      </p:sp>
      <p:sp>
        <p:nvSpPr>
          <p:cNvPr id="9" name="Ellips 8">
            <a:extLst>
              <a:ext uri="{FF2B5EF4-FFF2-40B4-BE49-F238E27FC236}">
                <a16:creationId xmlns:a16="http://schemas.microsoft.com/office/drawing/2014/main" id="{71429C75-6720-4F6B-C3D5-C2C3515CD080}"/>
              </a:ext>
            </a:extLst>
          </p:cNvPr>
          <p:cNvSpPr/>
          <p:nvPr/>
        </p:nvSpPr>
        <p:spPr>
          <a:xfrm>
            <a:off x="2617064" y="486906"/>
            <a:ext cx="2212518" cy="1778319"/>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dirty="0"/>
              <a:t>Jämställdhet</a:t>
            </a:r>
          </a:p>
        </p:txBody>
      </p:sp>
      <p:sp>
        <p:nvSpPr>
          <p:cNvPr id="10" name="Ellips 9">
            <a:extLst>
              <a:ext uri="{FF2B5EF4-FFF2-40B4-BE49-F238E27FC236}">
                <a16:creationId xmlns:a16="http://schemas.microsoft.com/office/drawing/2014/main" id="{975427E4-C459-7402-81E5-80FD6745392F}"/>
              </a:ext>
            </a:extLst>
          </p:cNvPr>
          <p:cNvSpPr/>
          <p:nvPr/>
        </p:nvSpPr>
        <p:spPr>
          <a:xfrm>
            <a:off x="5212461" y="241480"/>
            <a:ext cx="1767077" cy="1406916"/>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dirty="0"/>
              <a:t>Fair Play</a:t>
            </a:r>
          </a:p>
        </p:txBody>
      </p:sp>
      <p:sp>
        <p:nvSpPr>
          <p:cNvPr id="11" name="Ellips 10">
            <a:extLst>
              <a:ext uri="{FF2B5EF4-FFF2-40B4-BE49-F238E27FC236}">
                <a16:creationId xmlns:a16="http://schemas.microsoft.com/office/drawing/2014/main" id="{B5118F80-20B7-11DD-B2E5-24579C43D371}"/>
              </a:ext>
            </a:extLst>
          </p:cNvPr>
          <p:cNvSpPr/>
          <p:nvPr/>
        </p:nvSpPr>
        <p:spPr>
          <a:xfrm>
            <a:off x="5056900" y="4742527"/>
            <a:ext cx="2078196" cy="1767077"/>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dirty="0"/>
              <a:t>Fotboll för alla!</a:t>
            </a:r>
          </a:p>
        </p:txBody>
      </p:sp>
      <p:sp>
        <p:nvSpPr>
          <p:cNvPr id="12" name="Ellips 11">
            <a:extLst>
              <a:ext uri="{FF2B5EF4-FFF2-40B4-BE49-F238E27FC236}">
                <a16:creationId xmlns:a16="http://schemas.microsoft.com/office/drawing/2014/main" id="{2FFF92D0-8706-342F-C962-66B4D99A4E9E}"/>
              </a:ext>
            </a:extLst>
          </p:cNvPr>
          <p:cNvSpPr/>
          <p:nvPr/>
        </p:nvSpPr>
        <p:spPr>
          <a:xfrm>
            <a:off x="7736024" y="533049"/>
            <a:ext cx="1767077" cy="1406916"/>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b="100000"/>
            </a:path>
            <a:tileRect t="-100000" r="-100000"/>
          </a:gra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dirty="0"/>
              <a:t>Kämpa!</a:t>
            </a:r>
          </a:p>
        </p:txBody>
      </p:sp>
    </p:spTree>
    <p:extLst>
      <p:ext uri="{BB962C8B-B14F-4D97-AF65-F5344CB8AC3E}">
        <p14:creationId xmlns:p14="http://schemas.microsoft.com/office/powerpoint/2010/main" val="296256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En bild som visar person, klädsel, utomhus, Människoansikte&#10;&#10;Automatiskt genererad beskrivning">
            <a:extLst>
              <a:ext uri="{FF2B5EF4-FFF2-40B4-BE49-F238E27FC236}">
                <a16:creationId xmlns:a16="http://schemas.microsoft.com/office/drawing/2014/main" id="{FD3E111A-D064-E064-0746-8D9839CF8354}"/>
              </a:ext>
            </a:extLst>
          </p:cNvPr>
          <p:cNvPicPr>
            <a:picLocks noChangeAspect="1"/>
          </p:cNvPicPr>
          <p:nvPr/>
        </p:nvPicPr>
        <p:blipFill rotWithShape="1">
          <a:blip r:embed="rId2"/>
          <a:srcRect l="32410" t="3224" r="-6" b="62652"/>
          <a:stretch/>
        </p:blipFill>
        <p:spPr>
          <a:xfrm>
            <a:off x="0" y="1553830"/>
            <a:ext cx="8241142" cy="4160384"/>
          </a:xfrm>
          <a:prstGeom prst="rect">
            <a:avLst/>
          </a:prstGeom>
        </p:spPr>
      </p:pic>
      <p:sp>
        <p:nvSpPr>
          <p:cNvPr id="15" name="Rectangle 1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FC8450C1-272B-4303-71E1-2E8B2B2EF075}"/>
              </a:ext>
            </a:extLst>
          </p:cNvPr>
          <p:cNvSpPr>
            <a:spLocks noGrp="1"/>
          </p:cNvSpPr>
          <p:nvPr>
            <p:ph type="title"/>
          </p:nvPr>
        </p:nvSpPr>
        <p:spPr>
          <a:xfrm>
            <a:off x="7643674" y="1458949"/>
            <a:ext cx="4367259" cy="2592325"/>
          </a:xfrm>
        </p:spPr>
        <p:txBody>
          <a:bodyPr vert="horz" lIns="91440" tIns="45720" rIns="91440" bIns="45720" rtlCol="0" anchor="b">
            <a:noAutofit/>
          </a:bodyPr>
          <a:lstStyle/>
          <a:p>
            <a:pPr algn="ctr"/>
            <a:r>
              <a:rPr lang="en-US" sz="3200" dirty="0" err="1"/>
              <a:t>Vilket</a:t>
            </a:r>
            <a:r>
              <a:rPr lang="en-US" sz="3200" dirty="0"/>
              <a:t> </a:t>
            </a:r>
            <a:r>
              <a:rPr lang="en-US" sz="3200" dirty="0" err="1"/>
              <a:t>år</a:t>
            </a:r>
            <a:r>
              <a:rPr lang="en-US" sz="3200" dirty="0"/>
              <a:t> vi </a:t>
            </a:r>
            <a:r>
              <a:rPr lang="en-US" sz="3200" dirty="0" err="1"/>
              <a:t>har</a:t>
            </a:r>
            <a:r>
              <a:rPr lang="en-US" sz="3200" dirty="0"/>
              <a:t> </a:t>
            </a:r>
            <a:r>
              <a:rPr lang="en-US" sz="3200" dirty="0" err="1"/>
              <a:t>gjort</a:t>
            </a:r>
            <a:r>
              <a:rPr lang="en-US" sz="3200" dirty="0"/>
              <a:t>!</a:t>
            </a:r>
            <a:br>
              <a:rPr lang="en-US" sz="3200" dirty="0"/>
            </a:br>
            <a:r>
              <a:rPr lang="en-US" sz="3200" dirty="0" err="1"/>
              <a:t>Stort</a:t>
            </a:r>
            <a:r>
              <a:rPr lang="en-US" sz="3200" dirty="0"/>
              <a:t> tack för </a:t>
            </a:r>
            <a:r>
              <a:rPr lang="en-US" sz="3200" dirty="0" err="1"/>
              <a:t>ert</a:t>
            </a:r>
            <a:r>
              <a:rPr lang="en-US" sz="3200" dirty="0"/>
              <a:t> </a:t>
            </a:r>
            <a:r>
              <a:rPr lang="en-US" sz="3200" dirty="0" err="1"/>
              <a:t>fantastiska</a:t>
            </a:r>
            <a:r>
              <a:rPr lang="en-US" sz="3200" dirty="0"/>
              <a:t> </a:t>
            </a:r>
            <a:r>
              <a:rPr lang="en-US" sz="3200" dirty="0" err="1"/>
              <a:t>engagemang</a:t>
            </a:r>
            <a:r>
              <a:rPr lang="en-US" sz="3200" dirty="0"/>
              <a:t> 2023!</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skims IK">
            <a:extLst>
              <a:ext uri="{FF2B5EF4-FFF2-40B4-BE49-F238E27FC236}">
                <a16:creationId xmlns:a16="http://schemas.microsoft.com/office/drawing/2014/main" id="{8AF16E1F-7F77-0DC8-0B7B-9394719525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2260" y="4867294"/>
            <a:ext cx="844310" cy="8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6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7948E8DE-A931-4EF0-BE1D-F10274740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35EAA0F-62F3-2B0B-F5EE-F8B005A280CD}"/>
              </a:ext>
            </a:extLst>
          </p:cNvPr>
          <p:cNvSpPr>
            <a:spLocks noGrp="1"/>
          </p:cNvSpPr>
          <p:nvPr>
            <p:ph type="title"/>
          </p:nvPr>
        </p:nvSpPr>
        <p:spPr>
          <a:xfrm>
            <a:off x="616893" y="1238250"/>
            <a:ext cx="7003107" cy="1803131"/>
          </a:xfrm>
        </p:spPr>
        <p:txBody>
          <a:bodyPr vert="horz" lIns="91440" tIns="45720" rIns="91440" bIns="45720" rtlCol="0" anchor="ctr">
            <a:normAutofit/>
          </a:bodyPr>
          <a:lstStyle/>
          <a:p>
            <a:r>
              <a:rPr lang="en-US" sz="7200" dirty="0" err="1"/>
              <a:t>Året</a:t>
            </a:r>
            <a:r>
              <a:rPr lang="en-US" sz="7200" dirty="0"/>
              <a:t> 2023</a:t>
            </a:r>
          </a:p>
        </p:txBody>
      </p:sp>
      <p:sp>
        <p:nvSpPr>
          <p:cNvPr id="17" name="Rectangle 16">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ruta 4">
            <a:extLst>
              <a:ext uri="{FF2B5EF4-FFF2-40B4-BE49-F238E27FC236}">
                <a16:creationId xmlns:a16="http://schemas.microsoft.com/office/drawing/2014/main" id="{36437036-8CBD-B5DB-A461-E883C2223BA2}"/>
              </a:ext>
            </a:extLst>
          </p:cNvPr>
          <p:cNvSpPr txBox="1"/>
          <p:nvPr/>
        </p:nvSpPr>
        <p:spPr>
          <a:xfrm>
            <a:off x="8782316" y="2067216"/>
            <a:ext cx="3175905" cy="249299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v-SE" dirty="0"/>
              <a:t>1.123 aktiva medlemmar</a:t>
            </a:r>
          </a:p>
          <a:p>
            <a:pPr marL="285750" indent="-285750">
              <a:spcAft>
                <a:spcPts val="600"/>
              </a:spcAft>
              <a:buFont typeface="Arial" panose="020B0604020202020204" pitchFamily="34" charset="0"/>
              <a:buChar char="•"/>
            </a:pPr>
            <a:r>
              <a:rPr lang="sv-SE" dirty="0"/>
              <a:t>187 ledare</a:t>
            </a:r>
          </a:p>
          <a:p>
            <a:pPr marL="285750" indent="-285750">
              <a:spcAft>
                <a:spcPts val="600"/>
              </a:spcAft>
              <a:buFont typeface="Arial" panose="020B0604020202020204" pitchFamily="34" charset="0"/>
              <a:buChar char="•"/>
            </a:pPr>
            <a:r>
              <a:rPr lang="sv-SE" dirty="0"/>
              <a:t>31 lag</a:t>
            </a:r>
          </a:p>
          <a:p>
            <a:pPr marL="285750" indent="-285750">
              <a:spcAft>
                <a:spcPts val="600"/>
              </a:spcAft>
              <a:buFont typeface="Arial" panose="020B0604020202020204" pitchFamily="34" charset="0"/>
              <a:buChar char="•"/>
            </a:pPr>
            <a:endParaRPr lang="sv-SE" dirty="0"/>
          </a:p>
          <a:p>
            <a:pPr marL="285750" indent="-285750">
              <a:spcAft>
                <a:spcPts val="600"/>
              </a:spcAft>
              <a:buFont typeface="Arial" panose="020B0604020202020204" pitchFamily="34" charset="0"/>
              <a:buChar char="•"/>
            </a:pPr>
            <a:r>
              <a:rPr lang="sv-SE" dirty="0"/>
              <a:t>Askims IK 90 år!</a:t>
            </a:r>
          </a:p>
          <a:p>
            <a:pPr marL="285750" indent="-285750">
              <a:spcAft>
                <a:spcPts val="600"/>
              </a:spcAft>
              <a:buFont typeface="Arial" panose="020B0604020202020204" pitchFamily="34" charset="0"/>
              <a:buChar char="•"/>
            </a:pPr>
            <a:r>
              <a:rPr lang="sv-SE" dirty="0"/>
              <a:t>Askimsdagen</a:t>
            </a:r>
          </a:p>
          <a:p>
            <a:pPr marL="285750" indent="-285750">
              <a:spcAft>
                <a:spcPts val="600"/>
              </a:spcAft>
              <a:buFont typeface="Arial" panose="020B0604020202020204" pitchFamily="34" charset="0"/>
              <a:buChar char="•"/>
            </a:pPr>
            <a:r>
              <a:rPr lang="sv-SE" dirty="0"/>
              <a:t>Välkommen F18 och P18!</a:t>
            </a:r>
          </a:p>
        </p:txBody>
      </p:sp>
      <p:pic>
        <p:nvPicPr>
          <p:cNvPr id="3" name="Picture 2" descr="Askims IK">
            <a:extLst>
              <a:ext uri="{FF2B5EF4-FFF2-40B4-BE49-F238E27FC236}">
                <a16:creationId xmlns:a16="http://schemas.microsoft.com/office/drawing/2014/main" id="{A1356617-5ADC-69C9-5C6F-12079DCD84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81192" y="282386"/>
            <a:ext cx="844310" cy="844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8D13BFC-8526-FB9A-3B74-06EAD06475EE}"/>
              </a:ext>
            </a:extLst>
          </p:cNvPr>
          <p:cNvPicPr>
            <a:picLocks noChangeAspect="1"/>
          </p:cNvPicPr>
          <p:nvPr/>
        </p:nvPicPr>
        <p:blipFill>
          <a:blip r:embed="rId3"/>
          <a:stretch>
            <a:fillRect/>
          </a:stretch>
        </p:blipFill>
        <p:spPr>
          <a:xfrm>
            <a:off x="744909" y="2828879"/>
            <a:ext cx="5824538" cy="2799390"/>
          </a:xfrm>
          <a:prstGeom prst="rect">
            <a:avLst/>
          </a:prstGeom>
        </p:spPr>
      </p:pic>
    </p:spTree>
    <p:extLst>
      <p:ext uri="{BB962C8B-B14F-4D97-AF65-F5344CB8AC3E}">
        <p14:creationId xmlns:p14="http://schemas.microsoft.com/office/powerpoint/2010/main" val="2891830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7948E8DE-A931-4EF0-BE1D-F10274740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ruta 28">
            <a:extLst>
              <a:ext uri="{FF2B5EF4-FFF2-40B4-BE49-F238E27FC236}">
                <a16:creationId xmlns:a16="http://schemas.microsoft.com/office/drawing/2014/main" id="{DD06BB50-5834-FDCA-DFFB-EDA123F61D87}"/>
              </a:ext>
            </a:extLst>
          </p:cNvPr>
          <p:cNvSpPr txBox="1"/>
          <p:nvPr/>
        </p:nvSpPr>
        <p:spPr>
          <a:xfrm>
            <a:off x="5861927" y="2048199"/>
            <a:ext cx="1821332" cy="523220"/>
          </a:xfrm>
          <a:prstGeom prst="rect">
            <a:avLst/>
          </a:prstGeom>
          <a:noFill/>
        </p:spPr>
        <p:txBody>
          <a:bodyPr wrap="none" rtlCol="0">
            <a:spAutoFit/>
          </a:bodyPr>
          <a:lstStyle/>
          <a:p>
            <a:r>
              <a:rPr lang="sv-SE" sz="1400" dirty="0">
                <a:hlinkClick r:id="rId2"/>
              </a:rPr>
              <a:t>camilla@askimsik.se</a:t>
            </a:r>
            <a:br>
              <a:rPr lang="sv-SE" sz="1400" dirty="0"/>
            </a:br>
            <a:r>
              <a:rPr lang="sv-SE" sz="1400" dirty="0"/>
              <a:t>070-405 63 33 </a:t>
            </a:r>
          </a:p>
        </p:txBody>
      </p:sp>
      <p:sp>
        <p:nvSpPr>
          <p:cNvPr id="30" name="textruta 29">
            <a:extLst>
              <a:ext uri="{FF2B5EF4-FFF2-40B4-BE49-F238E27FC236}">
                <a16:creationId xmlns:a16="http://schemas.microsoft.com/office/drawing/2014/main" id="{58C14CE9-1845-9870-63F9-E5F35B9B325C}"/>
              </a:ext>
            </a:extLst>
          </p:cNvPr>
          <p:cNvSpPr txBox="1"/>
          <p:nvPr/>
        </p:nvSpPr>
        <p:spPr>
          <a:xfrm>
            <a:off x="5861927" y="3416053"/>
            <a:ext cx="2114681" cy="523220"/>
          </a:xfrm>
          <a:prstGeom prst="rect">
            <a:avLst/>
          </a:prstGeom>
          <a:noFill/>
        </p:spPr>
        <p:txBody>
          <a:bodyPr wrap="none" rtlCol="0">
            <a:spAutoFit/>
          </a:bodyPr>
          <a:lstStyle/>
          <a:p>
            <a:r>
              <a:rPr lang="sv-SE" sz="1400" dirty="0">
                <a:hlinkClick r:id="rId3"/>
              </a:rPr>
              <a:t>christophe@askimsik.se</a:t>
            </a:r>
            <a:br>
              <a:rPr lang="sv-SE" sz="1400" dirty="0"/>
            </a:br>
            <a:r>
              <a:rPr lang="sv-SE" sz="1400" dirty="0"/>
              <a:t>070-958 27 60</a:t>
            </a:r>
          </a:p>
        </p:txBody>
      </p:sp>
      <p:sp>
        <p:nvSpPr>
          <p:cNvPr id="31" name="textruta 30">
            <a:extLst>
              <a:ext uri="{FF2B5EF4-FFF2-40B4-BE49-F238E27FC236}">
                <a16:creationId xmlns:a16="http://schemas.microsoft.com/office/drawing/2014/main" id="{BC38F9C7-5342-2EE8-A1FF-13D2DD181AA6}"/>
              </a:ext>
            </a:extLst>
          </p:cNvPr>
          <p:cNvSpPr txBox="1"/>
          <p:nvPr/>
        </p:nvSpPr>
        <p:spPr>
          <a:xfrm>
            <a:off x="5861927" y="4887227"/>
            <a:ext cx="1643976" cy="523220"/>
          </a:xfrm>
          <a:prstGeom prst="rect">
            <a:avLst/>
          </a:prstGeom>
          <a:noFill/>
        </p:spPr>
        <p:txBody>
          <a:bodyPr wrap="none" rtlCol="0">
            <a:spAutoFit/>
          </a:bodyPr>
          <a:lstStyle/>
          <a:p>
            <a:r>
              <a:rPr lang="sv-SE" sz="1400" dirty="0">
                <a:hlinkClick r:id="rId4"/>
              </a:rPr>
              <a:t>erika@askimsik.se</a:t>
            </a:r>
            <a:br>
              <a:rPr lang="sv-SE" sz="1400" dirty="0"/>
            </a:br>
            <a:r>
              <a:rPr lang="sv-SE" sz="1400" dirty="0"/>
              <a:t>070-379 79 25</a:t>
            </a:r>
          </a:p>
        </p:txBody>
      </p:sp>
      <p:sp>
        <p:nvSpPr>
          <p:cNvPr id="32" name="textruta 31">
            <a:extLst>
              <a:ext uri="{FF2B5EF4-FFF2-40B4-BE49-F238E27FC236}">
                <a16:creationId xmlns:a16="http://schemas.microsoft.com/office/drawing/2014/main" id="{C92480F7-BC11-0512-1FEE-5F8B5E1C4741}"/>
              </a:ext>
            </a:extLst>
          </p:cNvPr>
          <p:cNvSpPr txBox="1"/>
          <p:nvPr/>
        </p:nvSpPr>
        <p:spPr>
          <a:xfrm>
            <a:off x="5861927" y="5819383"/>
            <a:ext cx="1927131" cy="738664"/>
          </a:xfrm>
          <a:prstGeom prst="rect">
            <a:avLst/>
          </a:prstGeom>
          <a:noFill/>
        </p:spPr>
        <p:txBody>
          <a:bodyPr wrap="none" rtlCol="0">
            <a:spAutoFit/>
          </a:bodyPr>
          <a:lstStyle/>
          <a:p>
            <a:r>
              <a:rPr lang="sv-SE" sz="1400" dirty="0">
                <a:hlinkClick r:id="rId5"/>
              </a:rPr>
              <a:t>info@askimsik.se</a:t>
            </a:r>
            <a:endParaRPr lang="sv-SE" sz="1400" dirty="0"/>
          </a:p>
          <a:p>
            <a:r>
              <a:rPr lang="sv-SE" sz="1400" dirty="0">
                <a:hlinkClick r:id="rId6"/>
              </a:rPr>
              <a:t>medlem@askimsik.se</a:t>
            </a:r>
            <a:endParaRPr lang="sv-SE" sz="1400" dirty="0"/>
          </a:p>
          <a:p>
            <a:r>
              <a:rPr lang="sv-SE" sz="1400" dirty="0"/>
              <a:t>072-728 19 90</a:t>
            </a:r>
          </a:p>
        </p:txBody>
      </p:sp>
      <p:cxnSp>
        <p:nvCxnSpPr>
          <p:cNvPr id="24" name="Rak pil 23">
            <a:extLst>
              <a:ext uri="{FF2B5EF4-FFF2-40B4-BE49-F238E27FC236}">
                <a16:creationId xmlns:a16="http://schemas.microsoft.com/office/drawing/2014/main" id="{7F90BEDB-DDA7-15B8-8CF2-A57748CAF66C}"/>
              </a:ext>
            </a:extLst>
          </p:cNvPr>
          <p:cNvCxnSpPr>
            <a:cxnSpLocks/>
          </p:cNvCxnSpPr>
          <p:nvPr/>
        </p:nvCxnSpPr>
        <p:spPr>
          <a:xfrm>
            <a:off x="2799526" y="3416053"/>
            <a:ext cx="119447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Rak pil 21">
            <a:extLst>
              <a:ext uri="{FF2B5EF4-FFF2-40B4-BE49-F238E27FC236}">
                <a16:creationId xmlns:a16="http://schemas.microsoft.com/office/drawing/2014/main" id="{A96DF281-5A91-3ABC-8B59-7FF519D83A73}"/>
              </a:ext>
            </a:extLst>
          </p:cNvPr>
          <p:cNvCxnSpPr>
            <a:cxnSpLocks/>
          </p:cNvCxnSpPr>
          <p:nvPr/>
        </p:nvCxnSpPr>
        <p:spPr>
          <a:xfrm>
            <a:off x="2799526" y="2183296"/>
            <a:ext cx="119447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Rak pil 24">
            <a:extLst>
              <a:ext uri="{FF2B5EF4-FFF2-40B4-BE49-F238E27FC236}">
                <a16:creationId xmlns:a16="http://schemas.microsoft.com/office/drawing/2014/main" id="{D779DA0A-636F-9B92-2DF5-D8DC6D8A676B}"/>
              </a:ext>
            </a:extLst>
          </p:cNvPr>
          <p:cNvCxnSpPr>
            <a:cxnSpLocks/>
          </p:cNvCxnSpPr>
          <p:nvPr/>
        </p:nvCxnSpPr>
        <p:spPr>
          <a:xfrm>
            <a:off x="2799526" y="4677965"/>
            <a:ext cx="119447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 name="Rak pil 2">
            <a:extLst>
              <a:ext uri="{FF2B5EF4-FFF2-40B4-BE49-F238E27FC236}">
                <a16:creationId xmlns:a16="http://schemas.microsoft.com/office/drawing/2014/main" id="{65650B84-80AE-CA88-D113-838FEDE18362}"/>
              </a:ext>
            </a:extLst>
          </p:cNvPr>
          <p:cNvCxnSpPr>
            <a:cxnSpLocks/>
          </p:cNvCxnSpPr>
          <p:nvPr/>
        </p:nvCxnSpPr>
        <p:spPr>
          <a:xfrm>
            <a:off x="2799526" y="6039772"/>
            <a:ext cx="119447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Rektangel med rundade hörn 17">
            <a:extLst>
              <a:ext uri="{FF2B5EF4-FFF2-40B4-BE49-F238E27FC236}">
                <a16:creationId xmlns:a16="http://schemas.microsoft.com/office/drawing/2014/main" id="{09CBBF1D-51BD-B5F0-2F35-0375B0D39184}"/>
              </a:ext>
            </a:extLst>
          </p:cNvPr>
          <p:cNvSpPr/>
          <p:nvPr/>
        </p:nvSpPr>
        <p:spPr>
          <a:xfrm>
            <a:off x="372003" y="1206631"/>
            <a:ext cx="2685522" cy="5445750"/>
          </a:xfrm>
          <a:prstGeom prst="round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15">
            <a:extLst>
              <a:ext uri="{FF2B5EF4-FFF2-40B4-BE49-F238E27FC236}">
                <a16:creationId xmlns:a16="http://schemas.microsoft.com/office/drawing/2014/main" id="{42B5B848-FD29-6B9B-DB3C-E673718CB3C6}"/>
              </a:ext>
            </a:extLst>
          </p:cNvPr>
          <p:cNvSpPr txBox="1"/>
          <p:nvPr/>
        </p:nvSpPr>
        <p:spPr>
          <a:xfrm>
            <a:off x="531908" y="1979109"/>
            <a:ext cx="2023631" cy="369332"/>
          </a:xfrm>
          <a:prstGeom prst="rect">
            <a:avLst/>
          </a:prstGeom>
          <a:noFill/>
        </p:spPr>
        <p:txBody>
          <a:bodyPr wrap="none" rtlCol="0">
            <a:spAutoFit/>
          </a:bodyPr>
          <a:lstStyle/>
          <a:p>
            <a:r>
              <a:rPr lang="sv-SE" dirty="0"/>
              <a:t>Camilla Ackerfors</a:t>
            </a:r>
          </a:p>
        </p:txBody>
      </p:sp>
      <p:sp>
        <p:nvSpPr>
          <p:cNvPr id="10" name="textruta 18">
            <a:extLst>
              <a:ext uri="{FF2B5EF4-FFF2-40B4-BE49-F238E27FC236}">
                <a16:creationId xmlns:a16="http://schemas.microsoft.com/office/drawing/2014/main" id="{0FEF8581-63F9-87F5-F121-D7C8BA1FC4B0}"/>
              </a:ext>
            </a:extLst>
          </p:cNvPr>
          <p:cNvSpPr txBox="1"/>
          <p:nvPr/>
        </p:nvSpPr>
        <p:spPr>
          <a:xfrm>
            <a:off x="425158" y="3229090"/>
            <a:ext cx="2374368" cy="369332"/>
          </a:xfrm>
          <a:prstGeom prst="rect">
            <a:avLst/>
          </a:prstGeom>
          <a:noFill/>
        </p:spPr>
        <p:txBody>
          <a:bodyPr wrap="none" rtlCol="0">
            <a:spAutoFit/>
          </a:bodyPr>
          <a:lstStyle/>
          <a:p>
            <a:r>
              <a:rPr lang="sv-SE" dirty="0"/>
              <a:t>Christophe </a:t>
            </a:r>
            <a:r>
              <a:rPr lang="sv-SE" dirty="0" err="1"/>
              <a:t>Languille</a:t>
            </a:r>
            <a:endParaRPr lang="sv-SE" dirty="0"/>
          </a:p>
        </p:txBody>
      </p:sp>
      <p:sp>
        <p:nvSpPr>
          <p:cNvPr id="12" name="textruta 19">
            <a:extLst>
              <a:ext uri="{FF2B5EF4-FFF2-40B4-BE49-F238E27FC236}">
                <a16:creationId xmlns:a16="http://schemas.microsoft.com/office/drawing/2014/main" id="{AE50F7A9-01E1-F679-AB95-5B8C5502559F}"/>
              </a:ext>
            </a:extLst>
          </p:cNvPr>
          <p:cNvSpPr txBox="1"/>
          <p:nvPr/>
        </p:nvSpPr>
        <p:spPr>
          <a:xfrm>
            <a:off x="910152" y="4479071"/>
            <a:ext cx="1267142" cy="369332"/>
          </a:xfrm>
          <a:prstGeom prst="rect">
            <a:avLst/>
          </a:prstGeom>
          <a:noFill/>
        </p:spPr>
        <p:txBody>
          <a:bodyPr wrap="none" rtlCol="0">
            <a:spAutoFit/>
          </a:bodyPr>
          <a:lstStyle/>
          <a:p>
            <a:r>
              <a:rPr lang="sv-SE" dirty="0"/>
              <a:t>Erika Faith</a:t>
            </a:r>
          </a:p>
        </p:txBody>
      </p:sp>
      <p:sp>
        <p:nvSpPr>
          <p:cNvPr id="21" name="textruta 1">
            <a:extLst>
              <a:ext uri="{FF2B5EF4-FFF2-40B4-BE49-F238E27FC236}">
                <a16:creationId xmlns:a16="http://schemas.microsoft.com/office/drawing/2014/main" id="{FEA5B3A7-FB21-2D86-9DC8-A0F956E7023B}"/>
              </a:ext>
            </a:extLst>
          </p:cNvPr>
          <p:cNvSpPr txBox="1"/>
          <p:nvPr/>
        </p:nvSpPr>
        <p:spPr>
          <a:xfrm>
            <a:off x="959199" y="5729053"/>
            <a:ext cx="1007392" cy="369332"/>
          </a:xfrm>
          <a:prstGeom prst="rect">
            <a:avLst/>
          </a:prstGeom>
          <a:noFill/>
        </p:spPr>
        <p:txBody>
          <a:bodyPr wrap="none" rtlCol="0">
            <a:spAutoFit/>
          </a:bodyPr>
          <a:lstStyle/>
          <a:p>
            <a:r>
              <a:rPr lang="sv-SE" dirty="0"/>
              <a:t>Kansliet</a:t>
            </a:r>
          </a:p>
        </p:txBody>
      </p:sp>
      <p:pic>
        <p:nvPicPr>
          <p:cNvPr id="23" name="Picture 22" descr="Askims IK">
            <a:extLst>
              <a:ext uri="{FF2B5EF4-FFF2-40B4-BE49-F238E27FC236}">
                <a16:creationId xmlns:a16="http://schemas.microsoft.com/office/drawing/2014/main" id="{7D8FB40E-9B2E-A18B-934F-0DFCE5E5AD8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981192" y="282386"/>
            <a:ext cx="844310" cy="8443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BE98DA-3372-9EF8-517D-3688D29B8AB1}"/>
              </a:ext>
            </a:extLst>
          </p:cNvPr>
          <p:cNvSpPr txBox="1"/>
          <p:nvPr/>
        </p:nvSpPr>
        <p:spPr>
          <a:xfrm>
            <a:off x="366498" y="411420"/>
            <a:ext cx="9837487" cy="461665"/>
          </a:xfrm>
          <a:prstGeom prst="rect">
            <a:avLst/>
          </a:prstGeom>
          <a:noFill/>
        </p:spPr>
        <p:txBody>
          <a:bodyPr wrap="square">
            <a:spAutoFit/>
          </a:bodyPr>
          <a:lstStyle/>
          <a:p>
            <a:pPr>
              <a:spcAft>
                <a:spcPts val="600"/>
              </a:spcAft>
            </a:pPr>
            <a:r>
              <a:rPr lang="sv-SE" sz="2400" b="1" dirty="0"/>
              <a:t>Vårt nya team för den dagliga fotbolls- och föreningsverksamheten</a:t>
            </a:r>
          </a:p>
        </p:txBody>
      </p:sp>
      <p:sp>
        <p:nvSpPr>
          <p:cNvPr id="19" name="Rectangle 18">
            <a:extLst>
              <a:ext uri="{FF2B5EF4-FFF2-40B4-BE49-F238E27FC236}">
                <a16:creationId xmlns:a16="http://schemas.microsoft.com/office/drawing/2014/main" id="{B9618D7C-265E-4B7C-8437-609E3BE93423}"/>
              </a:ext>
            </a:extLst>
          </p:cNvPr>
          <p:cNvSpPr/>
          <p:nvPr/>
        </p:nvSpPr>
        <p:spPr>
          <a:xfrm>
            <a:off x="4332955" y="1206631"/>
            <a:ext cx="1337817" cy="535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47B8F750-1EA0-BD32-32FA-FAA27F26CAA3}"/>
              </a:ext>
            </a:extLst>
          </p:cNvPr>
          <p:cNvPicPr>
            <a:picLocks noChangeAspect="1"/>
          </p:cNvPicPr>
          <p:nvPr/>
        </p:nvPicPr>
        <p:blipFill>
          <a:blip r:embed="rId8"/>
          <a:stretch>
            <a:fillRect/>
          </a:stretch>
        </p:blipFill>
        <p:spPr>
          <a:xfrm>
            <a:off x="4332956" y="1208656"/>
            <a:ext cx="1337817" cy="1394146"/>
          </a:xfrm>
          <a:prstGeom prst="rect">
            <a:avLst/>
          </a:prstGeom>
        </p:spPr>
      </p:pic>
      <p:pic>
        <p:nvPicPr>
          <p:cNvPr id="34" name="Picture 33">
            <a:extLst>
              <a:ext uri="{FF2B5EF4-FFF2-40B4-BE49-F238E27FC236}">
                <a16:creationId xmlns:a16="http://schemas.microsoft.com/office/drawing/2014/main" id="{849967BC-BC4B-EA72-5D81-39C6194E67AA}"/>
              </a:ext>
            </a:extLst>
          </p:cNvPr>
          <p:cNvPicPr>
            <a:picLocks noChangeAspect="1"/>
          </p:cNvPicPr>
          <p:nvPr/>
        </p:nvPicPr>
        <p:blipFill rotWithShape="1">
          <a:blip r:embed="rId9"/>
          <a:srcRect t="15031"/>
          <a:stretch/>
        </p:blipFill>
        <p:spPr>
          <a:xfrm>
            <a:off x="4316535" y="4074965"/>
            <a:ext cx="1354237" cy="1411998"/>
          </a:xfrm>
          <a:prstGeom prst="rect">
            <a:avLst/>
          </a:prstGeom>
        </p:spPr>
      </p:pic>
      <p:sp>
        <p:nvSpPr>
          <p:cNvPr id="35" name="Rectangle 34">
            <a:extLst>
              <a:ext uri="{FF2B5EF4-FFF2-40B4-BE49-F238E27FC236}">
                <a16:creationId xmlns:a16="http://schemas.microsoft.com/office/drawing/2014/main" id="{F7B1AA59-C313-BF92-53A6-0FD9C3DCC195}"/>
              </a:ext>
            </a:extLst>
          </p:cNvPr>
          <p:cNvSpPr/>
          <p:nvPr/>
        </p:nvSpPr>
        <p:spPr>
          <a:xfrm>
            <a:off x="4332956" y="2718216"/>
            <a:ext cx="1337817" cy="1175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person in a red and black shirt&#10;&#10;Description automatically generated">
            <a:extLst>
              <a:ext uri="{FF2B5EF4-FFF2-40B4-BE49-F238E27FC236}">
                <a16:creationId xmlns:a16="http://schemas.microsoft.com/office/drawing/2014/main" id="{3E97895F-497A-38E7-1EAA-787521E09904}"/>
              </a:ext>
            </a:extLst>
          </p:cNvPr>
          <p:cNvPicPr>
            <a:picLocks noChangeAspect="1"/>
          </p:cNvPicPr>
          <p:nvPr/>
        </p:nvPicPr>
        <p:blipFill rotWithShape="1">
          <a:blip r:embed="rId10"/>
          <a:srcRect l="24791" t="13249" r="19565" b="42798"/>
          <a:stretch/>
        </p:blipFill>
        <p:spPr>
          <a:xfrm>
            <a:off x="4324206" y="2648254"/>
            <a:ext cx="1377922" cy="1393194"/>
          </a:xfrm>
          <a:prstGeom prst="rect">
            <a:avLst/>
          </a:prstGeom>
        </p:spPr>
      </p:pic>
    </p:spTree>
    <p:extLst>
      <p:ext uri="{BB962C8B-B14F-4D97-AF65-F5344CB8AC3E}">
        <p14:creationId xmlns:p14="http://schemas.microsoft.com/office/powerpoint/2010/main" val="3286563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8" grpId="0"/>
      <p:bldP spid="10" grpId="0"/>
      <p:bldP spid="12"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2AE0DCFD-BFF1-C2AF-B7E2-0E64E7C101AB}"/>
              </a:ext>
            </a:extLst>
          </p:cNvPr>
          <p:cNvSpPr txBox="1"/>
          <p:nvPr/>
        </p:nvSpPr>
        <p:spPr>
          <a:xfrm>
            <a:off x="735387" y="1610064"/>
            <a:ext cx="5569602" cy="461665"/>
          </a:xfrm>
          <a:prstGeom prst="rect">
            <a:avLst/>
          </a:prstGeom>
          <a:noFill/>
        </p:spPr>
        <p:txBody>
          <a:bodyPr wrap="none" rtlCol="0">
            <a:spAutoFit/>
          </a:bodyPr>
          <a:lstStyle/>
          <a:p>
            <a:r>
              <a:rPr lang="sv-SE" sz="2400" b="1" dirty="0"/>
              <a:t>Att notera! </a:t>
            </a:r>
            <a:r>
              <a:rPr lang="sv-SE" sz="2400" dirty="0"/>
              <a:t>november/december 2023</a:t>
            </a:r>
            <a:endParaRPr lang="sv-SE" sz="2400" b="1" dirty="0">
              <a:highlight>
                <a:srgbClr val="FFFF00"/>
              </a:highlight>
            </a:endParaRPr>
          </a:p>
        </p:txBody>
      </p:sp>
      <p:sp>
        <p:nvSpPr>
          <p:cNvPr id="2" name="textruta 1">
            <a:extLst>
              <a:ext uri="{FF2B5EF4-FFF2-40B4-BE49-F238E27FC236}">
                <a16:creationId xmlns:a16="http://schemas.microsoft.com/office/drawing/2014/main" id="{EB57C49D-F9C7-63F6-DD51-A1C58F1B64E8}"/>
              </a:ext>
            </a:extLst>
          </p:cNvPr>
          <p:cNvSpPr txBox="1"/>
          <p:nvPr/>
        </p:nvSpPr>
        <p:spPr>
          <a:xfrm>
            <a:off x="930610" y="2729095"/>
            <a:ext cx="10689821" cy="143116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sv-SE" dirty="0"/>
              <a:t>Möten med respektive lag: summering av 2023, planering inför 2024</a:t>
            </a:r>
          </a:p>
          <a:p>
            <a:pPr marL="285750" indent="-285750">
              <a:spcAft>
                <a:spcPts val="600"/>
              </a:spcAft>
              <a:buFont typeface="Arial" panose="020B0604020202020204" pitchFamily="34" charset="0"/>
              <a:buChar char="•"/>
            </a:pPr>
            <a:r>
              <a:rPr lang="sv-SE" dirty="0"/>
              <a:t>Inomhustider och planfördelning för perioden november till mars</a:t>
            </a:r>
          </a:p>
          <a:p>
            <a:pPr marL="285750" indent="-285750">
              <a:spcAft>
                <a:spcPts val="600"/>
              </a:spcAft>
              <a:buFont typeface="Arial" panose="020B0604020202020204" pitchFamily="34" charset="0"/>
              <a:buChar char="•"/>
            </a:pPr>
            <a:r>
              <a:rPr lang="sv-SE" dirty="0"/>
              <a:t>Bingolotter och Uppesittarlotter (info via </a:t>
            </a:r>
            <a:r>
              <a:rPr lang="sv-SE" dirty="0" err="1"/>
              <a:t>Laget.se</a:t>
            </a:r>
            <a:r>
              <a:rPr lang="sv-SE" dirty="0"/>
              <a:t>) (Jessica E)</a:t>
            </a:r>
          </a:p>
          <a:p>
            <a:pPr marL="285750" indent="-285750">
              <a:spcAft>
                <a:spcPts val="600"/>
              </a:spcAft>
              <a:buFont typeface="Arial" panose="020B0604020202020204" pitchFamily="34" charset="0"/>
              <a:buChar char="•"/>
            </a:pPr>
            <a:r>
              <a:rPr lang="sv-SE" dirty="0"/>
              <a:t>Nytt! </a:t>
            </a:r>
            <a:r>
              <a:rPr lang="sv-SE" dirty="0" err="1"/>
              <a:t>Fotbollskalas</a:t>
            </a:r>
            <a:r>
              <a:rPr lang="sv-SE" dirty="0"/>
              <a:t> för </a:t>
            </a:r>
            <a:r>
              <a:rPr lang="sv-SE" dirty="0" err="1"/>
              <a:t>barnlag</a:t>
            </a:r>
            <a:r>
              <a:rPr lang="sv-SE" dirty="0"/>
              <a:t> (Jessica S)</a:t>
            </a:r>
          </a:p>
        </p:txBody>
      </p:sp>
      <p:pic>
        <p:nvPicPr>
          <p:cNvPr id="5" name="Picture 4" descr="Askims IK">
            <a:extLst>
              <a:ext uri="{FF2B5EF4-FFF2-40B4-BE49-F238E27FC236}">
                <a16:creationId xmlns:a16="http://schemas.microsoft.com/office/drawing/2014/main" id="{3035E0FB-D363-327C-97D8-325F19EAD3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81192" y="282386"/>
            <a:ext cx="844310" cy="84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725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person, gräs, sport, utomhus&#10;&#10;Automatiskt genererad beskrivning">
            <a:extLst>
              <a:ext uri="{FF2B5EF4-FFF2-40B4-BE49-F238E27FC236}">
                <a16:creationId xmlns:a16="http://schemas.microsoft.com/office/drawing/2014/main" id="{A8C94B72-D7E1-F16C-2BD7-24378F345231}"/>
              </a:ext>
            </a:extLst>
          </p:cNvPr>
          <p:cNvPicPr>
            <a:picLocks noChangeAspect="1"/>
          </p:cNvPicPr>
          <p:nvPr/>
        </p:nvPicPr>
        <p:blipFill rotWithShape="1">
          <a:blip r:embed="rId2"/>
          <a:srcRect t="6064" r="2" b="908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5" name="Freeform: Shape 14">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ubrik 1">
            <a:extLst>
              <a:ext uri="{FF2B5EF4-FFF2-40B4-BE49-F238E27FC236}">
                <a16:creationId xmlns:a16="http://schemas.microsoft.com/office/drawing/2014/main" id="{17D970E5-0765-964E-75F1-ABD780E9DA8B}"/>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a:t>Dagens huvudfokus</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Underrubrik 2">
            <a:extLst>
              <a:ext uri="{FF2B5EF4-FFF2-40B4-BE49-F238E27FC236}">
                <a16:creationId xmlns:a16="http://schemas.microsoft.com/office/drawing/2014/main" id="{9F402014-5777-BF6E-0F26-4DFF524B21EF}"/>
              </a:ext>
            </a:extLst>
          </p:cNvPr>
          <p:cNvSpPr txBox="1">
            <a:spLocks/>
          </p:cNvSpPr>
          <p:nvPr/>
        </p:nvSpPr>
        <p:spPr>
          <a:xfrm>
            <a:off x="462763" y="4844779"/>
            <a:ext cx="4023359" cy="1208141"/>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Vidareutveckling av Askims IKs spelarutbildningsplan</a:t>
            </a:r>
          </a:p>
        </p:txBody>
      </p:sp>
    </p:spTree>
    <p:extLst>
      <p:ext uri="{BB962C8B-B14F-4D97-AF65-F5344CB8AC3E}">
        <p14:creationId xmlns:p14="http://schemas.microsoft.com/office/powerpoint/2010/main" val="343037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ubrik 1">
            <a:extLst>
              <a:ext uri="{FF2B5EF4-FFF2-40B4-BE49-F238E27FC236}">
                <a16:creationId xmlns:a16="http://schemas.microsoft.com/office/drawing/2014/main" id="{F330E21E-4D52-8BBA-014A-828AD6DDAB8A}"/>
              </a:ext>
            </a:extLst>
          </p:cNvPr>
          <p:cNvSpPr txBox="1">
            <a:spLocks/>
          </p:cNvSpPr>
          <p:nvPr/>
        </p:nvSpPr>
        <p:spPr>
          <a:xfrm>
            <a:off x="481029" y="1504601"/>
            <a:ext cx="7127226" cy="48786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sv-SE" sz="1800" b="1" dirty="0"/>
              <a:t>Sammanfattning av förbättringarna i Askims IKs spelarutvecklingsplan:</a:t>
            </a:r>
            <a:endParaRPr lang="sv-SE" sz="1800" dirty="0"/>
          </a:p>
          <a:p>
            <a:pPr marL="342900" indent="-342900">
              <a:spcAft>
                <a:spcPts val="1200"/>
              </a:spcAft>
              <a:buFont typeface="Arial" panose="020B0604020202020204" pitchFamily="34" charset="0"/>
              <a:buChar char="•"/>
            </a:pPr>
            <a:r>
              <a:rPr lang="sv-SE" sz="1800" dirty="0"/>
              <a:t>Större möjligheter för spelare att utvecklas inom Askims IK</a:t>
            </a:r>
          </a:p>
          <a:p>
            <a:pPr marL="342900" indent="-342900">
              <a:spcAft>
                <a:spcPts val="1200"/>
              </a:spcAft>
              <a:buFont typeface="Arial" panose="020B0604020202020204" pitchFamily="34" charset="0"/>
              <a:buChar char="•"/>
            </a:pPr>
            <a:r>
              <a:rPr lang="sv-SE" sz="1800" dirty="0"/>
              <a:t>Ökad rörelse för spelare mellan lag inom Askims IK</a:t>
            </a:r>
          </a:p>
          <a:p>
            <a:pPr marL="342900" indent="-342900">
              <a:spcAft>
                <a:spcPts val="1200"/>
              </a:spcAft>
              <a:buFont typeface="Arial" panose="020B0604020202020204" pitchFamily="34" charset="0"/>
              <a:buChar char="•"/>
            </a:pPr>
            <a:r>
              <a:rPr lang="sv-SE" sz="1800" dirty="0"/>
              <a:t>Stöd och riktlinjer för ledare vid tillfällig nivåindelning</a:t>
            </a:r>
          </a:p>
          <a:p>
            <a:pPr marL="342900" indent="-342900">
              <a:spcAft>
                <a:spcPts val="1200"/>
              </a:spcAft>
              <a:buFont typeface="Arial" panose="020B0604020202020204" pitchFamily="34" charset="0"/>
              <a:buChar char="•"/>
            </a:pPr>
            <a:r>
              <a:rPr lang="sv-SE" sz="1800" dirty="0"/>
              <a:t>Stöd och riktlinjer för ledare vid rotationsträningar och matchspel med spelare från en annan åldersgrupp</a:t>
            </a:r>
          </a:p>
          <a:p>
            <a:pPr marL="342900" indent="-342900">
              <a:spcAft>
                <a:spcPts val="1200"/>
              </a:spcAft>
              <a:buFont typeface="Arial" panose="020B0604020202020204" pitchFamily="34" charset="0"/>
              <a:buChar char="•"/>
            </a:pPr>
            <a:endParaRPr lang="sv-SE" sz="1800" dirty="0"/>
          </a:p>
          <a:p>
            <a:pPr marL="342900" indent="-342900">
              <a:spcAft>
                <a:spcPts val="1200"/>
              </a:spcAft>
              <a:buFont typeface="Arial" panose="020B0604020202020204" pitchFamily="34" charset="0"/>
              <a:buChar char="•"/>
            </a:pPr>
            <a:endParaRPr lang="sv-SE" sz="1800" dirty="0"/>
          </a:p>
          <a:p>
            <a:pPr>
              <a:spcAft>
                <a:spcPts val="600"/>
              </a:spcAft>
            </a:pPr>
            <a:r>
              <a:rPr lang="sv-SE" sz="1800" b="1" dirty="0"/>
              <a:t>Spelarutvecklingsplanen följer:</a:t>
            </a:r>
            <a:br>
              <a:rPr lang="sv-SE" sz="1800" b="1" dirty="0"/>
            </a:br>
            <a:endParaRPr lang="sv-SE" sz="1800" b="1" dirty="0"/>
          </a:p>
          <a:p>
            <a:pPr marL="342900" indent="-342900">
              <a:spcAft>
                <a:spcPts val="600"/>
              </a:spcAft>
              <a:buFont typeface="Arial" panose="020B0604020202020204" pitchFamily="34" charset="0"/>
              <a:buChar char="•"/>
            </a:pPr>
            <a:r>
              <a:rPr lang="sv-SE" sz="1800" dirty="0"/>
              <a:t>Svenska fotbollsförbundet, Göteborgs fotbollsförbund och Stiftelsen Dunross</a:t>
            </a:r>
          </a:p>
          <a:p>
            <a:pPr marL="342900" indent="-342900">
              <a:spcAft>
                <a:spcPts val="600"/>
              </a:spcAft>
              <a:buFont typeface="Arial" panose="020B0604020202020204" pitchFamily="34" charset="0"/>
              <a:buChar char="•"/>
            </a:pPr>
            <a:r>
              <a:rPr lang="sv-SE" sz="1800" dirty="0"/>
              <a:t>Rödsvarta tråden och tillhörande riktlinjer</a:t>
            </a:r>
          </a:p>
        </p:txBody>
      </p:sp>
      <p:sp>
        <p:nvSpPr>
          <p:cNvPr id="2" name="Rubrik 1">
            <a:extLst>
              <a:ext uri="{FF2B5EF4-FFF2-40B4-BE49-F238E27FC236}">
                <a16:creationId xmlns:a16="http://schemas.microsoft.com/office/drawing/2014/main" id="{9659AAFA-8CE2-C170-B93F-90CEC40DEBC5}"/>
              </a:ext>
            </a:extLst>
          </p:cNvPr>
          <p:cNvSpPr txBox="1">
            <a:spLocks/>
          </p:cNvSpPr>
          <p:nvPr/>
        </p:nvSpPr>
        <p:spPr>
          <a:xfrm>
            <a:off x="8476597" y="4279259"/>
            <a:ext cx="3426077" cy="21992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1200" dirty="0"/>
          </a:p>
        </p:txBody>
      </p:sp>
      <p:pic>
        <p:nvPicPr>
          <p:cNvPr id="6" name="Picture 5">
            <a:extLst>
              <a:ext uri="{FF2B5EF4-FFF2-40B4-BE49-F238E27FC236}">
                <a16:creationId xmlns:a16="http://schemas.microsoft.com/office/drawing/2014/main" id="{452308E5-D030-B6CE-C153-F0FD99DC0DC6}"/>
              </a:ext>
            </a:extLst>
          </p:cNvPr>
          <p:cNvPicPr>
            <a:picLocks noChangeAspect="1"/>
          </p:cNvPicPr>
          <p:nvPr/>
        </p:nvPicPr>
        <p:blipFill rotWithShape="1">
          <a:blip r:embed="rId3"/>
          <a:srcRect l="7958" r="8400" b="2"/>
          <a:stretch/>
        </p:blipFill>
        <p:spPr>
          <a:xfrm>
            <a:off x="7498940" y="12307"/>
            <a:ext cx="4681286" cy="4239521"/>
          </a:xfrm>
          <a:prstGeom prst="rect">
            <a:avLst/>
          </a:prstGeom>
        </p:spPr>
      </p:pic>
    </p:spTree>
    <p:extLst>
      <p:ext uri="{BB962C8B-B14F-4D97-AF65-F5344CB8AC3E}">
        <p14:creationId xmlns:p14="http://schemas.microsoft.com/office/powerpoint/2010/main" val="17395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nodePh="1">
                                  <p:stCondLst>
                                    <p:cond delay="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ubrik 1">
            <a:extLst>
              <a:ext uri="{FF2B5EF4-FFF2-40B4-BE49-F238E27FC236}">
                <a16:creationId xmlns:a16="http://schemas.microsoft.com/office/drawing/2014/main" id="{829ED7F6-AE68-0347-5BF5-1D4852626872}"/>
              </a:ext>
            </a:extLst>
          </p:cNvPr>
          <p:cNvSpPr txBox="1">
            <a:spLocks/>
          </p:cNvSpPr>
          <p:nvPr/>
        </p:nvSpPr>
        <p:spPr>
          <a:xfrm>
            <a:off x="481029" y="1504207"/>
            <a:ext cx="6950091" cy="5171603"/>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sv-SE" sz="1800" b="1" dirty="0"/>
              <a:t>Varför förbättrar vi spelarutvecklingsplanen?</a:t>
            </a:r>
          </a:p>
          <a:p>
            <a:pPr>
              <a:spcAft>
                <a:spcPts val="1200"/>
              </a:spcAft>
            </a:pPr>
            <a:endParaRPr lang="sv-SE" sz="1800" b="1" dirty="0"/>
          </a:p>
          <a:p>
            <a:pPr marL="342900" indent="-342900">
              <a:spcAft>
                <a:spcPts val="1200"/>
              </a:spcAft>
              <a:buFont typeface="Arial" panose="020B0604020202020204" pitchFamily="34" charset="0"/>
              <a:buChar char="•"/>
            </a:pPr>
            <a:r>
              <a:rPr lang="sv-SE" sz="1800" dirty="0"/>
              <a:t>Behålla fler spelare längre</a:t>
            </a:r>
          </a:p>
          <a:p>
            <a:pPr marL="342900" indent="-342900">
              <a:spcAft>
                <a:spcPts val="1200"/>
              </a:spcAft>
              <a:buFont typeface="Arial" panose="020B0604020202020204" pitchFamily="34" charset="0"/>
              <a:buChar char="•"/>
            </a:pPr>
            <a:r>
              <a:rPr lang="sv-SE" sz="1800" dirty="0"/>
              <a:t>Skapa likvärdiga förutsättningar för deltagande i matchspel</a:t>
            </a:r>
          </a:p>
          <a:p>
            <a:pPr marL="342900" indent="-342900">
              <a:spcAft>
                <a:spcPts val="1200"/>
              </a:spcAft>
              <a:buFont typeface="Arial" panose="020B0604020202020204" pitchFamily="34" charset="0"/>
              <a:buChar char="•"/>
            </a:pPr>
            <a:r>
              <a:rPr lang="sv-SE" sz="1800" dirty="0"/>
              <a:t>Ökad fokus på våra spelares utvecklingsmöjligheter</a:t>
            </a:r>
          </a:p>
          <a:p>
            <a:pPr marL="342900" indent="-342900">
              <a:spcAft>
                <a:spcPts val="1200"/>
              </a:spcAft>
              <a:buFont typeface="Arial" panose="020B0604020202020204" pitchFamily="34" charset="0"/>
              <a:buChar char="•"/>
            </a:pPr>
            <a:r>
              <a:rPr lang="sv-SE" sz="1800" dirty="0"/>
              <a:t>Få fler Askimsspelare i våra junior- och seniorlag</a:t>
            </a:r>
          </a:p>
          <a:p>
            <a:pPr marL="342900" indent="-342900">
              <a:spcAft>
                <a:spcPts val="1200"/>
              </a:spcAft>
              <a:buFont typeface="Arial" panose="020B0604020202020204" pitchFamily="34" charset="0"/>
              <a:buChar char="•"/>
            </a:pPr>
            <a:r>
              <a:rPr lang="sv-SE" sz="1800" dirty="0"/>
              <a:t>Vara en attraktiv förening för alla som vill spela fotboll</a:t>
            </a:r>
          </a:p>
          <a:p>
            <a:pPr marL="342900" indent="-342900">
              <a:spcAft>
                <a:spcPts val="1200"/>
              </a:spcAft>
              <a:buFont typeface="Arial" panose="020B0604020202020204" pitchFamily="34" charset="0"/>
              <a:buChar char="•"/>
            </a:pPr>
            <a:endParaRPr lang="sv-SE" sz="1800" dirty="0"/>
          </a:p>
          <a:p>
            <a:pPr marL="342900" indent="-342900">
              <a:spcAft>
                <a:spcPts val="1200"/>
              </a:spcAft>
              <a:buFont typeface="Arial" panose="020B0604020202020204" pitchFamily="34" charset="0"/>
              <a:buChar char="•"/>
            </a:pPr>
            <a:endParaRPr lang="sv-SE" sz="1800" dirty="0"/>
          </a:p>
          <a:p>
            <a:pPr>
              <a:spcAft>
                <a:spcPts val="600"/>
              </a:spcAft>
            </a:pPr>
            <a:r>
              <a:rPr lang="sv-SE" sz="1800" b="1" dirty="0"/>
              <a:t>Hur märks förändringen?</a:t>
            </a:r>
          </a:p>
          <a:p>
            <a:pPr>
              <a:spcAft>
                <a:spcPts val="1200"/>
              </a:spcAft>
            </a:pPr>
            <a:endParaRPr lang="sv-SE" sz="1800" b="1" dirty="0"/>
          </a:p>
          <a:p>
            <a:pPr marL="342900" indent="-342900">
              <a:spcAft>
                <a:spcPts val="1200"/>
              </a:spcAft>
              <a:buFont typeface="Arial" panose="020B0604020202020204" pitchFamily="34" charset="0"/>
              <a:buChar char="•"/>
            </a:pPr>
            <a:r>
              <a:rPr lang="sv-SE" sz="1800" dirty="0"/>
              <a:t>Ökad samverkan mellan lagen (mer än </a:t>
            </a:r>
            <a:r>
              <a:rPr lang="sv-SE" sz="1800" dirty="0" err="1"/>
              <a:t>Clubbuilding</a:t>
            </a:r>
            <a:r>
              <a:rPr lang="sv-SE" sz="1800" dirty="0"/>
              <a:t>)</a:t>
            </a:r>
          </a:p>
          <a:p>
            <a:pPr marL="342900" indent="-342900">
              <a:spcAft>
                <a:spcPts val="1200"/>
              </a:spcAft>
              <a:buFont typeface="Arial" panose="020B0604020202020204" pitchFamily="34" charset="0"/>
              <a:buChar char="•"/>
            </a:pPr>
            <a:r>
              <a:rPr lang="sv-SE" sz="1800" dirty="0"/>
              <a:t>Planfördelning/plantider som möjliggör samverkan</a:t>
            </a:r>
          </a:p>
          <a:p>
            <a:pPr marL="342900" indent="-342900">
              <a:spcAft>
                <a:spcPts val="1200"/>
              </a:spcAft>
              <a:buFont typeface="Arial" panose="020B0604020202020204" pitchFamily="34" charset="0"/>
              <a:buChar char="•"/>
            </a:pPr>
            <a:r>
              <a:rPr lang="sv-SE" sz="1800" dirty="0"/>
              <a:t>Utökad fokus på spelarens utvecklingssamtal och nästa steg</a:t>
            </a:r>
          </a:p>
        </p:txBody>
      </p:sp>
      <p:pic>
        <p:nvPicPr>
          <p:cNvPr id="2" name="Bildobjekt 21" descr="En bild som visar gräs, person, barn, fotboll&#10;&#10;Automatiskt genererad beskrivning">
            <a:extLst>
              <a:ext uri="{FF2B5EF4-FFF2-40B4-BE49-F238E27FC236}">
                <a16:creationId xmlns:a16="http://schemas.microsoft.com/office/drawing/2014/main" id="{E0461E4E-4A06-BC15-1E2F-882FE496F9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9024" t="-390" r="-3618" b="390"/>
          <a:stretch/>
        </p:blipFill>
        <p:spPr>
          <a:xfrm>
            <a:off x="8419444" y="-30990"/>
            <a:ext cx="4253585" cy="6919980"/>
          </a:xfrm>
          <a:prstGeom prst="rect">
            <a:avLst/>
          </a:prstGeom>
        </p:spPr>
      </p:pic>
      <p:sp>
        <p:nvSpPr>
          <p:cNvPr id="3" name="Rubrik 1">
            <a:extLst>
              <a:ext uri="{FF2B5EF4-FFF2-40B4-BE49-F238E27FC236}">
                <a16:creationId xmlns:a16="http://schemas.microsoft.com/office/drawing/2014/main" id="{ADD078D6-EFC2-5B09-9805-E87328620CF5}"/>
              </a:ext>
            </a:extLst>
          </p:cNvPr>
          <p:cNvSpPr txBox="1">
            <a:spLocks/>
          </p:cNvSpPr>
          <p:nvPr/>
        </p:nvSpPr>
        <p:spPr>
          <a:xfrm>
            <a:off x="4270881" y="4138060"/>
            <a:ext cx="7209467" cy="19800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endParaRPr lang="sv-SE" sz="1800" dirty="0"/>
          </a:p>
        </p:txBody>
      </p:sp>
    </p:spTree>
    <p:extLst>
      <p:ext uri="{BB962C8B-B14F-4D97-AF65-F5344CB8AC3E}">
        <p14:creationId xmlns:p14="http://schemas.microsoft.com/office/powerpoint/2010/main" val="277275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llips 85">
            <a:extLst>
              <a:ext uri="{FF2B5EF4-FFF2-40B4-BE49-F238E27FC236}">
                <a16:creationId xmlns:a16="http://schemas.microsoft.com/office/drawing/2014/main" id="{D349A9FF-452E-B5B3-1D94-FC778A078E6A}"/>
              </a:ext>
            </a:extLst>
          </p:cNvPr>
          <p:cNvSpPr/>
          <p:nvPr/>
        </p:nvSpPr>
        <p:spPr>
          <a:xfrm>
            <a:off x="5660859" y="792036"/>
            <a:ext cx="5295973" cy="5388491"/>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7" name="Ellips 86">
            <a:extLst>
              <a:ext uri="{FF2B5EF4-FFF2-40B4-BE49-F238E27FC236}">
                <a16:creationId xmlns:a16="http://schemas.microsoft.com/office/drawing/2014/main" id="{DFBC5D9B-530F-0511-3B0E-CE8E5D4238AA}"/>
              </a:ext>
            </a:extLst>
          </p:cNvPr>
          <p:cNvSpPr/>
          <p:nvPr/>
        </p:nvSpPr>
        <p:spPr>
          <a:xfrm>
            <a:off x="9796201" y="553923"/>
            <a:ext cx="1326994" cy="1104104"/>
          </a:xfrm>
          <a:prstGeom prst="ellipse">
            <a:avLst/>
          </a:prstGeom>
          <a:solidFill>
            <a:schemeClr val="accent4">
              <a:lumMod val="20000"/>
              <a:lumOff val="80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sv-SE"/>
          </a:p>
        </p:txBody>
      </p:sp>
      <p:sp>
        <p:nvSpPr>
          <p:cNvPr id="85" name="Ellips 84">
            <a:extLst>
              <a:ext uri="{FF2B5EF4-FFF2-40B4-BE49-F238E27FC236}">
                <a16:creationId xmlns:a16="http://schemas.microsoft.com/office/drawing/2014/main" id="{2DD890D1-D8EB-97EA-66F1-06DDB76CF295}"/>
              </a:ext>
            </a:extLst>
          </p:cNvPr>
          <p:cNvSpPr/>
          <p:nvPr/>
        </p:nvSpPr>
        <p:spPr>
          <a:xfrm>
            <a:off x="6001941" y="3208537"/>
            <a:ext cx="4680190" cy="2879914"/>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useBgFill="1">
        <p:nvSpPr>
          <p:cNvPr id="32" name="Freeform: Shape 3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 name="Rak pil 4">
            <a:extLst>
              <a:ext uri="{FF2B5EF4-FFF2-40B4-BE49-F238E27FC236}">
                <a16:creationId xmlns:a16="http://schemas.microsoft.com/office/drawing/2014/main" id="{473CDD75-36E0-75E1-2347-7095FB23E245}"/>
              </a:ext>
            </a:extLst>
          </p:cNvPr>
          <p:cNvCxnSpPr/>
          <p:nvPr/>
        </p:nvCxnSpPr>
        <p:spPr>
          <a:xfrm>
            <a:off x="5636794" y="6101819"/>
            <a:ext cx="54021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ak pil 5">
            <a:extLst>
              <a:ext uri="{FF2B5EF4-FFF2-40B4-BE49-F238E27FC236}">
                <a16:creationId xmlns:a16="http://schemas.microsoft.com/office/drawing/2014/main" id="{DB751743-7219-4441-747D-E6978E52EF20}"/>
              </a:ext>
            </a:extLst>
          </p:cNvPr>
          <p:cNvCxnSpPr>
            <a:cxnSpLocks/>
          </p:cNvCxnSpPr>
          <p:nvPr/>
        </p:nvCxnSpPr>
        <p:spPr>
          <a:xfrm flipV="1">
            <a:off x="5648826" y="716350"/>
            <a:ext cx="0" cy="5410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E38A8AD7-CB9B-8C92-8939-2ECAA686C750}"/>
              </a:ext>
            </a:extLst>
          </p:cNvPr>
          <p:cNvSpPr txBox="1"/>
          <p:nvPr/>
        </p:nvSpPr>
        <p:spPr>
          <a:xfrm>
            <a:off x="7838572" y="6126551"/>
            <a:ext cx="1462429" cy="307777"/>
          </a:xfrm>
          <a:prstGeom prst="rect">
            <a:avLst/>
          </a:prstGeom>
          <a:noFill/>
        </p:spPr>
        <p:txBody>
          <a:bodyPr wrap="square" rtlCol="0">
            <a:spAutoFit/>
          </a:bodyPr>
          <a:lstStyle/>
          <a:p>
            <a:r>
              <a:rPr lang="sv-SE" sz="1400" cap="all" dirty="0">
                <a:latin typeface="+mj-lt"/>
                <a:cs typeface="Arial" panose="020B0604020202020204" pitchFamily="34" charset="0"/>
              </a:rPr>
              <a:t>Motivation</a:t>
            </a:r>
          </a:p>
        </p:txBody>
      </p:sp>
      <p:sp>
        <p:nvSpPr>
          <p:cNvPr id="11" name="textruta 10">
            <a:extLst>
              <a:ext uri="{FF2B5EF4-FFF2-40B4-BE49-F238E27FC236}">
                <a16:creationId xmlns:a16="http://schemas.microsoft.com/office/drawing/2014/main" id="{2643B438-1721-9385-01EC-022704115F93}"/>
              </a:ext>
            </a:extLst>
          </p:cNvPr>
          <p:cNvSpPr txBox="1"/>
          <p:nvPr/>
        </p:nvSpPr>
        <p:spPr>
          <a:xfrm rot="16200000">
            <a:off x="4683416" y="3339754"/>
            <a:ext cx="1598978" cy="307777"/>
          </a:xfrm>
          <a:prstGeom prst="rect">
            <a:avLst/>
          </a:prstGeom>
          <a:noFill/>
        </p:spPr>
        <p:txBody>
          <a:bodyPr wrap="square" rtlCol="0">
            <a:spAutoFit/>
          </a:bodyPr>
          <a:lstStyle/>
          <a:p>
            <a:r>
              <a:rPr lang="sv-SE" sz="1400" cap="all" dirty="0">
                <a:latin typeface="+mj-lt"/>
                <a:cs typeface="Arial" panose="020B0604020202020204" pitchFamily="34" charset="0"/>
              </a:rPr>
              <a:t>Utveckling</a:t>
            </a:r>
          </a:p>
        </p:txBody>
      </p:sp>
      <p:sp>
        <p:nvSpPr>
          <p:cNvPr id="12" name="Ellips 11">
            <a:extLst>
              <a:ext uri="{FF2B5EF4-FFF2-40B4-BE49-F238E27FC236}">
                <a16:creationId xmlns:a16="http://schemas.microsoft.com/office/drawing/2014/main" id="{D17FC986-4618-07F0-7A8E-34CB171EED8A}"/>
              </a:ext>
            </a:extLst>
          </p:cNvPr>
          <p:cNvSpPr/>
          <p:nvPr/>
        </p:nvSpPr>
        <p:spPr>
          <a:xfrm rot="1958877">
            <a:off x="9679403" y="4618241"/>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E9328F59-28A1-B9DA-ECE5-DE0D2B8F58CF}"/>
              </a:ext>
            </a:extLst>
          </p:cNvPr>
          <p:cNvSpPr/>
          <p:nvPr/>
        </p:nvSpPr>
        <p:spPr>
          <a:xfrm rot="1958877">
            <a:off x="10016179" y="1227536"/>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D0C5359A-9820-2574-2EB9-DEF9BE26BCA0}"/>
              </a:ext>
            </a:extLst>
          </p:cNvPr>
          <p:cNvSpPr/>
          <p:nvPr/>
        </p:nvSpPr>
        <p:spPr>
          <a:xfrm rot="1958877">
            <a:off x="6404836" y="3388784"/>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5" name="Ellips 14">
            <a:extLst>
              <a:ext uri="{FF2B5EF4-FFF2-40B4-BE49-F238E27FC236}">
                <a16:creationId xmlns:a16="http://schemas.microsoft.com/office/drawing/2014/main" id="{EB591692-C938-2360-489F-B97B75FBE5C5}"/>
              </a:ext>
            </a:extLst>
          </p:cNvPr>
          <p:cNvSpPr/>
          <p:nvPr/>
        </p:nvSpPr>
        <p:spPr>
          <a:xfrm rot="1958877">
            <a:off x="8382802" y="2369466"/>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6" name="Ellips 15">
            <a:extLst>
              <a:ext uri="{FF2B5EF4-FFF2-40B4-BE49-F238E27FC236}">
                <a16:creationId xmlns:a16="http://schemas.microsoft.com/office/drawing/2014/main" id="{AEAD7D12-45DC-B102-FC63-552B43C6B040}"/>
              </a:ext>
            </a:extLst>
          </p:cNvPr>
          <p:cNvSpPr/>
          <p:nvPr/>
        </p:nvSpPr>
        <p:spPr>
          <a:xfrm rot="1958877">
            <a:off x="6789214" y="5107525"/>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71BA81D5-A90F-860D-2EBE-733F21B81BFD}"/>
              </a:ext>
            </a:extLst>
          </p:cNvPr>
          <p:cNvSpPr/>
          <p:nvPr/>
        </p:nvSpPr>
        <p:spPr>
          <a:xfrm rot="1958877">
            <a:off x="6572233" y="469529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8" name="Ellips 17">
            <a:extLst>
              <a:ext uri="{FF2B5EF4-FFF2-40B4-BE49-F238E27FC236}">
                <a16:creationId xmlns:a16="http://schemas.microsoft.com/office/drawing/2014/main" id="{39384893-6716-5FF8-12AF-71C7F0EAED6D}"/>
              </a:ext>
            </a:extLst>
          </p:cNvPr>
          <p:cNvSpPr/>
          <p:nvPr/>
        </p:nvSpPr>
        <p:spPr>
          <a:xfrm rot="1958877">
            <a:off x="7857022" y="4583668"/>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DE6AB99B-A846-4906-AEDB-9412A1DB3567}"/>
              </a:ext>
            </a:extLst>
          </p:cNvPr>
          <p:cNvSpPr/>
          <p:nvPr/>
        </p:nvSpPr>
        <p:spPr>
          <a:xfrm rot="1958877">
            <a:off x="7970620" y="5674517"/>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20" name="Ellips 19">
            <a:extLst>
              <a:ext uri="{FF2B5EF4-FFF2-40B4-BE49-F238E27FC236}">
                <a16:creationId xmlns:a16="http://schemas.microsoft.com/office/drawing/2014/main" id="{968D9E79-460D-3731-5BAE-ADA1A5817D39}"/>
              </a:ext>
            </a:extLst>
          </p:cNvPr>
          <p:cNvSpPr/>
          <p:nvPr/>
        </p:nvSpPr>
        <p:spPr>
          <a:xfrm rot="1958877">
            <a:off x="6020391" y="4419679"/>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8D4618A2-6C4F-F59F-2D13-73DDD9101A4C}"/>
              </a:ext>
            </a:extLst>
          </p:cNvPr>
          <p:cNvSpPr/>
          <p:nvPr/>
        </p:nvSpPr>
        <p:spPr>
          <a:xfrm rot="1958877">
            <a:off x="6631997" y="5570943"/>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DBF8ABBE-D098-7C12-3FDA-40987ABFD1D8}"/>
              </a:ext>
            </a:extLst>
          </p:cNvPr>
          <p:cNvSpPr/>
          <p:nvPr/>
        </p:nvSpPr>
        <p:spPr>
          <a:xfrm rot="1958877">
            <a:off x="7201944" y="5286077"/>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23" name="Ellips 22">
            <a:extLst>
              <a:ext uri="{FF2B5EF4-FFF2-40B4-BE49-F238E27FC236}">
                <a16:creationId xmlns:a16="http://schemas.microsoft.com/office/drawing/2014/main" id="{0E5EE015-E6EE-7158-C300-F673AFBAAA19}"/>
              </a:ext>
            </a:extLst>
          </p:cNvPr>
          <p:cNvSpPr/>
          <p:nvPr/>
        </p:nvSpPr>
        <p:spPr>
          <a:xfrm rot="1958877">
            <a:off x="7634406" y="1103233"/>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31436E1D-9270-DD94-0E25-CFADBA438C62}"/>
              </a:ext>
            </a:extLst>
          </p:cNvPr>
          <p:cNvSpPr/>
          <p:nvPr/>
        </p:nvSpPr>
        <p:spPr>
          <a:xfrm rot="1958877">
            <a:off x="6824342" y="445082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F066D31B-E8E5-209B-56E0-B2AE893D0D43}"/>
              </a:ext>
            </a:extLst>
          </p:cNvPr>
          <p:cNvSpPr/>
          <p:nvPr/>
        </p:nvSpPr>
        <p:spPr>
          <a:xfrm rot="1958877">
            <a:off x="7577517" y="5269600"/>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2752C099-0FA8-A973-E328-82D70A2CEC33}"/>
              </a:ext>
            </a:extLst>
          </p:cNvPr>
          <p:cNvSpPr/>
          <p:nvPr/>
        </p:nvSpPr>
        <p:spPr>
          <a:xfrm rot="1958877">
            <a:off x="6341632" y="5019915"/>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CFA417D5-2F9F-EDE9-ECEE-258A6D5765CE}"/>
              </a:ext>
            </a:extLst>
          </p:cNvPr>
          <p:cNvSpPr/>
          <p:nvPr/>
        </p:nvSpPr>
        <p:spPr>
          <a:xfrm rot="1958877">
            <a:off x="8356331" y="5162197"/>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31" name="Ellips 30">
            <a:extLst>
              <a:ext uri="{FF2B5EF4-FFF2-40B4-BE49-F238E27FC236}">
                <a16:creationId xmlns:a16="http://schemas.microsoft.com/office/drawing/2014/main" id="{A000285D-233B-72FA-6070-3A5F2663590C}"/>
              </a:ext>
            </a:extLst>
          </p:cNvPr>
          <p:cNvSpPr/>
          <p:nvPr/>
        </p:nvSpPr>
        <p:spPr>
          <a:xfrm rot="1958877">
            <a:off x="9923448" y="5125644"/>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33" name="Ellips 32">
            <a:extLst>
              <a:ext uri="{FF2B5EF4-FFF2-40B4-BE49-F238E27FC236}">
                <a16:creationId xmlns:a16="http://schemas.microsoft.com/office/drawing/2014/main" id="{0DDF445B-6D96-9E8F-3DED-2FD94EDCA6A7}"/>
              </a:ext>
            </a:extLst>
          </p:cNvPr>
          <p:cNvSpPr/>
          <p:nvPr/>
        </p:nvSpPr>
        <p:spPr>
          <a:xfrm rot="1958877">
            <a:off x="8623579" y="532674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35" name="Ellips 34">
            <a:extLst>
              <a:ext uri="{FF2B5EF4-FFF2-40B4-BE49-F238E27FC236}">
                <a16:creationId xmlns:a16="http://schemas.microsoft.com/office/drawing/2014/main" id="{E22FFFB1-0AF8-3D61-26AA-13495482DCCD}"/>
              </a:ext>
            </a:extLst>
          </p:cNvPr>
          <p:cNvSpPr/>
          <p:nvPr/>
        </p:nvSpPr>
        <p:spPr>
          <a:xfrm rot="1958877">
            <a:off x="8418441" y="4821091"/>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37" name="Ellips 36">
            <a:extLst>
              <a:ext uri="{FF2B5EF4-FFF2-40B4-BE49-F238E27FC236}">
                <a16:creationId xmlns:a16="http://schemas.microsoft.com/office/drawing/2014/main" id="{ACE099A9-8D52-B6F3-3B53-CF03DD87B3F0}"/>
              </a:ext>
            </a:extLst>
          </p:cNvPr>
          <p:cNvSpPr/>
          <p:nvPr/>
        </p:nvSpPr>
        <p:spPr>
          <a:xfrm rot="1958877">
            <a:off x="7698100" y="2426959"/>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39" name="Ellips 38">
            <a:extLst>
              <a:ext uri="{FF2B5EF4-FFF2-40B4-BE49-F238E27FC236}">
                <a16:creationId xmlns:a16="http://schemas.microsoft.com/office/drawing/2014/main" id="{77E0CD88-D2AF-7270-4A75-2C3313073FCF}"/>
              </a:ext>
            </a:extLst>
          </p:cNvPr>
          <p:cNvSpPr/>
          <p:nvPr/>
        </p:nvSpPr>
        <p:spPr>
          <a:xfrm rot="1958877">
            <a:off x="7567356" y="4322164"/>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40" name="Ellips 39">
            <a:extLst>
              <a:ext uri="{FF2B5EF4-FFF2-40B4-BE49-F238E27FC236}">
                <a16:creationId xmlns:a16="http://schemas.microsoft.com/office/drawing/2014/main" id="{1287754E-663E-17AD-5C71-A0B1BAC6B6B1}"/>
              </a:ext>
            </a:extLst>
          </p:cNvPr>
          <p:cNvSpPr/>
          <p:nvPr/>
        </p:nvSpPr>
        <p:spPr>
          <a:xfrm rot="1958877">
            <a:off x="9345514" y="489647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41" name="Ellips 40">
            <a:extLst>
              <a:ext uri="{FF2B5EF4-FFF2-40B4-BE49-F238E27FC236}">
                <a16:creationId xmlns:a16="http://schemas.microsoft.com/office/drawing/2014/main" id="{831341C0-325A-9F4C-5B53-8B15206B8750}"/>
              </a:ext>
            </a:extLst>
          </p:cNvPr>
          <p:cNvSpPr/>
          <p:nvPr/>
        </p:nvSpPr>
        <p:spPr>
          <a:xfrm rot="1958877">
            <a:off x="8004398" y="4869845"/>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42" name="Ellips 41">
            <a:extLst>
              <a:ext uri="{FF2B5EF4-FFF2-40B4-BE49-F238E27FC236}">
                <a16:creationId xmlns:a16="http://schemas.microsoft.com/office/drawing/2014/main" id="{8EAD9515-461F-75BE-B52C-4B72A682702E}"/>
              </a:ext>
            </a:extLst>
          </p:cNvPr>
          <p:cNvSpPr/>
          <p:nvPr/>
        </p:nvSpPr>
        <p:spPr>
          <a:xfrm rot="1958877">
            <a:off x="9500217" y="5384803"/>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43" name="Ellips 42">
            <a:extLst>
              <a:ext uri="{FF2B5EF4-FFF2-40B4-BE49-F238E27FC236}">
                <a16:creationId xmlns:a16="http://schemas.microsoft.com/office/drawing/2014/main" id="{870F914E-6CA0-A43A-C849-E029EB76C805}"/>
              </a:ext>
            </a:extLst>
          </p:cNvPr>
          <p:cNvSpPr/>
          <p:nvPr/>
        </p:nvSpPr>
        <p:spPr>
          <a:xfrm rot="1958877">
            <a:off x="8229092" y="565516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44" name="Ellips 43">
            <a:extLst>
              <a:ext uri="{FF2B5EF4-FFF2-40B4-BE49-F238E27FC236}">
                <a16:creationId xmlns:a16="http://schemas.microsoft.com/office/drawing/2014/main" id="{D25F4958-3FA8-63E9-4BBA-FEBD7459993C}"/>
              </a:ext>
            </a:extLst>
          </p:cNvPr>
          <p:cNvSpPr/>
          <p:nvPr/>
        </p:nvSpPr>
        <p:spPr>
          <a:xfrm rot="1958877">
            <a:off x="9013948" y="5604106"/>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45" name="Ellips 44">
            <a:extLst>
              <a:ext uri="{FF2B5EF4-FFF2-40B4-BE49-F238E27FC236}">
                <a16:creationId xmlns:a16="http://schemas.microsoft.com/office/drawing/2014/main" id="{4E50A230-D64E-4FD9-6A87-3AB37E08D247}"/>
              </a:ext>
            </a:extLst>
          </p:cNvPr>
          <p:cNvSpPr/>
          <p:nvPr/>
        </p:nvSpPr>
        <p:spPr>
          <a:xfrm rot="1958877">
            <a:off x="7228232" y="3265599"/>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46" name="Ellips 45">
            <a:extLst>
              <a:ext uri="{FF2B5EF4-FFF2-40B4-BE49-F238E27FC236}">
                <a16:creationId xmlns:a16="http://schemas.microsoft.com/office/drawing/2014/main" id="{0A5FC634-E86A-09D8-8AAA-4FF883A33695}"/>
              </a:ext>
            </a:extLst>
          </p:cNvPr>
          <p:cNvSpPr/>
          <p:nvPr/>
        </p:nvSpPr>
        <p:spPr>
          <a:xfrm rot="1958877">
            <a:off x="6804342" y="1747765"/>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47" name="Ellips 46">
            <a:extLst>
              <a:ext uri="{FF2B5EF4-FFF2-40B4-BE49-F238E27FC236}">
                <a16:creationId xmlns:a16="http://schemas.microsoft.com/office/drawing/2014/main" id="{0F9C9185-DE6F-FE3A-4277-D9C12CD3CB2A}"/>
              </a:ext>
            </a:extLst>
          </p:cNvPr>
          <p:cNvSpPr/>
          <p:nvPr/>
        </p:nvSpPr>
        <p:spPr>
          <a:xfrm rot="1958877">
            <a:off x="8161616" y="3741858"/>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48" name="Ellips 47">
            <a:extLst>
              <a:ext uri="{FF2B5EF4-FFF2-40B4-BE49-F238E27FC236}">
                <a16:creationId xmlns:a16="http://schemas.microsoft.com/office/drawing/2014/main" id="{45425935-0101-879A-200A-A94816138370}"/>
              </a:ext>
            </a:extLst>
          </p:cNvPr>
          <p:cNvSpPr/>
          <p:nvPr/>
        </p:nvSpPr>
        <p:spPr>
          <a:xfrm rot="1958877">
            <a:off x="6305082" y="2622867"/>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49" name="Ellips 48">
            <a:extLst>
              <a:ext uri="{FF2B5EF4-FFF2-40B4-BE49-F238E27FC236}">
                <a16:creationId xmlns:a16="http://schemas.microsoft.com/office/drawing/2014/main" id="{A9E0BB85-D994-401A-5FF1-34CAD4EAFABF}"/>
              </a:ext>
            </a:extLst>
          </p:cNvPr>
          <p:cNvSpPr/>
          <p:nvPr/>
        </p:nvSpPr>
        <p:spPr>
          <a:xfrm rot="1958877">
            <a:off x="8400825" y="4317399"/>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50" name="Ellips 49">
            <a:extLst>
              <a:ext uri="{FF2B5EF4-FFF2-40B4-BE49-F238E27FC236}">
                <a16:creationId xmlns:a16="http://schemas.microsoft.com/office/drawing/2014/main" id="{202899E5-1456-0666-8D3F-55E49268A59F}"/>
              </a:ext>
            </a:extLst>
          </p:cNvPr>
          <p:cNvSpPr/>
          <p:nvPr/>
        </p:nvSpPr>
        <p:spPr>
          <a:xfrm rot="1958877">
            <a:off x="10094786" y="1966264"/>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51" name="Ellips 50">
            <a:extLst>
              <a:ext uri="{FF2B5EF4-FFF2-40B4-BE49-F238E27FC236}">
                <a16:creationId xmlns:a16="http://schemas.microsoft.com/office/drawing/2014/main" id="{87D1939F-5F3B-F96B-95E3-29338EFA4B69}"/>
              </a:ext>
            </a:extLst>
          </p:cNvPr>
          <p:cNvSpPr/>
          <p:nvPr/>
        </p:nvSpPr>
        <p:spPr>
          <a:xfrm rot="1958877">
            <a:off x="8004399" y="1754557"/>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52" name="Ellips 51">
            <a:extLst>
              <a:ext uri="{FF2B5EF4-FFF2-40B4-BE49-F238E27FC236}">
                <a16:creationId xmlns:a16="http://schemas.microsoft.com/office/drawing/2014/main" id="{FAE15C06-F88E-A0DC-9BC4-5051CB48E2C8}"/>
              </a:ext>
            </a:extLst>
          </p:cNvPr>
          <p:cNvSpPr/>
          <p:nvPr/>
        </p:nvSpPr>
        <p:spPr>
          <a:xfrm rot="1958877">
            <a:off x="7619492" y="504556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53" name="Ellips 52">
            <a:extLst>
              <a:ext uri="{FF2B5EF4-FFF2-40B4-BE49-F238E27FC236}">
                <a16:creationId xmlns:a16="http://schemas.microsoft.com/office/drawing/2014/main" id="{1D5F6925-B9DE-6ADF-4E24-78D0338C7B29}"/>
              </a:ext>
            </a:extLst>
          </p:cNvPr>
          <p:cNvSpPr/>
          <p:nvPr/>
        </p:nvSpPr>
        <p:spPr>
          <a:xfrm rot="1958877">
            <a:off x="10567121" y="1227536"/>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54" name="Ellips 53">
            <a:extLst>
              <a:ext uri="{FF2B5EF4-FFF2-40B4-BE49-F238E27FC236}">
                <a16:creationId xmlns:a16="http://schemas.microsoft.com/office/drawing/2014/main" id="{EB7ECAA3-1605-BBF7-38E5-65FD7C0A054F}"/>
              </a:ext>
            </a:extLst>
          </p:cNvPr>
          <p:cNvSpPr/>
          <p:nvPr/>
        </p:nvSpPr>
        <p:spPr>
          <a:xfrm rot="1958877">
            <a:off x="10256516" y="3354696"/>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55" name="Ellips 54">
            <a:extLst>
              <a:ext uri="{FF2B5EF4-FFF2-40B4-BE49-F238E27FC236}">
                <a16:creationId xmlns:a16="http://schemas.microsoft.com/office/drawing/2014/main" id="{F3C7F6C0-2954-6FFD-38A6-381A61AE7A53}"/>
              </a:ext>
            </a:extLst>
          </p:cNvPr>
          <p:cNvSpPr/>
          <p:nvPr/>
        </p:nvSpPr>
        <p:spPr>
          <a:xfrm rot="1958877">
            <a:off x="9162234" y="1530124"/>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56" name="Ellips 55">
            <a:extLst>
              <a:ext uri="{FF2B5EF4-FFF2-40B4-BE49-F238E27FC236}">
                <a16:creationId xmlns:a16="http://schemas.microsoft.com/office/drawing/2014/main" id="{81226257-F0F4-7862-6CE3-5C3B37F84ED6}"/>
              </a:ext>
            </a:extLst>
          </p:cNvPr>
          <p:cNvSpPr/>
          <p:nvPr/>
        </p:nvSpPr>
        <p:spPr>
          <a:xfrm rot="1958877">
            <a:off x="10627385" y="2442061"/>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57" name="Ellips 56">
            <a:extLst>
              <a:ext uri="{FF2B5EF4-FFF2-40B4-BE49-F238E27FC236}">
                <a16:creationId xmlns:a16="http://schemas.microsoft.com/office/drawing/2014/main" id="{292DBD2D-B786-2F9D-1230-0A9191EDA9B2}"/>
              </a:ext>
            </a:extLst>
          </p:cNvPr>
          <p:cNvSpPr/>
          <p:nvPr/>
        </p:nvSpPr>
        <p:spPr>
          <a:xfrm rot="1958877">
            <a:off x="7093845" y="4193108"/>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58" name="Ellips 57">
            <a:extLst>
              <a:ext uri="{FF2B5EF4-FFF2-40B4-BE49-F238E27FC236}">
                <a16:creationId xmlns:a16="http://schemas.microsoft.com/office/drawing/2014/main" id="{D24697F0-A45A-3461-AB81-F919BD0A612B}"/>
              </a:ext>
            </a:extLst>
          </p:cNvPr>
          <p:cNvSpPr/>
          <p:nvPr/>
        </p:nvSpPr>
        <p:spPr>
          <a:xfrm rot="1958877">
            <a:off x="9657434" y="3547910"/>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59" name="Ellips 58">
            <a:extLst>
              <a:ext uri="{FF2B5EF4-FFF2-40B4-BE49-F238E27FC236}">
                <a16:creationId xmlns:a16="http://schemas.microsoft.com/office/drawing/2014/main" id="{E1E29ED1-9F7F-2C3F-4AE5-22F8CF3A6327}"/>
              </a:ext>
            </a:extLst>
          </p:cNvPr>
          <p:cNvSpPr/>
          <p:nvPr/>
        </p:nvSpPr>
        <p:spPr>
          <a:xfrm rot="1958877">
            <a:off x="9361367" y="2115619"/>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60" name="Ellips 59">
            <a:extLst>
              <a:ext uri="{FF2B5EF4-FFF2-40B4-BE49-F238E27FC236}">
                <a16:creationId xmlns:a16="http://schemas.microsoft.com/office/drawing/2014/main" id="{C63BDE51-E589-33A5-DDCC-620BADA677D3}"/>
              </a:ext>
            </a:extLst>
          </p:cNvPr>
          <p:cNvSpPr/>
          <p:nvPr/>
        </p:nvSpPr>
        <p:spPr>
          <a:xfrm rot="1958877">
            <a:off x="10627387" y="4020821"/>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61" name="Ellips 60">
            <a:extLst>
              <a:ext uri="{FF2B5EF4-FFF2-40B4-BE49-F238E27FC236}">
                <a16:creationId xmlns:a16="http://schemas.microsoft.com/office/drawing/2014/main" id="{C17C30B2-7721-098B-88E4-9BAFF32AB28F}"/>
              </a:ext>
            </a:extLst>
          </p:cNvPr>
          <p:cNvSpPr/>
          <p:nvPr/>
        </p:nvSpPr>
        <p:spPr>
          <a:xfrm rot="1958877">
            <a:off x="7314692" y="474076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62" name="Ellips 61">
            <a:extLst>
              <a:ext uri="{FF2B5EF4-FFF2-40B4-BE49-F238E27FC236}">
                <a16:creationId xmlns:a16="http://schemas.microsoft.com/office/drawing/2014/main" id="{381223F4-DC2F-266B-9A24-9F5105D91FFF}"/>
              </a:ext>
            </a:extLst>
          </p:cNvPr>
          <p:cNvSpPr/>
          <p:nvPr/>
        </p:nvSpPr>
        <p:spPr>
          <a:xfrm rot="1958877">
            <a:off x="10002056" y="2634881"/>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63" name="Ellips 62">
            <a:extLst>
              <a:ext uri="{FF2B5EF4-FFF2-40B4-BE49-F238E27FC236}">
                <a16:creationId xmlns:a16="http://schemas.microsoft.com/office/drawing/2014/main" id="{4FA59159-BDFA-C213-CF41-D6D8284238C2}"/>
              </a:ext>
            </a:extLst>
          </p:cNvPr>
          <p:cNvSpPr/>
          <p:nvPr/>
        </p:nvSpPr>
        <p:spPr>
          <a:xfrm rot="1958877">
            <a:off x="7703443" y="4780690"/>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64" name="Ellips 63">
            <a:extLst>
              <a:ext uri="{FF2B5EF4-FFF2-40B4-BE49-F238E27FC236}">
                <a16:creationId xmlns:a16="http://schemas.microsoft.com/office/drawing/2014/main" id="{F144300A-77E7-92F3-0ED4-E7553C79D342}"/>
              </a:ext>
            </a:extLst>
          </p:cNvPr>
          <p:cNvSpPr/>
          <p:nvPr/>
        </p:nvSpPr>
        <p:spPr>
          <a:xfrm rot="1958877">
            <a:off x="10806153" y="816303"/>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65" name="Ellips 64">
            <a:extLst>
              <a:ext uri="{FF2B5EF4-FFF2-40B4-BE49-F238E27FC236}">
                <a16:creationId xmlns:a16="http://schemas.microsoft.com/office/drawing/2014/main" id="{DE2F634C-B517-53E4-BE10-7EBF2B373EFD}"/>
              </a:ext>
            </a:extLst>
          </p:cNvPr>
          <p:cNvSpPr/>
          <p:nvPr/>
        </p:nvSpPr>
        <p:spPr>
          <a:xfrm rot="1958877">
            <a:off x="8285237" y="3255447"/>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66" name="Ellips 65">
            <a:extLst>
              <a:ext uri="{FF2B5EF4-FFF2-40B4-BE49-F238E27FC236}">
                <a16:creationId xmlns:a16="http://schemas.microsoft.com/office/drawing/2014/main" id="{51AF65E8-2806-4E84-302C-9A680F2BC712}"/>
              </a:ext>
            </a:extLst>
          </p:cNvPr>
          <p:cNvSpPr/>
          <p:nvPr/>
        </p:nvSpPr>
        <p:spPr>
          <a:xfrm rot="1958877">
            <a:off x="7486236" y="3685636"/>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67" name="Ellips 66">
            <a:extLst>
              <a:ext uri="{FF2B5EF4-FFF2-40B4-BE49-F238E27FC236}">
                <a16:creationId xmlns:a16="http://schemas.microsoft.com/office/drawing/2014/main" id="{A5F8C2EE-F4D4-6914-8781-0F159FDF7F33}"/>
              </a:ext>
            </a:extLst>
          </p:cNvPr>
          <p:cNvSpPr/>
          <p:nvPr/>
        </p:nvSpPr>
        <p:spPr>
          <a:xfrm rot="1958877">
            <a:off x="10335350" y="4892931"/>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68" name="Ellips 67">
            <a:extLst>
              <a:ext uri="{FF2B5EF4-FFF2-40B4-BE49-F238E27FC236}">
                <a16:creationId xmlns:a16="http://schemas.microsoft.com/office/drawing/2014/main" id="{89C0989F-9F32-DFE2-17E6-4B385D299392}"/>
              </a:ext>
            </a:extLst>
          </p:cNvPr>
          <p:cNvSpPr/>
          <p:nvPr/>
        </p:nvSpPr>
        <p:spPr>
          <a:xfrm rot="1958877">
            <a:off x="7077398" y="4913428"/>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69" name="Ellips 68">
            <a:extLst>
              <a:ext uri="{FF2B5EF4-FFF2-40B4-BE49-F238E27FC236}">
                <a16:creationId xmlns:a16="http://schemas.microsoft.com/office/drawing/2014/main" id="{50C16B65-C2A8-ED7B-B0EC-D6F70DA2B5DE}"/>
              </a:ext>
            </a:extLst>
          </p:cNvPr>
          <p:cNvSpPr/>
          <p:nvPr/>
        </p:nvSpPr>
        <p:spPr>
          <a:xfrm rot="1958877">
            <a:off x="8843094" y="4611386"/>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70" name="Ellips 69">
            <a:extLst>
              <a:ext uri="{FF2B5EF4-FFF2-40B4-BE49-F238E27FC236}">
                <a16:creationId xmlns:a16="http://schemas.microsoft.com/office/drawing/2014/main" id="{CFF88A03-23A9-A2A5-65AA-23486E3B5EDB}"/>
              </a:ext>
            </a:extLst>
          </p:cNvPr>
          <p:cNvSpPr/>
          <p:nvPr/>
        </p:nvSpPr>
        <p:spPr>
          <a:xfrm rot="1958877">
            <a:off x="7619492" y="504556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71" name="Ellips 70">
            <a:extLst>
              <a:ext uri="{FF2B5EF4-FFF2-40B4-BE49-F238E27FC236}">
                <a16:creationId xmlns:a16="http://schemas.microsoft.com/office/drawing/2014/main" id="{00BE4D6F-46C7-A36B-409C-1D6678D4F12E}"/>
              </a:ext>
            </a:extLst>
          </p:cNvPr>
          <p:cNvSpPr/>
          <p:nvPr/>
        </p:nvSpPr>
        <p:spPr>
          <a:xfrm rot="1958877">
            <a:off x="7291837" y="5535948"/>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72" name="Ellips 71">
            <a:extLst>
              <a:ext uri="{FF2B5EF4-FFF2-40B4-BE49-F238E27FC236}">
                <a16:creationId xmlns:a16="http://schemas.microsoft.com/office/drawing/2014/main" id="{9CA22193-0160-DB97-3FEB-0B0CAC56A8E0}"/>
              </a:ext>
            </a:extLst>
          </p:cNvPr>
          <p:cNvSpPr/>
          <p:nvPr/>
        </p:nvSpPr>
        <p:spPr>
          <a:xfrm rot="1958877">
            <a:off x="9003414" y="5000460"/>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73" name="Ellips 72">
            <a:extLst>
              <a:ext uri="{FF2B5EF4-FFF2-40B4-BE49-F238E27FC236}">
                <a16:creationId xmlns:a16="http://schemas.microsoft.com/office/drawing/2014/main" id="{A80C6153-5780-A259-F158-C3FDBAEAEC67}"/>
              </a:ext>
            </a:extLst>
          </p:cNvPr>
          <p:cNvSpPr/>
          <p:nvPr/>
        </p:nvSpPr>
        <p:spPr>
          <a:xfrm rot="1958877">
            <a:off x="8076692" y="550276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74" name="Ellips 73">
            <a:extLst>
              <a:ext uri="{FF2B5EF4-FFF2-40B4-BE49-F238E27FC236}">
                <a16:creationId xmlns:a16="http://schemas.microsoft.com/office/drawing/2014/main" id="{0F381325-4C64-7D3E-B4B3-20A0C4D57527}"/>
              </a:ext>
            </a:extLst>
          </p:cNvPr>
          <p:cNvSpPr/>
          <p:nvPr/>
        </p:nvSpPr>
        <p:spPr>
          <a:xfrm rot="1958877">
            <a:off x="6173911" y="4742350"/>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75" name="Ellips 74">
            <a:extLst>
              <a:ext uri="{FF2B5EF4-FFF2-40B4-BE49-F238E27FC236}">
                <a16:creationId xmlns:a16="http://schemas.microsoft.com/office/drawing/2014/main" id="{97F2A058-7825-D58A-3924-3307EACF99A1}"/>
              </a:ext>
            </a:extLst>
          </p:cNvPr>
          <p:cNvSpPr/>
          <p:nvPr/>
        </p:nvSpPr>
        <p:spPr>
          <a:xfrm rot="1958877">
            <a:off x="7314692" y="474076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76" name="Ellips 75">
            <a:extLst>
              <a:ext uri="{FF2B5EF4-FFF2-40B4-BE49-F238E27FC236}">
                <a16:creationId xmlns:a16="http://schemas.microsoft.com/office/drawing/2014/main" id="{23F602A7-A960-F920-44BB-16F5D9DA8811}"/>
              </a:ext>
            </a:extLst>
          </p:cNvPr>
          <p:cNvSpPr/>
          <p:nvPr/>
        </p:nvSpPr>
        <p:spPr>
          <a:xfrm rot="1958877">
            <a:off x="6397979" y="5325998"/>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77" name="Ellips 76">
            <a:extLst>
              <a:ext uri="{FF2B5EF4-FFF2-40B4-BE49-F238E27FC236}">
                <a16:creationId xmlns:a16="http://schemas.microsoft.com/office/drawing/2014/main" id="{F3EB5B04-17BA-B5CD-4B86-5016B009EEB4}"/>
              </a:ext>
            </a:extLst>
          </p:cNvPr>
          <p:cNvSpPr/>
          <p:nvPr/>
        </p:nvSpPr>
        <p:spPr>
          <a:xfrm rot="1958877">
            <a:off x="7619492" y="504556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78" name="Ellips 77">
            <a:extLst>
              <a:ext uri="{FF2B5EF4-FFF2-40B4-BE49-F238E27FC236}">
                <a16:creationId xmlns:a16="http://schemas.microsoft.com/office/drawing/2014/main" id="{153DD826-B853-42CB-BF93-EE4D9BE5468F}"/>
              </a:ext>
            </a:extLst>
          </p:cNvPr>
          <p:cNvSpPr/>
          <p:nvPr/>
        </p:nvSpPr>
        <p:spPr>
          <a:xfrm rot="1958877">
            <a:off x="6445874" y="3973633"/>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79" name="Ellips 78">
            <a:extLst>
              <a:ext uri="{FF2B5EF4-FFF2-40B4-BE49-F238E27FC236}">
                <a16:creationId xmlns:a16="http://schemas.microsoft.com/office/drawing/2014/main" id="{BD5B145E-9BDC-3595-8C08-C4A506853C10}"/>
              </a:ext>
            </a:extLst>
          </p:cNvPr>
          <p:cNvSpPr/>
          <p:nvPr/>
        </p:nvSpPr>
        <p:spPr>
          <a:xfrm rot="1958877">
            <a:off x="7314692" y="474076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80" name="Ellips 79">
            <a:extLst>
              <a:ext uri="{FF2B5EF4-FFF2-40B4-BE49-F238E27FC236}">
                <a16:creationId xmlns:a16="http://schemas.microsoft.com/office/drawing/2014/main" id="{031B87B0-C368-3E94-2FC1-6AE0C6C92A70}"/>
              </a:ext>
            </a:extLst>
          </p:cNvPr>
          <p:cNvSpPr/>
          <p:nvPr/>
        </p:nvSpPr>
        <p:spPr>
          <a:xfrm rot="1958877">
            <a:off x="9057584" y="3423853"/>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81" name="Ellips 80">
            <a:extLst>
              <a:ext uri="{FF2B5EF4-FFF2-40B4-BE49-F238E27FC236}">
                <a16:creationId xmlns:a16="http://schemas.microsoft.com/office/drawing/2014/main" id="{96BF9D52-A221-A94A-2E06-9E1C050A571F}"/>
              </a:ext>
            </a:extLst>
          </p:cNvPr>
          <p:cNvSpPr/>
          <p:nvPr/>
        </p:nvSpPr>
        <p:spPr>
          <a:xfrm rot="1958877">
            <a:off x="7693284" y="2998438"/>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82" name="Ellips 81">
            <a:extLst>
              <a:ext uri="{FF2B5EF4-FFF2-40B4-BE49-F238E27FC236}">
                <a16:creationId xmlns:a16="http://schemas.microsoft.com/office/drawing/2014/main" id="{FF4AB3AE-6813-2905-7078-05DC195EB443}"/>
              </a:ext>
            </a:extLst>
          </p:cNvPr>
          <p:cNvSpPr/>
          <p:nvPr/>
        </p:nvSpPr>
        <p:spPr>
          <a:xfrm rot="1958877">
            <a:off x="7771892" y="519796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83" name="Ellips 82">
            <a:extLst>
              <a:ext uri="{FF2B5EF4-FFF2-40B4-BE49-F238E27FC236}">
                <a16:creationId xmlns:a16="http://schemas.microsoft.com/office/drawing/2014/main" id="{24EA4F44-D88E-2526-9EF3-8279175B961E}"/>
              </a:ext>
            </a:extLst>
          </p:cNvPr>
          <p:cNvSpPr/>
          <p:nvPr/>
        </p:nvSpPr>
        <p:spPr>
          <a:xfrm rot="1958877">
            <a:off x="8663784" y="3895504"/>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
        <p:nvSpPr>
          <p:cNvPr id="84" name="Ellips 83">
            <a:extLst>
              <a:ext uri="{FF2B5EF4-FFF2-40B4-BE49-F238E27FC236}">
                <a16:creationId xmlns:a16="http://schemas.microsoft.com/office/drawing/2014/main" id="{AE3DC670-1447-FEBE-7578-BCA24D3EDD38}"/>
              </a:ext>
            </a:extLst>
          </p:cNvPr>
          <p:cNvSpPr/>
          <p:nvPr/>
        </p:nvSpPr>
        <p:spPr>
          <a:xfrm rot="1958877">
            <a:off x="8076692" y="5502762"/>
            <a:ext cx="120317" cy="10363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cxnSp>
        <p:nvCxnSpPr>
          <p:cNvPr id="3" name="Rak pil 2">
            <a:extLst>
              <a:ext uri="{FF2B5EF4-FFF2-40B4-BE49-F238E27FC236}">
                <a16:creationId xmlns:a16="http://schemas.microsoft.com/office/drawing/2014/main" id="{48B39CDD-5EB6-4A02-30AD-0DC23264F92F}"/>
              </a:ext>
            </a:extLst>
          </p:cNvPr>
          <p:cNvCxnSpPr/>
          <p:nvPr/>
        </p:nvCxnSpPr>
        <p:spPr>
          <a:xfrm flipV="1">
            <a:off x="11013414" y="739448"/>
            <a:ext cx="231475" cy="1521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0FCECC0A-45F8-8AAC-440C-0ADAB6447D96}"/>
              </a:ext>
            </a:extLst>
          </p:cNvPr>
          <p:cNvSpPr txBox="1"/>
          <p:nvPr/>
        </p:nvSpPr>
        <p:spPr>
          <a:xfrm>
            <a:off x="11005435" y="492366"/>
            <a:ext cx="893193" cy="261610"/>
          </a:xfrm>
          <a:prstGeom prst="rect">
            <a:avLst/>
          </a:prstGeom>
          <a:noFill/>
          <a:ln>
            <a:noFill/>
          </a:ln>
        </p:spPr>
        <p:txBody>
          <a:bodyPr wrap="none" rtlCol="0">
            <a:spAutoFit/>
          </a:bodyPr>
          <a:lstStyle/>
          <a:p>
            <a:r>
              <a:rPr lang="sv-SE" sz="1100" dirty="0"/>
              <a:t>Akademier</a:t>
            </a:r>
          </a:p>
        </p:txBody>
      </p:sp>
      <p:sp>
        <p:nvSpPr>
          <p:cNvPr id="89" name="Rubrik 1">
            <a:extLst>
              <a:ext uri="{FF2B5EF4-FFF2-40B4-BE49-F238E27FC236}">
                <a16:creationId xmlns:a16="http://schemas.microsoft.com/office/drawing/2014/main" id="{09A4D558-9680-F244-6745-ED6AABF35737}"/>
              </a:ext>
            </a:extLst>
          </p:cNvPr>
          <p:cNvSpPr txBox="1">
            <a:spLocks/>
          </p:cNvSpPr>
          <p:nvPr/>
        </p:nvSpPr>
        <p:spPr>
          <a:xfrm>
            <a:off x="462762" y="2611070"/>
            <a:ext cx="4746895" cy="22384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sv-SE" sz="2800" b="1" dirty="0"/>
              <a:t>Så många som möjligt,</a:t>
            </a:r>
          </a:p>
          <a:p>
            <a:pPr>
              <a:spcAft>
                <a:spcPts val="1200"/>
              </a:spcAft>
            </a:pPr>
            <a:r>
              <a:rPr lang="sv-SE" sz="2800" b="1" dirty="0"/>
              <a:t>så länge som möjligt.</a:t>
            </a:r>
            <a:endParaRPr lang="sv-SE" sz="3200" b="1" dirty="0"/>
          </a:p>
        </p:txBody>
      </p:sp>
      <p:pic>
        <p:nvPicPr>
          <p:cNvPr id="4" name="Picture 3" descr="Askims IK">
            <a:extLst>
              <a:ext uri="{FF2B5EF4-FFF2-40B4-BE49-F238E27FC236}">
                <a16:creationId xmlns:a16="http://schemas.microsoft.com/office/drawing/2014/main" id="{0C98E9E1-7A19-2F21-9F89-A253743A83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0387" y="4727558"/>
            <a:ext cx="1176402" cy="117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3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1" nodeType="clickEffect">
                                  <p:stCondLst>
                                    <p:cond delay="0"/>
                                  </p:stCondLst>
                                  <p:childTnLst>
                                    <p:set>
                                      <p:cBhvr>
                                        <p:cTn id="140" dur="1" fill="hold">
                                          <p:stCondLst>
                                            <p:cond delay="0"/>
                                          </p:stCondLst>
                                        </p:cTn>
                                        <p:tgtEl>
                                          <p:spTgt spid="24"/>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68"/>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2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1" nodeType="clickEffect">
                                  <p:stCondLst>
                                    <p:cond delay="0"/>
                                  </p:stCondLst>
                                  <p:childTnLst>
                                    <p:set>
                                      <p:cBhvr>
                                        <p:cTn id="148" dur="1" fill="hold">
                                          <p:stCondLst>
                                            <p:cond delay="0"/>
                                          </p:stCondLst>
                                        </p:cTn>
                                        <p:tgtEl>
                                          <p:spTgt spid="84"/>
                                        </p:tgtEl>
                                        <p:attrNameLst>
                                          <p:attrName>style.visibility</p:attrName>
                                        </p:attrNameLst>
                                      </p:cBhvr>
                                      <p:to>
                                        <p:strVal val="visible"/>
                                      </p:to>
                                    </p:set>
                                  </p:childTnLst>
                                </p:cTn>
                              </p:par>
                              <p:par>
                                <p:cTn id="149" presetID="1" presetClass="entr" presetSubtype="0" fill="hold" grpId="1" nodeType="withEffect">
                                  <p:stCondLst>
                                    <p:cond delay="0"/>
                                  </p:stCondLst>
                                  <p:childTnLst>
                                    <p:set>
                                      <p:cBhvr>
                                        <p:cTn id="150" dur="1" fill="hold">
                                          <p:stCondLst>
                                            <p:cond delay="0"/>
                                          </p:stCondLst>
                                        </p:cTn>
                                        <p:tgtEl>
                                          <p:spTgt spid="43"/>
                                        </p:tgtEl>
                                        <p:attrNameLst>
                                          <p:attrName>style.visibility</p:attrName>
                                        </p:attrNameLst>
                                      </p:cBhvr>
                                      <p:to>
                                        <p:strVal val="visible"/>
                                      </p:to>
                                    </p:set>
                                  </p:childTnLst>
                                </p:cTn>
                              </p:par>
                              <p:par>
                                <p:cTn id="151" presetID="1" presetClass="entr" presetSubtype="0" fill="hold" grpId="1" nodeType="withEffect">
                                  <p:stCondLst>
                                    <p:cond delay="0"/>
                                  </p:stCondLst>
                                  <p:childTnLst>
                                    <p:set>
                                      <p:cBhvr>
                                        <p:cTn id="152" dur="1" fill="hold">
                                          <p:stCondLst>
                                            <p:cond delay="0"/>
                                          </p:stCondLst>
                                        </p:cTn>
                                        <p:tgtEl>
                                          <p:spTgt spid="82"/>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1" nodeType="clickEffect">
                                  <p:stCondLst>
                                    <p:cond delay="0"/>
                                  </p:stCondLst>
                                  <p:childTnLst>
                                    <p:set>
                                      <p:cBhvr>
                                        <p:cTn id="156" dur="1" fill="hold">
                                          <p:stCondLst>
                                            <p:cond delay="0"/>
                                          </p:stCondLst>
                                        </p:cTn>
                                        <p:tgtEl>
                                          <p:spTgt spid="12"/>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13"/>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14"/>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15"/>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16"/>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17"/>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18"/>
                                        </p:tgtEl>
                                        <p:attrNameLst>
                                          <p:attrName>style.visibility</p:attrName>
                                        </p:attrNameLst>
                                      </p:cBhvr>
                                      <p:to>
                                        <p:strVal val="visible"/>
                                      </p:to>
                                    </p:set>
                                  </p:childTnLst>
                                </p:cTn>
                              </p:par>
                              <p:par>
                                <p:cTn id="169" presetID="1" presetClass="entr" presetSubtype="0" fill="hold" grpId="1" nodeType="withEffect">
                                  <p:stCondLst>
                                    <p:cond delay="0"/>
                                  </p:stCondLst>
                                  <p:childTnLst>
                                    <p:set>
                                      <p:cBhvr>
                                        <p:cTn id="170" dur="1" fill="hold">
                                          <p:stCondLst>
                                            <p:cond delay="0"/>
                                          </p:stCondLst>
                                        </p:cTn>
                                        <p:tgtEl>
                                          <p:spTgt spid="19"/>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20"/>
                                        </p:tgtEl>
                                        <p:attrNameLst>
                                          <p:attrName>style.visibility</p:attrName>
                                        </p:attrNameLst>
                                      </p:cBhvr>
                                      <p:to>
                                        <p:strVal val="visible"/>
                                      </p:to>
                                    </p:set>
                                  </p:childTnLst>
                                </p:cTn>
                              </p:par>
                              <p:par>
                                <p:cTn id="173" presetID="1" presetClass="entr" presetSubtype="0" fill="hold" grpId="1" nodeType="withEffect">
                                  <p:stCondLst>
                                    <p:cond delay="0"/>
                                  </p:stCondLst>
                                  <p:childTnLst>
                                    <p:set>
                                      <p:cBhvr>
                                        <p:cTn id="174" dur="1" fill="hold">
                                          <p:stCondLst>
                                            <p:cond delay="0"/>
                                          </p:stCondLst>
                                        </p:cTn>
                                        <p:tgtEl>
                                          <p:spTgt spid="21"/>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22"/>
                                        </p:tgtEl>
                                        <p:attrNameLst>
                                          <p:attrName>style.visibility</p:attrName>
                                        </p:attrNameLst>
                                      </p:cBhvr>
                                      <p:to>
                                        <p:strVal val="visible"/>
                                      </p:to>
                                    </p:set>
                                  </p:childTnLst>
                                </p:cTn>
                              </p:par>
                              <p:par>
                                <p:cTn id="177" presetID="1" presetClass="entr" presetSubtype="0" fill="hold" grpId="1" nodeType="withEffect">
                                  <p:stCondLst>
                                    <p:cond delay="0"/>
                                  </p:stCondLst>
                                  <p:childTnLst>
                                    <p:set>
                                      <p:cBhvr>
                                        <p:cTn id="178" dur="1" fill="hold">
                                          <p:stCondLst>
                                            <p:cond delay="0"/>
                                          </p:stCondLst>
                                        </p:cTn>
                                        <p:tgtEl>
                                          <p:spTgt spid="23"/>
                                        </p:tgtEl>
                                        <p:attrNameLst>
                                          <p:attrName>style.visibility</p:attrName>
                                        </p:attrNameLst>
                                      </p:cBhvr>
                                      <p:to>
                                        <p:strVal val="visible"/>
                                      </p:to>
                                    </p:set>
                                  </p:childTnLst>
                                </p:cTn>
                              </p:par>
                              <p:par>
                                <p:cTn id="179" presetID="1" presetClass="entr" presetSubtype="0" fill="hold" grpId="2" nodeType="withEffect">
                                  <p:stCondLst>
                                    <p:cond delay="0"/>
                                  </p:stCondLst>
                                  <p:childTnLst>
                                    <p:set>
                                      <p:cBhvr>
                                        <p:cTn id="180" dur="1" fill="hold">
                                          <p:stCondLst>
                                            <p:cond delay="0"/>
                                          </p:stCondLst>
                                        </p:cTn>
                                        <p:tgtEl>
                                          <p:spTgt spid="24"/>
                                        </p:tgtEl>
                                        <p:attrNameLst>
                                          <p:attrName>style.visibility</p:attrName>
                                        </p:attrNameLst>
                                      </p:cBhvr>
                                      <p:to>
                                        <p:strVal val="visible"/>
                                      </p:to>
                                    </p:set>
                                  </p:childTnLst>
                                </p:cTn>
                              </p:par>
                              <p:par>
                                <p:cTn id="181" presetID="1" presetClass="entr" presetSubtype="0" fill="hold" grpId="2" nodeType="withEffect">
                                  <p:stCondLst>
                                    <p:cond delay="0"/>
                                  </p:stCondLst>
                                  <p:childTnLst>
                                    <p:set>
                                      <p:cBhvr>
                                        <p:cTn id="182" dur="1" fill="hold">
                                          <p:stCondLst>
                                            <p:cond delay="0"/>
                                          </p:stCondLst>
                                        </p:cTn>
                                        <p:tgtEl>
                                          <p:spTgt spid="25"/>
                                        </p:tgtEl>
                                        <p:attrNameLst>
                                          <p:attrName>style.visibility</p:attrName>
                                        </p:attrNameLst>
                                      </p:cBhvr>
                                      <p:to>
                                        <p:strVal val="visible"/>
                                      </p:to>
                                    </p:set>
                                  </p:childTnLst>
                                </p:cTn>
                              </p:par>
                              <p:par>
                                <p:cTn id="183" presetID="1" presetClass="entr" presetSubtype="0" fill="hold" grpId="1" nodeType="withEffect">
                                  <p:stCondLst>
                                    <p:cond delay="0"/>
                                  </p:stCondLst>
                                  <p:childTnLst>
                                    <p:set>
                                      <p:cBhvr>
                                        <p:cTn id="184" dur="1" fill="hold">
                                          <p:stCondLst>
                                            <p:cond delay="0"/>
                                          </p:stCondLst>
                                        </p:cTn>
                                        <p:tgtEl>
                                          <p:spTgt spid="27"/>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29"/>
                                        </p:tgtEl>
                                        <p:attrNameLst>
                                          <p:attrName>style.visibility</p:attrName>
                                        </p:attrNameLst>
                                      </p:cBhvr>
                                      <p:to>
                                        <p:strVal val="visible"/>
                                      </p:to>
                                    </p:set>
                                  </p:childTnLst>
                                </p:cTn>
                              </p:par>
                              <p:par>
                                <p:cTn id="187" presetID="1" presetClass="entr" presetSubtype="0" fill="hold" grpId="1" nodeType="withEffect">
                                  <p:stCondLst>
                                    <p:cond delay="0"/>
                                  </p:stCondLst>
                                  <p:childTnLst>
                                    <p:set>
                                      <p:cBhvr>
                                        <p:cTn id="188" dur="1" fill="hold">
                                          <p:stCondLst>
                                            <p:cond delay="0"/>
                                          </p:stCondLst>
                                        </p:cTn>
                                        <p:tgtEl>
                                          <p:spTgt spid="31"/>
                                        </p:tgtEl>
                                        <p:attrNameLst>
                                          <p:attrName>style.visibility</p:attrName>
                                        </p:attrNameLst>
                                      </p:cBhvr>
                                      <p:to>
                                        <p:strVal val="visible"/>
                                      </p:to>
                                    </p:set>
                                  </p:childTnLst>
                                </p:cTn>
                              </p:par>
                              <p:par>
                                <p:cTn id="189" presetID="1" presetClass="entr" presetSubtype="0" fill="hold" grpId="1" nodeType="withEffect">
                                  <p:stCondLst>
                                    <p:cond delay="0"/>
                                  </p:stCondLst>
                                  <p:childTnLst>
                                    <p:set>
                                      <p:cBhvr>
                                        <p:cTn id="190" dur="1" fill="hold">
                                          <p:stCondLst>
                                            <p:cond delay="0"/>
                                          </p:stCondLst>
                                        </p:cTn>
                                        <p:tgtEl>
                                          <p:spTgt spid="33"/>
                                        </p:tgtEl>
                                        <p:attrNameLst>
                                          <p:attrName>style.visibility</p:attrName>
                                        </p:attrNameLst>
                                      </p:cBhvr>
                                      <p:to>
                                        <p:strVal val="visible"/>
                                      </p:to>
                                    </p:set>
                                  </p:childTnLst>
                                </p:cTn>
                              </p:par>
                              <p:par>
                                <p:cTn id="191" presetID="1" presetClass="entr" presetSubtype="0" fill="hold" grpId="1" nodeType="withEffect">
                                  <p:stCondLst>
                                    <p:cond delay="0"/>
                                  </p:stCondLst>
                                  <p:childTnLst>
                                    <p:set>
                                      <p:cBhvr>
                                        <p:cTn id="192" dur="1" fill="hold">
                                          <p:stCondLst>
                                            <p:cond delay="0"/>
                                          </p:stCondLst>
                                        </p:cTn>
                                        <p:tgtEl>
                                          <p:spTgt spid="35"/>
                                        </p:tgtEl>
                                        <p:attrNameLst>
                                          <p:attrName>style.visibility</p:attrName>
                                        </p:attrNameLst>
                                      </p:cBhvr>
                                      <p:to>
                                        <p:strVal val="visible"/>
                                      </p:to>
                                    </p:set>
                                  </p:childTnLst>
                                </p:cTn>
                              </p:par>
                              <p:par>
                                <p:cTn id="193" presetID="1" presetClass="entr" presetSubtype="0" fill="hold" grpId="1" nodeType="withEffect">
                                  <p:stCondLst>
                                    <p:cond delay="0"/>
                                  </p:stCondLst>
                                  <p:childTnLst>
                                    <p:set>
                                      <p:cBhvr>
                                        <p:cTn id="194" dur="1" fill="hold">
                                          <p:stCondLst>
                                            <p:cond delay="0"/>
                                          </p:stCondLst>
                                        </p:cTn>
                                        <p:tgtEl>
                                          <p:spTgt spid="37"/>
                                        </p:tgtEl>
                                        <p:attrNameLst>
                                          <p:attrName>style.visibility</p:attrName>
                                        </p:attrNameLst>
                                      </p:cBhvr>
                                      <p:to>
                                        <p:strVal val="visible"/>
                                      </p:to>
                                    </p:set>
                                  </p:childTnLst>
                                </p:cTn>
                              </p:par>
                              <p:par>
                                <p:cTn id="195" presetID="1" presetClass="entr" presetSubtype="0" fill="hold" grpId="2" nodeType="withEffect">
                                  <p:stCondLst>
                                    <p:cond delay="0"/>
                                  </p:stCondLst>
                                  <p:childTnLst>
                                    <p:set>
                                      <p:cBhvr>
                                        <p:cTn id="196" dur="1" fill="hold">
                                          <p:stCondLst>
                                            <p:cond delay="0"/>
                                          </p:stCondLst>
                                        </p:cTn>
                                        <p:tgtEl>
                                          <p:spTgt spid="39"/>
                                        </p:tgtEl>
                                        <p:attrNameLst>
                                          <p:attrName>style.visibility</p:attrName>
                                        </p:attrNameLst>
                                      </p:cBhvr>
                                      <p:to>
                                        <p:strVal val="visible"/>
                                      </p:to>
                                    </p:set>
                                  </p:childTnLst>
                                </p:cTn>
                              </p:par>
                              <p:par>
                                <p:cTn id="197" presetID="1" presetClass="entr" presetSubtype="0" fill="hold" grpId="1" nodeType="withEffect">
                                  <p:stCondLst>
                                    <p:cond delay="0"/>
                                  </p:stCondLst>
                                  <p:childTnLst>
                                    <p:set>
                                      <p:cBhvr>
                                        <p:cTn id="198" dur="1" fill="hold">
                                          <p:stCondLst>
                                            <p:cond delay="0"/>
                                          </p:stCondLst>
                                        </p:cTn>
                                        <p:tgtEl>
                                          <p:spTgt spid="40"/>
                                        </p:tgtEl>
                                        <p:attrNameLst>
                                          <p:attrName>style.visibility</p:attrName>
                                        </p:attrNameLst>
                                      </p:cBhvr>
                                      <p:to>
                                        <p:strVal val="visible"/>
                                      </p:to>
                                    </p:set>
                                  </p:childTnLst>
                                </p:cTn>
                              </p:par>
                              <p:par>
                                <p:cTn id="199" presetID="1" presetClass="entr" presetSubtype="0" fill="hold" grpId="1" nodeType="withEffect">
                                  <p:stCondLst>
                                    <p:cond delay="0"/>
                                  </p:stCondLst>
                                  <p:childTnLst>
                                    <p:set>
                                      <p:cBhvr>
                                        <p:cTn id="200" dur="1" fill="hold">
                                          <p:stCondLst>
                                            <p:cond delay="0"/>
                                          </p:stCondLst>
                                        </p:cTn>
                                        <p:tgtEl>
                                          <p:spTgt spid="41"/>
                                        </p:tgtEl>
                                        <p:attrNameLst>
                                          <p:attrName>style.visibility</p:attrName>
                                        </p:attrNameLst>
                                      </p:cBhvr>
                                      <p:to>
                                        <p:strVal val="visible"/>
                                      </p:to>
                                    </p:set>
                                  </p:childTnLst>
                                </p:cTn>
                              </p:par>
                              <p:par>
                                <p:cTn id="201" presetID="1" presetClass="entr" presetSubtype="0" fill="hold" grpId="1" nodeType="withEffect">
                                  <p:stCondLst>
                                    <p:cond delay="0"/>
                                  </p:stCondLst>
                                  <p:childTnLst>
                                    <p:set>
                                      <p:cBhvr>
                                        <p:cTn id="202" dur="1" fill="hold">
                                          <p:stCondLst>
                                            <p:cond delay="0"/>
                                          </p:stCondLst>
                                        </p:cTn>
                                        <p:tgtEl>
                                          <p:spTgt spid="42"/>
                                        </p:tgtEl>
                                        <p:attrNameLst>
                                          <p:attrName>style.visibility</p:attrName>
                                        </p:attrNameLst>
                                      </p:cBhvr>
                                      <p:to>
                                        <p:strVal val="visible"/>
                                      </p:to>
                                    </p:set>
                                  </p:childTnLst>
                                </p:cTn>
                              </p:par>
                              <p:par>
                                <p:cTn id="203" presetID="1" presetClass="entr" presetSubtype="0" fill="hold" grpId="2" nodeType="withEffect">
                                  <p:stCondLst>
                                    <p:cond delay="0"/>
                                  </p:stCondLst>
                                  <p:childTnLst>
                                    <p:set>
                                      <p:cBhvr>
                                        <p:cTn id="204" dur="1" fill="hold">
                                          <p:stCondLst>
                                            <p:cond delay="0"/>
                                          </p:stCondLst>
                                        </p:cTn>
                                        <p:tgtEl>
                                          <p:spTgt spid="43"/>
                                        </p:tgtEl>
                                        <p:attrNameLst>
                                          <p:attrName>style.visibility</p:attrName>
                                        </p:attrNameLst>
                                      </p:cBhvr>
                                      <p:to>
                                        <p:strVal val="visible"/>
                                      </p:to>
                                    </p:set>
                                  </p:childTnLst>
                                </p:cTn>
                              </p:par>
                              <p:par>
                                <p:cTn id="205" presetID="1" presetClass="entr" presetSubtype="0" fill="hold" grpId="1" nodeType="withEffect">
                                  <p:stCondLst>
                                    <p:cond delay="0"/>
                                  </p:stCondLst>
                                  <p:childTnLst>
                                    <p:set>
                                      <p:cBhvr>
                                        <p:cTn id="206" dur="1" fill="hold">
                                          <p:stCondLst>
                                            <p:cond delay="0"/>
                                          </p:stCondLst>
                                        </p:cTn>
                                        <p:tgtEl>
                                          <p:spTgt spid="44"/>
                                        </p:tgtEl>
                                        <p:attrNameLst>
                                          <p:attrName>style.visibility</p:attrName>
                                        </p:attrNameLst>
                                      </p:cBhvr>
                                      <p:to>
                                        <p:strVal val="visible"/>
                                      </p:to>
                                    </p:set>
                                  </p:childTnLst>
                                </p:cTn>
                              </p:par>
                              <p:par>
                                <p:cTn id="207" presetID="1" presetClass="entr" presetSubtype="0" fill="hold" grpId="1" nodeType="withEffect">
                                  <p:stCondLst>
                                    <p:cond delay="0"/>
                                  </p:stCondLst>
                                  <p:childTnLst>
                                    <p:set>
                                      <p:cBhvr>
                                        <p:cTn id="208" dur="1" fill="hold">
                                          <p:stCondLst>
                                            <p:cond delay="0"/>
                                          </p:stCondLst>
                                        </p:cTn>
                                        <p:tgtEl>
                                          <p:spTgt spid="45"/>
                                        </p:tgtEl>
                                        <p:attrNameLst>
                                          <p:attrName>style.visibility</p:attrName>
                                        </p:attrNameLst>
                                      </p:cBhvr>
                                      <p:to>
                                        <p:strVal val="visible"/>
                                      </p:to>
                                    </p:set>
                                  </p:childTnLst>
                                </p:cTn>
                              </p:par>
                              <p:par>
                                <p:cTn id="209" presetID="1" presetClass="entr" presetSubtype="0" fill="hold" grpId="1" nodeType="withEffect">
                                  <p:stCondLst>
                                    <p:cond delay="0"/>
                                  </p:stCondLst>
                                  <p:childTnLst>
                                    <p:set>
                                      <p:cBhvr>
                                        <p:cTn id="210" dur="1" fill="hold">
                                          <p:stCondLst>
                                            <p:cond delay="0"/>
                                          </p:stCondLst>
                                        </p:cTn>
                                        <p:tgtEl>
                                          <p:spTgt spid="46"/>
                                        </p:tgtEl>
                                        <p:attrNameLst>
                                          <p:attrName>style.visibility</p:attrName>
                                        </p:attrNameLst>
                                      </p:cBhvr>
                                      <p:to>
                                        <p:strVal val="visible"/>
                                      </p:to>
                                    </p:set>
                                  </p:childTnLst>
                                </p:cTn>
                              </p:par>
                              <p:par>
                                <p:cTn id="211" presetID="1" presetClass="entr" presetSubtype="0" fill="hold" grpId="1" nodeType="withEffect">
                                  <p:stCondLst>
                                    <p:cond delay="0"/>
                                  </p:stCondLst>
                                  <p:childTnLst>
                                    <p:set>
                                      <p:cBhvr>
                                        <p:cTn id="212" dur="1" fill="hold">
                                          <p:stCondLst>
                                            <p:cond delay="0"/>
                                          </p:stCondLst>
                                        </p:cTn>
                                        <p:tgtEl>
                                          <p:spTgt spid="47"/>
                                        </p:tgtEl>
                                        <p:attrNameLst>
                                          <p:attrName>style.visibility</p:attrName>
                                        </p:attrNameLst>
                                      </p:cBhvr>
                                      <p:to>
                                        <p:strVal val="visible"/>
                                      </p:to>
                                    </p:set>
                                  </p:childTnLst>
                                </p:cTn>
                              </p:par>
                              <p:par>
                                <p:cTn id="213" presetID="1" presetClass="entr" presetSubtype="0" fill="hold" grpId="1" nodeType="withEffect">
                                  <p:stCondLst>
                                    <p:cond delay="0"/>
                                  </p:stCondLst>
                                  <p:childTnLst>
                                    <p:set>
                                      <p:cBhvr>
                                        <p:cTn id="214" dur="1" fill="hold">
                                          <p:stCondLst>
                                            <p:cond delay="0"/>
                                          </p:stCondLst>
                                        </p:cTn>
                                        <p:tgtEl>
                                          <p:spTgt spid="48"/>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49"/>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50"/>
                                        </p:tgtEl>
                                        <p:attrNameLst>
                                          <p:attrName>style.visibility</p:attrName>
                                        </p:attrNameLst>
                                      </p:cBhvr>
                                      <p:to>
                                        <p:strVal val="visible"/>
                                      </p:to>
                                    </p:set>
                                  </p:childTnLst>
                                </p:cTn>
                              </p:par>
                              <p:par>
                                <p:cTn id="219" presetID="1" presetClass="entr" presetSubtype="0" fill="hold" grpId="1" nodeType="withEffect">
                                  <p:stCondLst>
                                    <p:cond delay="0"/>
                                  </p:stCondLst>
                                  <p:childTnLst>
                                    <p:set>
                                      <p:cBhvr>
                                        <p:cTn id="220" dur="1" fill="hold">
                                          <p:stCondLst>
                                            <p:cond delay="0"/>
                                          </p:stCondLst>
                                        </p:cTn>
                                        <p:tgtEl>
                                          <p:spTgt spid="51"/>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52"/>
                                        </p:tgtEl>
                                        <p:attrNameLst>
                                          <p:attrName>style.visibility</p:attrName>
                                        </p:attrNameLst>
                                      </p:cBhvr>
                                      <p:to>
                                        <p:strVal val="visible"/>
                                      </p:to>
                                    </p:set>
                                  </p:childTnLst>
                                </p:cTn>
                              </p:par>
                              <p:par>
                                <p:cTn id="223" presetID="1" presetClass="entr" presetSubtype="0" fill="hold" grpId="1" nodeType="withEffect">
                                  <p:stCondLst>
                                    <p:cond delay="0"/>
                                  </p:stCondLst>
                                  <p:childTnLst>
                                    <p:set>
                                      <p:cBhvr>
                                        <p:cTn id="224" dur="1" fill="hold">
                                          <p:stCondLst>
                                            <p:cond delay="0"/>
                                          </p:stCondLst>
                                        </p:cTn>
                                        <p:tgtEl>
                                          <p:spTgt spid="53"/>
                                        </p:tgtEl>
                                        <p:attrNameLst>
                                          <p:attrName>style.visibility</p:attrName>
                                        </p:attrNameLst>
                                      </p:cBhvr>
                                      <p:to>
                                        <p:strVal val="visible"/>
                                      </p:to>
                                    </p:set>
                                  </p:childTnLst>
                                </p:cTn>
                              </p:par>
                              <p:par>
                                <p:cTn id="225" presetID="1" presetClass="entr" presetSubtype="0" fill="hold" grpId="1" nodeType="withEffect">
                                  <p:stCondLst>
                                    <p:cond delay="0"/>
                                  </p:stCondLst>
                                  <p:childTnLst>
                                    <p:set>
                                      <p:cBhvr>
                                        <p:cTn id="226" dur="1" fill="hold">
                                          <p:stCondLst>
                                            <p:cond delay="0"/>
                                          </p:stCondLst>
                                        </p:cTn>
                                        <p:tgtEl>
                                          <p:spTgt spid="54"/>
                                        </p:tgtEl>
                                        <p:attrNameLst>
                                          <p:attrName>style.visibility</p:attrName>
                                        </p:attrNameLst>
                                      </p:cBhvr>
                                      <p:to>
                                        <p:strVal val="visible"/>
                                      </p:to>
                                    </p:set>
                                  </p:childTnLst>
                                </p:cTn>
                              </p:par>
                              <p:par>
                                <p:cTn id="227" presetID="1" presetClass="entr" presetSubtype="0" fill="hold" grpId="1" nodeType="withEffect">
                                  <p:stCondLst>
                                    <p:cond delay="0"/>
                                  </p:stCondLst>
                                  <p:childTnLst>
                                    <p:set>
                                      <p:cBhvr>
                                        <p:cTn id="228" dur="1" fill="hold">
                                          <p:stCondLst>
                                            <p:cond delay="0"/>
                                          </p:stCondLst>
                                        </p:cTn>
                                        <p:tgtEl>
                                          <p:spTgt spid="55"/>
                                        </p:tgtEl>
                                        <p:attrNameLst>
                                          <p:attrName>style.visibility</p:attrName>
                                        </p:attrNameLst>
                                      </p:cBhvr>
                                      <p:to>
                                        <p:strVal val="visible"/>
                                      </p:to>
                                    </p:set>
                                  </p:childTnLst>
                                </p:cTn>
                              </p:par>
                              <p:par>
                                <p:cTn id="229" presetID="1" presetClass="entr" presetSubtype="0" fill="hold" grpId="1" nodeType="withEffect">
                                  <p:stCondLst>
                                    <p:cond delay="0"/>
                                  </p:stCondLst>
                                  <p:childTnLst>
                                    <p:set>
                                      <p:cBhvr>
                                        <p:cTn id="230" dur="1" fill="hold">
                                          <p:stCondLst>
                                            <p:cond delay="0"/>
                                          </p:stCondLst>
                                        </p:cTn>
                                        <p:tgtEl>
                                          <p:spTgt spid="56"/>
                                        </p:tgtEl>
                                        <p:attrNameLst>
                                          <p:attrName>style.visibility</p:attrName>
                                        </p:attrNameLst>
                                      </p:cBhvr>
                                      <p:to>
                                        <p:strVal val="visible"/>
                                      </p:to>
                                    </p:set>
                                  </p:childTnLst>
                                </p:cTn>
                              </p:par>
                              <p:par>
                                <p:cTn id="231" presetID="1" presetClass="entr" presetSubtype="0" fill="hold" grpId="1" nodeType="withEffect">
                                  <p:stCondLst>
                                    <p:cond delay="0"/>
                                  </p:stCondLst>
                                  <p:childTnLst>
                                    <p:set>
                                      <p:cBhvr>
                                        <p:cTn id="232" dur="1" fill="hold">
                                          <p:stCondLst>
                                            <p:cond delay="0"/>
                                          </p:stCondLst>
                                        </p:cTn>
                                        <p:tgtEl>
                                          <p:spTgt spid="57"/>
                                        </p:tgtEl>
                                        <p:attrNameLst>
                                          <p:attrName>style.visibility</p:attrName>
                                        </p:attrNameLst>
                                      </p:cBhvr>
                                      <p:to>
                                        <p:strVal val="visible"/>
                                      </p:to>
                                    </p:set>
                                  </p:childTnLst>
                                </p:cTn>
                              </p:par>
                              <p:par>
                                <p:cTn id="233" presetID="1" presetClass="entr" presetSubtype="0" fill="hold" grpId="1" nodeType="withEffect">
                                  <p:stCondLst>
                                    <p:cond delay="0"/>
                                  </p:stCondLst>
                                  <p:childTnLst>
                                    <p:set>
                                      <p:cBhvr>
                                        <p:cTn id="234" dur="1" fill="hold">
                                          <p:stCondLst>
                                            <p:cond delay="0"/>
                                          </p:stCondLst>
                                        </p:cTn>
                                        <p:tgtEl>
                                          <p:spTgt spid="58"/>
                                        </p:tgtEl>
                                        <p:attrNameLst>
                                          <p:attrName>style.visibility</p:attrName>
                                        </p:attrNameLst>
                                      </p:cBhvr>
                                      <p:to>
                                        <p:strVal val="visible"/>
                                      </p:to>
                                    </p:set>
                                  </p:childTnLst>
                                </p:cTn>
                              </p:par>
                              <p:par>
                                <p:cTn id="235" presetID="1" presetClass="entr" presetSubtype="0" fill="hold" grpId="1" nodeType="withEffect">
                                  <p:stCondLst>
                                    <p:cond delay="0"/>
                                  </p:stCondLst>
                                  <p:childTnLst>
                                    <p:set>
                                      <p:cBhvr>
                                        <p:cTn id="236" dur="1" fill="hold">
                                          <p:stCondLst>
                                            <p:cond delay="0"/>
                                          </p:stCondLst>
                                        </p:cTn>
                                        <p:tgtEl>
                                          <p:spTgt spid="59"/>
                                        </p:tgtEl>
                                        <p:attrNameLst>
                                          <p:attrName>style.visibility</p:attrName>
                                        </p:attrNameLst>
                                      </p:cBhvr>
                                      <p:to>
                                        <p:strVal val="visible"/>
                                      </p:to>
                                    </p:set>
                                  </p:childTnLst>
                                </p:cTn>
                              </p:par>
                              <p:par>
                                <p:cTn id="237" presetID="1" presetClass="entr" presetSubtype="0" fill="hold" grpId="1" nodeType="withEffect">
                                  <p:stCondLst>
                                    <p:cond delay="0"/>
                                  </p:stCondLst>
                                  <p:childTnLst>
                                    <p:set>
                                      <p:cBhvr>
                                        <p:cTn id="238" dur="1" fill="hold">
                                          <p:stCondLst>
                                            <p:cond delay="0"/>
                                          </p:stCondLst>
                                        </p:cTn>
                                        <p:tgtEl>
                                          <p:spTgt spid="60"/>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61"/>
                                        </p:tgtEl>
                                        <p:attrNameLst>
                                          <p:attrName>style.visibility</p:attrName>
                                        </p:attrNameLst>
                                      </p:cBhvr>
                                      <p:to>
                                        <p:strVal val="visible"/>
                                      </p:to>
                                    </p:set>
                                  </p:childTnLst>
                                </p:cTn>
                              </p:par>
                              <p:par>
                                <p:cTn id="241" presetID="1" presetClass="entr" presetSubtype="0" fill="hold" grpId="1" nodeType="withEffect">
                                  <p:stCondLst>
                                    <p:cond delay="0"/>
                                  </p:stCondLst>
                                  <p:childTnLst>
                                    <p:set>
                                      <p:cBhvr>
                                        <p:cTn id="242" dur="1" fill="hold">
                                          <p:stCondLst>
                                            <p:cond delay="0"/>
                                          </p:stCondLst>
                                        </p:cTn>
                                        <p:tgtEl>
                                          <p:spTgt spid="62"/>
                                        </p:tgtEl>
                                        <p:attrNameLst>
                                          <p:attrName>style.visibility</p:attrName>
                                        </p:attrNameLst>
                                      </p:cBhvr>
                                      <p:to>
                                        <p:strVal val="visible"/>
                                      </p:to>
                                    </p:set>
                                  </p:childTnLst>
                                </p:cTn>
                              </p:par>
                              <p:par>
                                <p:cTn id="243" presetID="1" presetClass="entr" presetSubtype="0" fill="hold" grpId="1" nodeType="withEffect">
                                  <p:stCondLst>
                                    <p:cond delay="0"/>
                                  </p:stCondLst>
                                  <p:childTnLst>
                                    <p:set>
                                      <p:cBhvr>
                                        <p:cTn id="244" dur="1" fill="hold">
                                          <p:stCondLst>
                                            <p:cond delay="0"/>
                                          </p:stCondLst>
                                        </p:cTn>
                                        <p:tgtEl>
                                          <p:spTgt spid="63"/>
                                        </p:tgtEl>
                                        <p:attrNameLst>
                                          <p:attrName>style.visibility</p:attrName>
                                        </p:attrNameLst>
                                      </p:cBhvr>
                                      <p:to>
                                        <p:strVal val="visible"/>
                                      </p:to>
                                    </p:set>
                                  </p:childTnLst>
                                </p:cTn>
                              </p:par>
                              <p:par>
                                <p:cTn id="245" presetID="1" presetClass="entr" presetSubtype="0" fill="hold" grpId="1" nodeType="withEffect">
                                  <p:stCondLst>
                                    <p:cond delay="0"/>
                                  </p:stCondLst>
                                  <p:childTnLst>
                                    <p:set>
                                      <p:cBhvr>
                                        <p:cTn id="246" dur="1" fill="hold">
                                          <p:stCondLst>
                                            <p:cond delay="0"/>
                                          </p:stCondLst>
                                        </p:cTn>
                                        <p:tgtEl>
                                          <p:spTgt spid="64"/>
                                        </p:tgtEl>
                                        <p:attrNameLst>
                                          <p:attrName>style.visibility</p:attrName>
                                        </p:attrNameLst>
                                      </p:cBhvr>
                                      <p:to>
                                        <p:strVal val="visible"/>
                                      </p:to>
                                    </p:set>
                                  </p:childTnLst>
                                </p:cTn>
                              </p:par>
                              <p:par>
                                <p:cTn id="247" presetID="1" presetClass="entr" presetSubtype="0" fill="hold" grpId="1" nodeType="withEffect">
                                  <p:stCondLst>
                                    <p:cond delay="0"/>
                                  </p:stCondLst>
                                  <p:childTnLst>
                                    <p:set>
                                      <p:cBhvr>
                                        <p:cTn id="248" dur="1" fill="hold">
                                          <p:stCondLst>
                                            <p:cond delay="0"/>
                                          </p:stCondLst>
                                        </p:cTn>
                                        <p:tgtEl>
                                          <p:spTgt spid="65"/>
                                        </p:tgtEl>
                                        <p:attrNameLst>
                                          <p:attrName>style.visibility</p:attrName>
                                        </p:attrNameLst>
                                      </p:cBhvr>
                                      <p:to>
                                        <p:strVal val="visible"/>
                                      </p:to>
                                    </p:set>
                                  </p:childTnLst>
                                </p:cTn>
                              </p:par>
                              <p:par>
                                <p:cTn id="249" presetID="1" presetClass="entr" presetSubtype="0" fill="hold" grpId="1" nodeType="withEffect">
                                  <p:stCondLst>
                                    <p:cond delay="0"/>
                                  </p:stCondLst>
                                  <p:childTnLst>
                                    <p:set>
                                      <p:cBhvr>
                                        <p:cTn id="250" dur="1" fill="hold">
                                          <p:stCondLst>
                                            <p:cond delay="0"/>
                                          </p:stCondLst>
                                        </p:cTn>
                                        <p:tgtEl>
                                          <p:spTgt spid="66"/>
                                        </p:tgtEl>
                                        <p:attrNameLst>
                                          <p:attrName>style.visibility</p:attrName>
                                        </p:attrNameLst>
                                      </p:cBhvr>
                                      <p:to>
                                        <p:strVal val="visible"/>
                                      </p:to>
                                    </p:set>
                                  </p:childTnLst>
                                </p:cTn>
                              </p:par>
                              <p:par>
                                <p:cTn id="251" presetID="1" presetClass="entr" presetSubtype="0" fill="hold" grpId="1" nodeType="withEffect">
                                  <p:stCondLst>
                                    <p:cond delay="0"/>
                                  </p:stCondLst>
                                  <p:childTnLst>
                                    <p:set>
                                      <p:cBhvr>
                                        <p:cTn id="252" dur="1" fill="hold">
                                          <p:stCondLst>
                                            <p:cond delay="0"/>
                                          </p:stCondLst>
                                        </p:cTn>
                                        <p:tgtEl>
                                          <p:spTgt spid="67"/>
                                        </p:tgtEl>
                                        <p:attrNameLst>
                                          <p:attrName>style.visibility</p:attrName>
                                        </p:attrNameLst>
                                      </p:cBhvr>
                                      <p:to>
                                        <p:strVal val="visible"/>
                                      </p:to>
                                    </p:set>
                                  </p:childTnLst>
                                </p:cTn>
                              </p:par>
                              <p:par>
                                <p:cTn id="253" presetID="1" presetClass="entr" presetSubtype="0" fill="hold" grpId="2" nodeType="withEffect">
                                  <p:stCondLst>
                                    <p:cond delay="0"/>
                                  </p:stCondLst>
                                  <p:childTnLst>
                                    <p:set>
                                      <p:cBhvr>
                                        <p:cTn id="254" dur="1" fill="hold">
                                          <p:stCondLst>
                                            <p:cond delay="0"/>
                                          </p:stCondLst>
                                        </p:cTn>
                                        <p:tgtEl>
                                          <p:spTgt spid="68"/>
                                        </p:tgtEl>
                                        <p:attrNameLst>
                                          <p:attrName>style.visibility</p:attrName>
                                        </p:attrNameLst>
                                      </p:cBhvr>
                                      <p:to>
                                        <p:strVal val="visible"/>
                                      </p:to>
                                    </p:set>
                                  </p:childTnLst>
                                </p:cTn>
                              </p:par>
                              <p:par>
                                <p:cTn id="255" presetID="1" presetClass="entr" presetSubtype="0" fill="hold" grpId="1" nodeType="withEffect">
                                  <p:stCondLst>
                                    <p:cond delay="0"/>
                                  </p:stCondLst>
                                  <p:childTnLst>
                                    <p:set>
                                      <p:cBhvr>
                                        <p:cTn id="256" dur="1" fill="hold">
                                          <p:stCondLst>
                                            <p:cond delay="0"/>
                                          </p:stCondLst>
                                        </p:cTn>
                                        <p:tgtEl>
                                          <p:spTgt spid="69"/>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70"/>
                                        </p:tgtEl>
                                        <p:attrNameLst>
                                          <p:attrName>style.visibility</p:attrName>
                                        </p:attrNameLst>
                                      </p:cBhvr>
                                      <p:to>
                                        <p:strVal val="visible"/>
                                      </p:to>
                                    </p:set>
                                  </p:childTnLst>
                                </p:cTn>
                              </p:par>
                              <p:par>
                                <p:cTn id="259" presetID="1" presetClass="entr" presetSubtype="0" fill="hold" grpId="1" nodeType="withEffect">
                                  <p:stCondLst>
                                    <p:cond delay="0"/>
                                  </p:stCondLst>
                                  <p:childTnLst>
                                    <p:set>
                                      <p:cBhvr>
                                        <p:cTn id="260" dur="1" fill="hold">
                                          <p:stCondLst>
                                            <p:cond delay="0"/>
                                          </p:stCondLst>
                                        </p:cTn>
                                        <p:tgtEl>
                                          <p:spTgt spid="71"/>
                                        </p:tgtEl>
                                        <p:attrNameLst>
                                          <p:attrName>style.visibility</p:attrName>
                                        </p:attrNameLst>
                                      </p:cBhvr>
                                      <p:to>
                                        <p:strVal val="visible"/>
                                      </p:to>
                                    </p:set>
                                  </p:childTnLst>
                                </p:cTn>
                              </p:par>
                              <p:par>
                                <p:cTn id="261" presetID="1" presetClass="entr" presetSubtype="0" fill="hold" grpId="1" nodeType="withEffect">
                                  <p:stCondLst>
                                    <p:cond delay="0"/>
                                  </p:stCondLst>
                                  <p:childTnLst>
                                    <p:set>
                                      <p:cBhvr>
                                        <p:cTn id="262" dur="1" fill="hold">
                                          <p:stCondLst>
                                            <p:cond delay="0"/>
                                          </p:stCondLst>
                                        </p:cTn>
                                        <p:tgtEl>
                                          <p:spTgt spid="72"/>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73"/>
                                        </p:tgtEl>
                                        <p:attrNameLst>
                                          <p:attrName>style.visibility</p:attrName>
                                        </p:attrNameLst>
                                      </p:cBhvr>
                                      <p:to>
                                        <p:strVal val="visible"/>
                                      </p:to>
                                    </p:set>
                                  </p:childTnLst>
                                </p:cTn>
                              </p:par>
                              <p:par>
                                <p:cTn id="265" presetID="1" presetClass="entr" presetSubtype="0" fill="hold" grpId="1" nodeType="withEffect">
                                  <p:stCondLst>
                                    <p:cond delay="0"/>
                                  </p:stCondLst>
                                  <p:childTnLst>
                                    <p:set>
                                      <p:cBhvr>
                                        <p:cTn id="266" dur="1" fill="hold">
                                          <p:stCondLst>
                                            <p:cond delay="0"/>
                                          </p:stCondLst>
                                        </p:cTn>
                                        <p:tgtEl>
                                          <p:spTgt spid="74"/>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75"/>
                                        </p:tgtEl>
                                        <p:attrNameLst>
                                          <p:attrName>style.visibility</p:attrName>
                                        </p:attrNameLst>
                                      </p:cBhvr>
                                      <p:to>
                                        <p:strVal val="visible"/>
                                      </p:to>
                                    </p:set>
                                  </p:childTnLst>
                                </p:cTn>
                              </p:par>
                              <p:par>
                                <p:cTn id="269" presetID="1" presetClass="entr" presetSubtype="0" fill="hold" grpId="1" nodeType="withEffect">
                                  <p:stCondLst>
                                    <p:cond delay="0"/>
                                  </p:stCondLst>
                                  <p:childTnLst>
                                    <p:set>
                                      <p:cBhvr>
                                        <p:cTn id="270" dur="1" fill="hold">
                                          <p:stCondLst>
                                            <p:cond delay="0"/>
                                          </p:stCondLst>
                                        </p:cTn>
                                        <p:tgtEl>
                                          <p:spTgt spid="76"/>
                                        </p:tgtEl>
                                        <p:attrNameLst>
                                          <p:attrName>style.visibility</p:attrName>
                                        </p:attrNameLst>
                                      </p:cBhvr>
                                      <p:to>
                                        <p:strVal val="visible"/>
                                      </p:to>
                                    </p:set>
                                  </p:childTnLst>
                                </p:cTn>
                              </p:par>
                              <p:par>
                                <p:cTn id="271" presetID="1" presetClass="entr" presetSubtype="0" fill="hold" grpId="1" nodeType="withEffect">
                                  <p:stCondLst>
                                    <p:cond delay="0"/>
                                  </p:stCondLst>
                                  <p:childTnLst>
                                    <p:set>
                                      <p:cBhvr>
                                        <p:cTn id="272" dur="1" fill="hold">
                                          <p:stCondLst>
                                            <p:cond delay="0"/>
                                          </p:stCondLst>
                                        </p:cTn>
                                        <p:tgtEl>
                                          <p:spTgt spid="77"/>
                                        </p:tgtEl>
                                        <p:attrNameLst>
                                          <p:attrName>style.visibility</p:attrName>
                                        </p:attrNameLst>
                                      </p:cBhvr>
                                      <p:to>
                                        <p:strVal val="visible"/>
                                      </p:to>
                                    </p:set>
                                  </p:childTnLst>
                                </p:cTn>
                              </p:par>
                              <p:par>
                                <p:cTn id="273" presetID="1" presetClass="entr" presetSubtype="0" fill="hold" grpId="1" nodeType="withEffect">
                                  <p:stCondLst>
                                    <p:cond delay="0"/>
                                  </p:stCondLst>
                                  <p:childTnLst>
                                    <p:set>
                                      <p:cBhvr>
                                        <p:cTn id="274" dur="1" fill="hold">
                                          <p:stCondLst>
                                            <p:cond delay="0"/>
                                          </p:stCondLst>
                                        </p:cTn>
                                        <p:tgtEl>
                                          <p:spTgt spid="78"/>
                                        </p:tgtEl>
                                        <p:attrNameLst>
                                          <p:attrName>style.visibility</p:attrName>
                                        </p:attrNameLst>
                                      </p:cBhvr>
                                      <p:to>
                                        <p:strVal val="visible"/>
                                      </p:to>
                                    </p:set>
                                  </p:childTnLst>
                                </p:cTn>
                              </p:par>
                              <p:par>
                                <p:cTn id="275" presetID="1" presetClass="entr" presetSubtype="0" fill="hold" grpId="1" nodeType="withEffect">
                                  <p:stCondLst>
                                    <p:cond delay="0"/>
                                  </p:stCondLst>
                                  <p:childTnLst>
                                    <p:set>
                                      <p:cBhvr>
                                        <p:cTn id="276" dur="1" fill="hold">
                                          <p:stCondLst>
                                            <p:cond delay="0"/>
                                          </p:stCondLst>
                                        </p:cTn>
                                        <p:tgtEl>
                                          <p:spTgt spid="79"/>
                                        </p:tgtEl>
                                        <p:attrNameLst>
                                          <p:attrName>style.visibility</p:attrName>
                                        </p:attrNameLst>
                                      </p:cBhvr>
                                      <p:to>
                                        <p:strVal val="visible"/>
                                      </p:to>
                                    </p:set>
                                  </p:childTnLst>
                                </p:cTn>
                              </p:par>
                              <p:par>
                                <p:cTn id="277" presetID="1" presetClass="entr" presetSubtype="0" fill="hold" grpId="1" nodeType="withEffect">
                                  <p:stCondLst>
                                    <p:cond delay="0"/>
                                  </p:stCondLst>
                                  <p:childTnLst>
                                    <p:set>
                                      <p:cBhvr>
                                        <p:cTn id="278" dur="1" fill="hold">
                                          <p:stCondLst>
                                            <p:cond delay="0"/>
                                          </p:stCondLst>
                                        </p:cTn>
                                        <p:tgtEl>
                                          <p:spTgt spid="80"/>
                                        </p:tgtEl>
                                        <p:attrNameLst>
                                          <p:attrName>style.visibility</p:attrName>
                                        </p:attrNameLst>
                                      </p:cBhvr>
                                      <p:to>
                                        <p:strVal val="visible"/>
                                      </p:to>
                                    </p:set>
                                  </p:childTnLst>
                                </p:cTn>
                              </p:par>
                              <p:par>
                                <p:cTn id="279" presetID="1" presetClass="entr" presetSubtype="0" fill="hold" grpId="1" nodeType="withEffect">
                                  <p:stCondLst>
                                    <p:cond delay="0"/>
                                  </p:stCondLst>
                                  <p:childTnLst>
                                    <p:set>
                                      <p:cBhvr>
                                        <p:cTn id="280" dur="1" fill="hold">
                                          <p:stCondLst>
                                            <p:cond delay="0"/>
                                          </p:stCondLst>
                                        </p:cTn>
                                        <p:tgtEl>
                                          <p:spTgt spid="81"/>
                                        </p:tgtEl>
                                        <p:attrNameLst>
                                          <p:attrName>style.visibility</p:attrName>
                                        </p:attrNameLst>
                                      </p:cBhvr>
                                      <p:to>
                                        <p:strVal val="visible"/>
                                      </p:to>
                                    </p:set>
                                  </p:childTnLst>
                                </p:cTn>
                              </p:par>
                              <p:par>
                                <p:cTn id="281" presetID="1" presetClass="entr" presetSubtype="0" fill="hold" grpId="2" nodeType="withEffect">
                                  <p:stCondLst>
                                    <p:cond delay="0"/>
                                  </p:stCondLst>
                                  <p:childTnLst>
                                    <p:set>
                                      <p:cBhvr>
                                        <p:cTn id="282" dur="1" fill="hold">
                                          <p:stCondLst>
                                            <p:cond delay="0"/>
                                          </p:stCondLst>
                                        </p:cTn>
                                        <p:tgtEl>
                                          <p:spTgt spid="82"/>
                                        </p:tgtEl>
                                        <p:attrNameLst>
                                          <p:attrName>style.visibility</p:attrName>
                                        </p:attrNameLst>
                                      </p:cBhvr>
                                      <p:to>
                                        <p:strVal val="visible"/>
                                      </p:to>
                                    </p:set>
                                  </p:childTnLst>
                                </p:cTn>
                              </p:par>
                              <p:par>
                                <p:cTn id="283" presetID="1" presetClass="entr" presetSubtype="0" fill="hold" grpId="1" nodeType="withEffect">
                                  <p:stCondLst>
                                    <p:cond delay="0"/>
                                  </p:stCondLst>
                                  <p:childTnLst>
                                    <p:set>
                                      <p:cBhvr>
                                        <p:cTn id="284" dur="1" fill="hold">
                                          <p:stCondLst>
                                            <p:cond delay="0"/>
                                          </p:stCondLst>
                                        </p:cTn>
                                        <p:tgtEl>
                                          <p:spTgt spid="83"/>
                                        </p:tgtEl>
                                        <p:attrNameLst>
                                          <p:attrName>style.visibility</p:attrName>
                                        </p:attrNameLst>
                                      </p:cBhvr>
                                      <p:to>
                                        <p:strVal val="visible"/>
                                      </p:to>
                                    </p:set>
                                  </p:childTnLst>
                                </p:cTn>
                              </p:par>
                              <p:par>
                                <p:cTn id="285" presetID="1" presetClass="entr" presetSubtype="0" fill="hold" grpId="2" nodeType="withEffect">
                                  <p:stCondLst>
                                    <p:cond delay="0"/>
                                  </p:stCondLst>
                                  <p:childTnLst>
                                    <p:set>
                                      <p:cBhvr>
                                        <p:cTn id="286" dur="1" fill="hold">
                                          <p:stCondLst>
                                            <p:cond delay="0"/>
                                          </p:stCondLst>
                                        </p:cTn>
                                        <p:tgtEl>
                                          <p:spTgt spid="84"/>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85"/>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86"/>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grpId="0" nodeType="clickEffect">
                                  <p:stCondLst>
                                    <p:cond delay="0"/>
                                  </p:stCondLst>
                                  <p:childTnLst>
                                    <p:set>
                                      <p:cBhvr>
                                        <p:cTn id="298" dur="1" fill="hold">
                                          <p:stCondLst>
                                            <p:cond delay="0"/>
                                          </p:stCondLst>
                                        </p:cTn>
                                        <p:tgtEl>
                                          <p:spTgt spid="87"/>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nodeType="clickEffect">
                                  <p:stCondLst>
                                    <p:cond delay="0"/>
                                  </p:stCondLst>
                                  <p:childTnLst>
                                    <p:set>
                                      <p:cBhvr>
                                        <p:cTn id="302" dur="1" fill="hold">
                                          <p:stCondLst>
                                            <p:cond delay="0"/>
                                          </p:stCondLst>
                                        </p:cTn>
                                        <p:tgtEl>
                                          <p:spTgt spid="3"/>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7"/>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presetID="0" presetClass="path" presetSubtype="0" accel="50000" decel="50000" fill="hold" grpId="2" nodeType="clickEffect">
                                  <p:stCondLst>
                                    <p:cond delay="0"/>
                                  </p:stCondLst>
                                  <p:childTnLst>
                                    <p:animMotion origin="layout" path="M 0 0 L 0.11263 0.28982 " pathEditMode="relative" ptsTypes="AA">
                                      <p:cBhvr>
                                        <p:cTn id="308" dur="2000" fill="hold"/>
                                        <p:tgtEl>
                                          <p:spTgt spid="51"/>
                                        </p:tgtEl>
                                        <p:attrNameLst>
                                          <p:attrName>ppt_x</p:attrName>
                                          <p:attrName>ppt_y</p:attrName>
                                        </p:attrNameLst>
                                      </p:cBhvr>
                                    </p:animMotion>
                                  </p:childTnLst>
                                </p:cTn>
                              </p:par>
                            </p:childTnLst>
                          </p:cTn>
                        </p:par>
                      </p:childTnLst>
                    </p:cTn>
                  </p:par>
                  <p:par>
                    <p:cTn id="309" fill="hold">
                      <p:stCondLst>
                        <p:cond delay="indefinite"/>
                      </p:stCondLst>
                      <p:childTnLst>
                        <p:par>
                          <p:cTn id="310" fill="hold">
                            <p:stCondLst>
                              <p:cond delay="0"/>
                            </p:stCondLst>
                            <p:childTnLst>
                              <p:par>
                                <p:cTn id="311" presetID="42" presetClass="path" presetSubtype="0" accel="50000" decel="50000" fill="hold" grpId="2" nodeType="clickEffect">
                                  <p:stCondLst>
                                    <p:cond delay="0"/>
                                  </p:stCondLst>
                                  <p:childTnLst>
                                    <p:animMotion origin="layout" path="M 2.08333E-7 1.11111E-6 L -0.10143 -0.1125 " pathEditMode="relative" rAng="0" ptsTypes="AA">
                                      <p:cBhvr>
                                        <p:cTn id="312" dur="2000" fill="hold"/>
                                        <p:tgtEl>
                                          <p:spTgt spid="83"/>
                                        </p:tgtEl>
                                        <p:attrNameLst>
                                          <p:attrName>ppt_x</p:attrName>
                                          <p:attrName>ppt_y</p:attrName>
                                        </p:attrNameLst>
                                      </p:cBhvr>
                                      <p:rCtr x="-5078" y="-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5" grpId="0"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4" grpId="2" animBg="1"/>
      <p:bldP spid="25" grpId="0" animBg="1"/>
      <p:bldP spid="25" grpId="1" animBg="1"/>
      <p:bldP spid="25" grpId="2" animBg="1"/>
      <p:bldP spid="27" grpId="0" animBg="1"/>
      <p:bldP spid="27" grpId="1" animBg="1"/>
      <p:bldP spid="29" grpId="0" animBg="1"/>
      <p:bldP spid="29" grpId="1" animBg="1"/>
      <p:bldP spid="31" grpId="0" animBg="1"/>
      <p:bldP spid="31" grpId="1" animBg="1"/>
      <p:bldP spid="33" grpId="0" animBg="1"/>
      <p:bldP spid="33" grpId="1" animBg="1"/>
      <p:bldP spid="35" grpId="0" animBg="1"/>
      <p:bldP spid="35" grpId="1" animBg="1"/>
      <p:bldP spid="37" grpId="0" animBg="1"/>
      <p:bldP spid="37" grpId="1" animBg="1"/>
      <p:bldP spid="39" grpId="0" animBg="1"/>
      <p:bldP spid="39" grpId="1" animBg="1"/>
      <p:bldP spid="39" grpId="2" animBg="1"/>
      <p:bldP spid="40" grpId="0" animBg="1"/>
      <p:bldP spid="40" grpId="1" animBg="1"/>
      <p:bldP spid="41" grpId="0" animBg="1"/>
      <p:bldP spid="41" grpId="1" animBg="1"/>
      <p:bldP spid="42" grpId="0" animBg="1"/>
      <p:bldP spid="42" grpId="1" animBg="1"/>
      <p:bldP spid="43" grpId="0" animBg="1"/>
      <p:bldP spid="43" grpId="1" animBg="1"/>
      <p:bldP spid="43" grpId="2"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1" grpId="2" animBg="1"/>
      <p:bldP spid="52" grpId="0"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8" grpId="2" animBg="1"/>
      <p:bldP spid="69" grpId="0" animBg="1"/>
      <p:bldP spid="69" grpId="1" animBg="1"/>
      <p:bldP spid="70" grpId="0" animBg="1"/>
      <p:bldP spid="71" grpId="0" animBg="1"/>
      <p:bldP spid="71" grpId="1" animBg="1"/>
      <p:bldP spid="72" grpId="0" animBg="1"/>
      <p:bldP spid="72" grpId="1" animBg="1"/>
      <p:bldP spid="73" grpId="0" animBg="1"/>
      <p:bldP spid="74" grpId="0" animBg="1"/>
      <p:bldP spid="74" grpId="1" animBg="1"/>
      <p:bldP spid="75" grpId="0"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2" grpId="2" animBg="1"/>
      <p:bldP spid="83" grpId="0" animBg="1"/>
      <p:bldP spid="83" grpId="1" animBg="1"/>
      <p:bldP spid="83" grpId="2" animBg="1"/>
      <p:bldP spid="84" grpId="0" animBg="1"/>
      <p:bldP spid="84" grpId="1" animBg="1"/>
      <p:bldP spid="84" grpId="2" animBg="1"/>
      <p:bldP spid="7" grpId="0"/>
    </p:bld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fea2623-af8f-4fb8-b1cf-b63cc8e496aa}" enabled="1" method="Standard" siteId="{81fa766e-a349-4867-8bf4-ab35e250a08f}" removed="0"/>
</clbl:labelList>
</file>

<file path=docProps/app.xml><?xml version="1.0" encoding="utf-8"?>
<Properties xmlns="http://schemas.openxmlformats.org/officeDocument/2006/extended-properties" xmlns:vt="http://schemas.openxmlformats.org/officeDocument/2006/docPropsVTypes">
  <TotalTime>3754</TotalTime>
  <Words>1468</Words>
  <Application>Microsoft Macintosh PowerPoint</Application>
  <PresentationFormat>Bredbild</PresentationFormat>
  <Paragraphs>245</Paragraphs>
  <Slides>19</Slides>
  <Notes>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Avenir Next LT Pro</vt:lpstr>
      <vt:lpstr>Calibri</vt:lpstr>
      <vt:lpstr>Helvetica Neue</vt:lpstr>
      <vt:lpstr>AccentBoxVTI</vt:lpstr>
      <vt:lpstr>Välkomna  till Askims IKs ledarträff!</vt:lpstr>
      <vt:lpstr>Vilket år vi har gjort! Stort tack för ert fantastiska engagemang 2023!</vt:lpstr>
      <vt:lpstr>Året 2023</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Tävling/match</vt:lpstr>
      <vt:lpstr>PowerPoint-presentation</vt:lpstr>
      <vt:lpstr>Tävling/match  Anmälan och delaktighet i seriespel</vt:lpstr>
      <vt:lpstr>Q&amp;A Tävling/match</vt:lpstr>
      <vt:lpstr>Rotationsträning/Rotationsspel</vt:lpstr>
      <vt:lpstr>PowerPoint-presentation</vt:lpstr>
      <vt:lpstr>Q&amp;A Rotationsträning/Rotationsspel</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till Ledarkonferensen 2023!</dc:title>
  <dc:creator>Fotbollsutvecklareflick</dc:creator>
  <cp:lastModifiedBy>Fotbollsutvecklareflick</cp:lastModifiedBy>
  <cp:revision>8</cp:revision>
  <dcterms:created xsi:type="dcterms:W3CDTF">2023-11-08T09:07:50Z</dcterms:created>
  <dcterms:modified xsi:type="dcterms:W3CDTF">2023-11-15T12:15:29Z</dcterms:modified>
</cp:coreProperties>
</file>