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1" r:id="rId6"/>
    <p:sldMasterId id="2147483689" r:id="rId7"/>
    <p:sldMasterId id="2147483704" r:id="rId8"/>
  </p:sldMasterIdLst>
  <p:notesMasterIdLst>
    <p:notesMasterId r:id="rId43"/>
  </p:notesMasterIdLst>
  <p:sldIdLst>
    <p:sldId id="266" r:id="rId9"/>
    <p:sldId id="1228" r:id="rId10"/>
    <p:sldId id="1229" r:id="rId11"/>
    <p:sldId id="1263" r:id="rId12"/>
    <p:sldId id="625" r:id="rId13"/>
    <p:sldId id="1255" r:id="rId14"/>
    <p:sldId id="1256" r:id="rId15"/>
    <p:sldId id="1254" r:id="rId16"/>
    <p:sldId id="1243" r:id="rId17"/>
    <p:sldId id="1262" r:id="rId18"/>
    <p:sldId id="258" r:id="rId19"/>
    <p:sldId id="1259" r:id="rId20"/>
    <p:sldId id="3731" r:id="rId21"/>
    <p:sldId id="1252" r:id="rId22"/>
    <p:sldId id="1258" r:id="rId23"/>
    <p:sldId id="1244" r:id="rId24"/>
    <p:sldId id="1240" r:id="rId25"/>
    <p:sldId id="1241" r:id="rId26"/>
    <p:sldId id="1242" r:id="rId27"/>
    <p:sldId id="1245" r:id="rId28"/>
    <p:sldId id="1246" r:id="rId29"/>
    <p:sldId id="367" r:id="rId30"/>
    <p:sldId id="368" r:id="rId31"/>
    <p:sldId id="369" r:id="rId32"/>
    <p:sldId id="1138" r:id="rId33"/>
    <p:sldId id="1139" r:id="rId34"/>
    <p:sldId id="1140" r:id="rId35"/>
    <p:sldId id="650" r:id="rId36"/>
    <p:sldId id="653" r:id="rId37"/>
    <p:sldId id="3734" r:id="rId38"/>
    <p:sldId id="1141" r:id="rId39"/>
    <p:sldId id="1142" r:id="rId40"/>
    <p:sldId id="1261" r:id="rId41"/>
    <p:sldId id="385"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son, Linda" initials="LL" lastIdx="1" clrIdx="0">
    <p:extLst>
      <p:ext uri="{19B8F6BF-5375-455C-9EA6-DF929625EA0E}">
        <p15:presenceInfo xmlns:p15="http://schemas.microsoft.com/office/powerpoint/2012/main" userId="S::LLARSS26@volvocars.com::2767dbc0-3020-4b9f-8bfa-b69511afca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2727"/>
    <a:srgbClr val="8C3E34"/>
    <a:srgbClr val="AC2D1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autoAdjust="0"/>
    <p:restoredTop sz="93732" autoAdjust="0"/>
  </p:normalViewPr>
  <p:slideViewPr>
    <p:cSldViewPr snapToGrid="0">
      <p:cViewPr varScale="1">
        <p:scale>
          <a:sx n="115" d="100"/>
          <a:sy n="115" d="100"/>
        </p:scale>
        <p:origin x="5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8E46F-D47C-4FAE-A3C3-E241668C8082}"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n-US"/>
        </a:p>
      </dgm:t>
    </dgm:pt>
    <dgm:pt modelId="{DC6695F7-07ED-4AE4-8F8F-72F0ADB21D78}">
      <dgm:prSet custT="1"/>
      <dgm:spPr/>
      <dgm:t>
        <a:bodyPr/>
        <a:lstStyle/>
        <a:p>
          <a:r>
            <a:rPr lang="en-US" sz="1800" dirty="0" err="1"/>
            <a:t>Huvudtränare</a:t>
          </a:r>
          <a:r>
            <a:rPr lang="en-US" sz="1800" dirty="0"/>
            <a:t> – NAMN</a:t>
          </a:r>
        </a:p>
      </dgm:t>
    </dgm:pt>
    <dgm:pt modelId="{7D0A827E-73CA-481D-B2FC-04DAE5CCB2A6}" type="parTrans" cxnId="{D60EBB9A-D61C-4632-9978-E3FFD8025D25}">
      <dgm:prSet/>
      <dgm:spPr/>
      <dgm:t>
        <a:bodyPr/>
        <a:lstStyle/>
        <a:p>
          <a:endParaRPr lang="en-US" sz="1400"/>
        </a:p>
      </dgm:t>
    </dgm:pt>
    <dgm:pt modelId="{D01A5F37-5C7E-4980-A877-1A4CF80A0149}" type="sibTrans" cxnId="{D60EBB9A-D61C-4632-9978-E3FFD8025D25}">
      <dgm:prSet/>
      <dgm:spPr/>
      <dgm:t>
        <a:bodyPr/>
        <a:lstStyle/>
        <a:p>
          <a:endParaRPr lang="en-US" sz="1400"/>
        </a:p>
      </dgm:t>
    </dgm:pt>
    <dgm:pt modelId="{6C544E4B-1432-44E9-BEF9-ACBE60037691}">
      <dgm:prSet custT="1"/>
      <dgm:spPr/>
      <dgm:t>
        <a:bodyPr/>
        <a:lstStyle/>
        <a:p>
          <a:r>
            <a:rPr lang="en-US" sz="1800" dirty="0" err="1"/>
            <a:t>Assisterande</a:t>
          </a:r>
          <a:r>
            <a:rPr lang="en-US" sz="1800" dirty="0"/>
            <a:t> </a:t>
          </a:r>
          <a:r>
            <a:rPr lang="en-US" sz="1800" dirty="0" err="1"/>
            <a:t>tränare</a:t>
          </a:r>
          <a:r>
            <a:rPr lang="en-US" sz="1800" dirty="0"/>
            <a:t> - NAMN</a:t>
          </a:r>
        </a:p>
      </dgm:t>
    </dgm:pt>
    <dgm:pt modelId="{353B4A5E-6B98-4B8C-94D5-302D2B33FAFD}" type="parTrans" cxnId="{EAE4CC11-4FFE-455B-A7D3-5E265CD28A31}">
      <dgm:prSet/>
      <dgm:spPr/>
      <dgm:t>
        <a:bodyPr/>
        <a:lstStyle/>
        <a:p>
          <a:endParaRPr lang="en-US" sz="1400"/>
        </a:p>
      </dgm:t>
    </dgm:pt>
    <dgm:pt modelId="{7AE93017-D0BA-4321-86F4-9A5A8189BD42}" type="sibTrans" cxnId="{EAE4CC11-4FFE-455B-A7D3-5E265CD28A31}">
      <dgm:prSet/>
      <dgm:spPr/>
      <dgm:t>
        <a:bodyPr/>
        <a:lstStyle/>
        <a:p>
          <a:endParaRPr lang="en-US" sz="1400"/>
        </a:p>
      </dgm:t>
    </dgm:pt>
    <dgm:pt modelId="{BB780B3F-4646-45BC-824E-D23C61E75E95}">
      <dgm:prSet custT="1"/>
      <dgm:spPr/>
      <dgm:t>
        <a:bodyPr/>
        <a:lstStyle/>
        <a:p>
          <a:r>
            <a:rPr lang="en-US" sz="1800"/>
            <a:t>Lagledare – NAMN</a:t>
          </a:r>
        </a:p>
      </dgm:t>
    </dgm:pt>
    <dgm:pt modelId="{B5B7FA67-37AF-424A-93C1-13CB008D35D6}" type="parTrans" cxnId="{3D69A0D4-1342-4A8E-80A3-CE23FE266F30}">
      <dgm:prSet/>
      <dgm:spPr/>
      <dgm:t>
        <a:bodyPr/>
        <a:lstStyle/>
        <a:p>
          <a:endParaRPr lang="en-US" sz="1400"/>
        </a:p>
      </dgm:t>
    </dgm:pt>
    <dgm:pt modelId="{F07724EC-8E7D-47A1-8E44-0F69C670CFEE}" type="sibTrans" cxnId="{3D69A0D4-1342-4A8E-80A3-CE23FE266F30}">
      <dgm:prSet/>
      <dgm:spPr/>
      <dgm:t>
        <a:bodyPr/>
        <a:lstStyle/>
        <a:p>
          <a:endParaRPr lang="en-US" sz="1400"/>
        </a:p>
      </dgm:t>
    </dgm:pt>
    <dgm:pt modelId="{51FE897D-34D1-447B-B8EB-012FD56CC8F4}">
      <dgm:prSet custT="1"/>
      <dgm:spPr/>
      <dgm:t>
        <a:bodyPr/>
        <a:lstStyle/>
        <a:p>
          <a:r>
            <a:rPr lang="en-US" sz="1800"/>
            <a:t>Administrationsansvarig – NAMN</a:t>
          </a:r>
        </a:p>
      </dgm:t>
    </dgm:pt>
    <dgm:pt modelId="{CE9E95BB-49E0-4DA2-A284-16FBC434D03D}" type="parTrans" cxnId="{E13C9AC7-E9E6-4A35-BDA8-54F2FE902931}">
      <dgm:prSet/>
      <dgm:spPr/>
      <dgm:t>
        <a:bodyPr/>
        <a:lstStyle/>
        <a:p>
          <a:endParaRPr lang="en-US" sz="1400"/>
        </a:p>
      </dgm:t>
    </dgm:pt>
    <dgm:pt modelId="{C1387F3D-EC86-4588-BD98-F9723586AF7C}" type="sibTrans" cxnId="{E13C9AC7-E9E6-4A35-BDA8-54F2FE902931}">
      <dgm:prSet/>
      <dgm:spPr/>
      <dgm:t>
        <a:bodyPr/>
        <a:lstStyle/>
        <a:p>
          <a:endParaRPr lang="en-US" sz="1400"/>
        </a:p>
      </dgm:t>
    </dgm:pt>
    <dgm:pt modelId="{EFFBADC1-5F7B-447E-BED0-7DFFB19816D6}">
      <dgm:prSet custT="1"/>
      <dgm:spPr/>
      <dgm:t>
        <a:bodyPr/>
        <a:lstStyle/>
        <a:p>
          <a:r>
            <a:rPr lang="en-US" sz="1800" dirty="0" err="1"/>
            <a:t>Kassör</a:t>
          </a:r>
          <a:r>
            <a:rPr lang="en-US" sz="1800" dirty="0"/>
            <a:t> 2024 – NAMN</a:t>
          </a:r>
        </a:p>
      </dgm:t>
    </dgm:pt>
    <dgm:pt modelId="{61D4AA3A-2657-4CFE-9B4D-711FAAD78DF5}" type="parTrans" cxnId="{B75DFEB0-C86F-4BEB-89C8-B120C4CA299B}">
      <dgm:prSet/>
      <dgm:spPr/>
      <dgm:t>
        <a:bodyPr/>
        <a:lstStyle/>
        <a:p>
          <a:endParaRPr lang="en-US" sz="1400"/>
        </a:p>
      </dgm:t>
    </dgm:pt>
    <dgm:pt modelId="{062577BE-20C1-4AC3-BB84-4BA4CB1EFC29}" type="sibTrans" cxnId="{B75DFEB0-C86F-4BEB-89C8-B120C4CA299B}">
      <dgm:prSet/>
      <dgm:spPr/>
      <dgm:t>
        <a:bodyPr/>
        <a:lstStyle/>
        <a:p>
          <a:endParaRPr lang="en-US" sz="1400"/>
        </a:p>
      </dgm:t>
    </dgm:pt>
    <dgm:pt modelId="{D235F9EF-D76C-4F43-80FE-5CBFB4BE5426}">
      <dgm:prSet custT="1"/>
      <dgm:spPr/>
      <dgm:t>
        <a:bodyPr/>
        <a:lstStyle/>
        <a:p>
          <a:r>
            <a:rPr lang="en-US" sz="1800" dirty="0" err="1"/>
            <a:t>Försäljning</a:t>
          </a:r>
          <a:r>
            <a:rPr lang="en-US" sz="1800" dirty="0"/>
            <a:t> och- </a:t>
          </a:r>
          <a:r>
            <a:rPr lang="en-US" sz="1800" dirty="0" err="1"/>
            <a:t>lotteriansvarig</a:t>
          </a:r>
          <a:r>
            <a:rPr lang="en-US" sz="1800" dirty="0"/>
            <a:t> 2024 - NAMN</a:t>
          </a:r>
        </a:p>
      </dgm:t>
    </dgm:pt>
    <dgm:pt modelId="{E9D5BE84-2EED-46A4-9A3D-24D9F9D93CA7}" type="parTrans" cxnId="{902FC118-202C-4BB5-A7CD-60C4AE34E0EE}">
      <dgm:prSet/>
      <dgm:spPr/>
      <dgm:t>
        <a:bodyPr/>
        <a:lstStyle/>
        <a:p>
          <a:endParaRPr lang="en-US" sz="1400"/>
        </a:p>
      </dgm:t>
    </dgm:pt>
    <dgm:pt modelId="{B0328922-D2AF-4CFD-9A25-FB103E636097}" type="sibTrans" cxnId="{902FC118-202C-4BB5-A7CD-60C4AE34E0EE}">
      <dgm:prSet/>
      <dgm:spPr/>
      <dgm:t>
        <a:bodyPr/>
        <a:lstStyle/>
        <a:p>
          <a:endParaRPr lang="en-US" sz="1400"/>
        </a:p>
      </dgm:t>
    </dgm:pt>
    <dgm:pt modelId="{48EFCAA4-B82B-4335-8C12-1CEDCA99BF9A}">
      <dgm:prSet custT="1"/>
      <dgm:spPr/>
      <dgm:t>
        <a:bodyPr/>
        <a:lstStyle/>
        <a:p>
          <a:r>
            <a:rPr lang="en-US" sz="1800" dirty="0"/>
            <a:t>Café </a:t>
          </a:r>
          <a:r>
            <a:rPr lang="en-US" sz="1800" dirty="0" err="1"/>
            <a:t>samordnare</a:t>
          </a:r>
          <a:r>
            <a:rPr lang="en-US" sz="1800" dirty="0"/>
            <a:t> 2024– NAMN</a:t>
          </a:r>
        </a:p>
      </dgm:t>
    </dgm:pt>
    <dgm:pt modelId="{CAE48E3E-EDE3-411D-8BBC-1DFA6B6D6F49}" type="parTrans" cxnId="{F9C3F9DB-422D-4B51-9B0A-41EE418A9554}">
      <dgm:prSet/>
      <dgm:spPr/>
      <dgm:t>
        <a:bodyPr/>
        <a:lstStyle/>
        <a:p>
          <a:endParaRPr lang="en-US" sz="1400"/>
        </a:p>
      </dgm:t>
    </dgm:pt>
    <dgm:pt modelId="{FF086581-2362-42E2-8C43-446ADBD99E05}" type="sibTrans" cxnId="{F9C3F9DB-422D-4B51-9B0A-41EE418A9554}">
      <dgm:prSet/>
      <dgm:spPr/>
      <dgm:t>
        <a:bodyPr/>
        <a:lstStyle/>
        <a:p>
          <a:endParaRPr lang="en-US" sz="1400"/>
        </a:p>
      </dgm:t>
    </dgm:pt>
    <dgm:pt modelId="{C3FA6723-C75A-499E-AD88-743A11092B0B}">
      <dgm:prSet custT="1"/>
      <dgm:spPr/>
      <dgm:t>
        <a:bodyPr/>
        <a:lstStyle/>
        <a:p>
          <a:r>
            <a:rPr lang="en-US" sz="1800" dirty="0" err="1"/>
            <a:t>Aktivitetssamordnare</a:t>
          </a:r>
          <a:r>
            <a:rPr lang="en-US" sz="1800" dirty="0"/>
            <a:t> 2024 – NAMN</a:t>
          </a:r>
        </a:p>
      </dgm:t>
    </dgm:pt>
    <dgm:pt modelId="{8D124BE6-9C84-4D84-A8E8-7C5D0F2B64A5}" type="parTrans" cxnId="{4F0D93C0-DBA5-4424-A961-BD0AFF5A78D7}">
      <dgm:prSet/>
      <dgm:spPr/>
      <dgm:t>
        <a:bodyPr/>
        <a:lstStyle/>
        <a:p>
          <a:endParaRPr lang="en-US" sz="1400"/>
        </a:p>
      </dgm:t>
    </dgm:pt>
    <dgm:pt modelId="{71F03E8F-B86B-4424-8766-56BB97523DA9}" type="sibTrans" cxnId="{4F0D93C0-DBA5-4424-A961-BD0AFF5A78D7}">
      <dgm:prSet/>
      <dgm:spPr/>
      <dgm:t>
        <a:bodyPr/>
        <a:lstStyle/>
        <a:p>
          <a:endParaRPr lang="en-US" sz="1400"/>
        </a:p>
      </dgm:t>
    </dgm:pt>
    <dgm:pt modelId="{41CF07E6-335A-4C8C-A5D5-EEAD6258EA94}">
      <dgm:prSet custT="1"/>
      <dgm:spPr/>
      <dgm:t>
        <a:bodyPr/>
        <a:lstStyle/>
        <a:p>
          <a:r>
            <a:rPr lang="en-US" sz="1800" dirty="0" err="1"/>
            <a:t>Styrelsekandidat</a:t>
          </a:r>
          <a:r>
            <a:rPr lang="en-US" sz="1800" dirty="0"/>
            <a:t> för 2025 - NAMN</a:t>
          </a:r>
        </a:p>
      </dgm:t>
    </dgm:pt>
    <dgm:pt modelId="{C969D1A3-F93F-46B5-930B-6C2C7ECA8499}" type="parTrans" cxnId="{D707CF75-C10C-42A1-974B-C71FAD22DDCF}">
      <dgm:prSet/>
      <dgm:spPr/>
      <dgm:t>
        <a:bodyPr/>
        <a:lstStyle/>
        <a:p>
          <a:endParaRPr lang="en-US"/>
        </a:p>
      </dgm:t>
    </dgm:pt>
    <dgm:pt modelId="{0D003A50-5A14-491E-94D6-AD4F9C5B3805}" type="sibTrans" cxnId="{D707CF75-C10C-42A1-974B-C71FAD22DDCF}">
      <dgm:prSet/>
      <dgm:spPr/>
      <dgm:t>
        <a:bodyPr/>
        <a:lstStyle/>
        <a:p>
          <a:endParaRPr lang="en-US"/>
        </a:p>
      </dgm:t>
    </dgm:pt>
    <dgm:pt modelId="{D42F0C44-0B55-2A42-A6A6-AAF35884293C}" type="pres">
      <dgm:prSet presAssocID="{CC58E46F-D47C-4FAE-A3C3-E241668C8082}" presName="vert0" presStyleCnt="0">
        <dgm:presLayoutVars>
          <dgm:dir/>
          <dgm:animOne val="branch"/>
          <dgm:animLvl val="lvl"/>
        </dgm:presLayoutVars>
      </dgm:prSet>
      <dgm:spPr/>
    </dgm:pt>
    <dgm:pt modelId="{FF9788F7-7CBA-FF47-8E27-98A80A281153}" type="pres">
      <dgm:prSet presAssocID="{DC6695F7-07ED-4AE4-8F8F-72F0ADB21D78}" presName="thickLine" presStyleLbl="alignNode1" presStyleIdx="0" presStyleCnt="9"/>
      <dgm:spPr/>
    </dgm:pt>
    <dgm:pt modelId="{6EC76C54-3AF4-FD41-A2C4-45074CDEB799}" type="pres">
      <dgm:prSet presAssocID="{DC6695F7-07ED-4AE4-8F8F-72F0ADB21D78}" presName="horz1" presStyleCnt="0"/>
      <dgm:spPr/>
    </dgm:pt>
    <dgm:pt modelId="{4E73F20C-6845-B944-95D0-25EA5A7E813B}" type="pres">
      <dgm:prSet presAssocID="{DC6695F7-07ED-4AE4-8F8F-72F0ADB21D78}" presName="tx1" presStyleLbl="revTx" presStyleIdx="0" presStyleCnt="9"/>
      <dgm:spPr/>
    </dgm:pt>
    <dgm:pt modelId="{BC35FA51-332B-3D45-B97A-733E9AB6CFE8}" type="pres">
      <dgm:prSet presAssocID="{DC6695F7-07ED-4AE4-8F8F-72F0ADB21D78}" presName="vert1" presStyleCnt="0"/>
      <dgm:spPr/>
    </dgm:pt>
    <dgm:pt modelId="{F8489241-0F3C-3442-9D92-FAFB6E2DCD88}" type="pres">
      <dgm:prSet presAssocID="{6C544E4B-1432-44E9-BEF9-ACBE60037691}" presName="thickLine" presStyleLbl="alignNode1" presStyleIdx="1" presStyleCnt="9"/>
      <dgm:spPr/>
    </dgm:pt>
    <dgm:pt modelId="{8999592E-F48A-5D4A-9AAD-D81142467A99}" type="pres">
      <dgm:prSet presAssocID="{6C544E4B-1432-44E9-BEF9-ACBE60037691}" presName="horz1" presStyleCnt="0"/>
      <dgm:spPr/>
    </dgm:pt>
    <dgm:pt modelId="{A9E126DA-E069-F14F-B6FA-0B3191CDF659}" type="pres">
      <dgm:prSet presAssocID="{6C544E4B-1432-44E9-BEF9-ACBE60037691}" presName="tx1" presStyleLbl="revTx" presStyleIdx="1" presStyleCnt="9"/>
      <dgm:spPr/>
    </dgm:pt>
    <dgm:pt modelId="{6F7FADD4-2BFA-4D46-BA45-CEA6E036D453}" type="pres">
      <dgm:prSet presAssocID="{6C544E4B-1432-44E9-BEF9-ACBE60037691}" presName="vert1" presStyleCnt="0"/>
      <dgm:spPr/>
    </dgm:pt>
    <dgm:pt modelId="{0A80389C-87CE-0540-8201-93B65D6ACBF7}" type="pres">
      <dgm:prSet presAssocID="{BB780B3F-4646-45BC-824E-D23C61E75E95}" presName="thickLine" presStyleLbl="alignNode1" presStyleIdx="2" presStyleCnt="9"/>
      <dgm:spPr/>
    </dgm:pt>
    <dgm:pt modelId="{2F21CF14-BB96-8F42-BFD1-5C09EBAE2F3F}" type="pres">
      <dgm:prSet presAssocID="{BB780B3F-4646-45BC-824E-D23C61E75E95}" presName="horz1" presStyleCnt="0"/>
      <dgm:spPr/>
    </dgm:pt>
    <dgm:pt modelId="{C32AD7C6-DE6A-EF43-84CF-49ACB837F6F3}" type="pres">
      <dgm:prSet presAssocID="{BB780B3F-4646-45BC-824E-D23C61E75E95}" presName="tx1" presStyleLbl="revTx" presStyleIdx="2" presStyleCnt="9"/>
      <dgm:spPr/>
    </dgm:pt>
    <dgm:pt modelId="{768353B2-C67C-CC48-860B-F3FFC9FDF96A}" type="pres">
      <dgm:prSet presAssocID="{BB780B3F-4646-45BC-824E-D23C61E75E95}" presName="vert1" presStyleCnt="0"/>
      <dgm:spPr/>
    </dgm:pt>
    <dgm:pt modelId="{50995963-A1D8-6B41-804D-1CA52CA1D14E}" type="pres">
      <dgm:prSet presAssocID="{51FE897D-34D1-447B-B8EB-012FD56CC8F4}" presName="thickLine" presStyleLbl="alignNode1" presStyleIdx="3" presStyleCnt="9"/>
      <dgm:spPr/>
    </dgm:pt>
    <dgm:pt modelId="{13272083-5D42-6148-872E-2911B648A67A}" type="pres">
      <dgm:prSet presAssocID="{51FE897D-34D1-447B-B8EB-012FD56CC8F4}" presName="horz1" presStyleCnt="0"/>
      <dgm:spPr/>
    </dgm:pt>
    <dgm:pt modelId="{CCB47DD8-FBC7-3643-B038-BA28D9FC6429}" type="pres">
      <dgm:prSet presAssocID="{51FE897D-34D1-447B-B8EB-012FD56CC8F4}" presName="tx1" presStyleLbl="revTx" presStyleIdx="3" presStyleCnt="9"/>
      <dgm:spPr/>
    </dgm:pt>
    <dgm:pt modelId="{A03FCF25-C21F-5F45-9759-52134350517C}" type="pres">
      <dgm:prSet presAssocID="{51FE897D-34D1-447B-B8EB-012FD56CC8F4}" presName="vert1" presStyleCnt="0"/>
      <dgm:spPr/>
    </dgm:pt>
    <dgm:pt modelId="{B9A21076-3CD6-7640-AF32-AEB3E7067905}" type="pres">
      <dgm:prSet presAssocID="{EFFBADC1-5F7B-447E-BED0-7DFFB19816D6}" presName="thickLine" presStyleLbl="alignNode1" presStyleIdx="4" presStyleCnt="9"/>
      <dgm:spPr/>
    </dgm:pt>
    <dgm:pt modelId="{5238000C-1F02-4545-8A58-85E471B93EF3}" type="pres">
      <dgm:prSet presAssocID="{EFFBADC1-5F7B-447E-BED0-7DFFB19816D6}" presName="horz1" presStyleCnt="0"/>
      <dgm:spPr/>
    </dgm:pt>
    <dgm:pt modelId="{FD86747F-FDBC-4D41-AE38-A95C39DC485A}" type="pres">
      <dgm:prSet presAssocID="{EFFBADC1-5F7B-447E-BED0-7DFFB19816D6}" presName="tx1" presStyleLbl="revTx" presStyleIdx="4" presStyleCnt="9"/>
      <dgm:spPr/>
    </dgm:pt>
    <dgm:pt modelId="{53A414DF-BD09-FC40-8670-DFB30209C3AA}" type="pres">
      <dgm:prSet presAssocID="{EFFBADC1-5F7B-447E-BED0-7DFFB19816D6}" presName="vert1" presStyleCnt="0"/>
      <dgm:spPr/>
    </dgm:pt>
    <dgm:pt modelId="{88BAE44E-F5DC-0347-93F4-965C46805065}" type="pres">
      <dgm:prSet presAssocID="{D235F9EF-D76C-4F43-80FE-5CBFB4BE5426}" presName="thickLine" presStyleLbl="alignNode1" presStyleIdx="5" presStyleCnt="9"/>
      <dgm:spPr/>
    </dgm:pt>
    <dgm:pt modelId="{4DDF3877-461E-BB49-8080-D2EE27030D71}" type="pres">
      <dgm:prSet presAssocID="{D235F9EF-D76C-4F43-80FE-5CBFB4BE5426}" presName="horz1" presStyleCnt="0"/>
      <dgm:spPr/>
    </dgm:pt>
    <dgm:pt modelId="{EBA96FCC-9EAB-1646-BE0F-84A229AA409A}" type="pres">
      <dgm:prSet presAssocID="{D235F9EF-D76C-4F43-80FE-5CBFB4BE5426}" presName="tx1" presStyleLbl="revTx" presStyleIdx="5" presStyleCnt="9"/>
      <dgm:spPr/>
    </dgm:pt>
    <dgm:pt modelId="{89E45AA9-DA65-5D4A-BD04-C77D122F1C19}" type="pres">
      <dgm:prSet presAssocID="{D235F9EF-D76C-4F43-80FE-5CBFB4BE5426}" presName="vert1" presStyleCnt="0"/>
      <dgm:spPr/>
    </dgm:pt>
    <dgm:pt modelId="{AE2B33F3-AC25-B241-8851-E1346CE54D76}" type="pres">
      <dgm:prSet presAssocID="{48EFCAA4-B82B-4335-8C12-1CEDCA99BF9A}" presName="thickLine" presStyleLbl="alignNode1" presStyleIdx="6" presStyleCnt="9"/>
      <dgm:spPr/>
    </dgm:pt>
    <dgm:pt modelId="{25BB63F8-7206-AC48-BBEF-2EC7BD9A910D}" type="pres">
      <dgm:prSet presAssocID="{48EFCAA4-B82B-4335-8C12-1CEDCA99BF9A}" presName="horz1" presStyleCnt="0"/>
      <dgm:spPr/>
    </dgm:pt>
    <dgm:pt modelId="{092E0E64-0441-5544-B55F-FE3C3405D34F}" type="pres">
      <dgm:prSet presAssocID="{48EFCAA4-B82B-4335-8C12-1CEDCA99BF9A}" presName="tx1" presStyleLbl="revTx" presStyleIdx="6" presStyleCnt="9"/>
      <dgm:spPr/>
    </dgm:pt>
    <dgm:pt modelId="{899C65E9-FF9E-1C41-9C01-22EB59589321}" type="pres">
      <dgm:prSet presAssocID="{48EFCAA4-B82B-4335-8C12-1CEDCA99BF9A}" presName="vert1" presStyleCnt="0"/>
      <dgm:spPr/>
    </dgm:pt>
    <dgm:pt modelId="{5F8B3390-A9A0-8C4A-A153-0E35715EF075}" type="pres">
      <dgm:prSet presAssocID="{C3FA6723-C75A-499E-AD88-743A11092B0B}" presName="thickLine" presStyleLbl="alignNode1" presStyleIdx="7" presStyleCnt="9"/>
      <dgm:spPr/>
    </dgm:pt>
    <dgm:pt modelId="{A2BE13EB-6645-B84A-826D-56EABAF651F9}" type="pres">
      <dgm:prSet presAssocID="{C3FA6723-C75A-499E-AD88-743A11092B0B}" presName="horz1" presStyleCnt="0"/>
      <dgm:spPr/>
    </dgm:pt>
    <dgm:pt modelId="{25A23358-6D45-4742-BB24-5E68C0A23E83}" type="pres">
      <dgm:prSet presAssocID="{C3FA6723-C75A-499E-AD88-743A11092B0B}" presName="tx1" presStyleLbl="revTx" presStyleIdx="7" presStyleCnt="9"/>
      <dgm:spPr/>
    </dgm:pt>
    <dgm:pt modelId="{548B9945-E035-074F-BCE8-8AF294E724B0}" type="pres">
      <dgm:prSet presAssocID="{C3FA6723-C75A-499E-AD88-743A11092B0B}" presName="vert1" presStyleCnt="0"/>
      <dgm:spPr/>
    </dgm:pt>
    <dgm:pt modelId="{7CE15463-A8BE-49A6-AD0B-10D7BBC66A89}" type="pres">
      <dgm:prSet presAssocID="{41CF07E6-335A-4C8C-A5D5-EEAD6258EA94}" presName="thickLine" presStyleLbl="alignNode1" presStyleIdx="8" presStyleCnt="9"/>
      <dgm:spPr/>
    </dgm:pt>
    <dgm:pt modelId="{C19C100D-8FF1-4997-B966-ECD65678B126}" type="pres">
      <dgm:prSet presAssocID="{41CF07E6-335A-4C8C-A5D5-EEAD6258EA94}" presName="horz1" presStyleCnt="0"/>
      <dgm:spPr/>
    </dgm:pt>
    <dgm:pt modelId="{5A8E8BD5-D8CC-4E45-B468-2B755BE753A1}" type="pres">
      <dgm:prSet presAssocID="{41CF07E6-335A-4C8C-A5D5-EEAD6258EA94}" presName="tx1" presStyleLbl="revTx" presStyleIdx="8" presStyleCnt="9"/>
      <dgm:spPr/>
    </dgm:pt>
    <dgm:pt modelId="{BFBA856F-7FCF-4531-BCBE-920F29F3359E}" type="pres">
      <dgm:prSet presAssocID="{41CF07E6-335A-4C8C-A5D5-EEAD6258EA94}" presName="vert1" presStyleCnt="0"/>
      <dgm:spPr/>
    </dgm:pt>
  </dgm:ptLst>
  <dgm:cxnLst>
    <dgm:cxn modelId="{11163F06-0FE8-0A46-BCD1-F426F7935A1A}" type="presOf" srcId="{6C544E4B-1432-44E9-BEF9-ACBE60037691}" destId="{A9E126DA-E069-F14F-B6FA-0B3191CDF659}" srcOrd="0" destOrd="0" presId="urn:microsoft.com/office/officeart/2008/layout/LinedList"/>
    <dgm:cxn modelId="{EAE4CC11-4FFE-455B-A7D3-5E265CD28A31}" srcId="{CC58E46F-D47C-4FAE-A3C3-E241668C8082}" destId="{6C544E4B-1432-44E9-BEF9-ACBE60037691}" srcOrd="1" destOrd="0" parTransId="{353B4A5E-6B98-4B8C-94D5-302D2B33FAFD}" sibTransId="{7AE93017-D0BA-4321-86F4-9A5A8189BD42}"/>
    <dgm:cxn modelId="{902FC118-202C-4BB5-A7CD-60C4AE34E0EE}" srcId="{CC58E46F-D47C-4FAE-A3C3-E241668C8082}" destId="{D235F9EF-D76C-4F43-80FE-5CBFB4BE5426}" srcOrd="5" destOrd="0" parTransId="{E9D5BE84-2EED-46A4-9A3D-24D9F9D93CA7}" sibTransId="{B0328922-D2AF-4CFD-9A25-FB103E636097}"/>
    <dgm:cxn modelId="{DFF4D846-B4CF-8948-9D27-03BB94B2F6E6}" type="presOf" srcId="{BB780B3F-4646-45BC-824E-D23C61E75E95}" destId="{C32AD7C6-DE6A-EF43-84CF-49ACB837F6F3}" srcOrd="0" destOrd="0" presId="urn:microsoft.com/office/officeart/2008/layout/LinedList"/>
    <dgm:cxn modelId="{D707CF75-C10C-42A1-974B-C71FAD22DDCF}" srcId="{CC58E46F-D47C-4FAE-A3C3-E241668C8082}" destId="{41CF07E6-335A-4C8C-A5D5-EEAD6258EA94}" srcOrd="8" destOrd="0" parTransId="{C969D1A3-F93F-46B5-930B-6C2C7ECA8499}" sibTransId="{0D003A50-5A14-491E-94D6-AD4F9C5B3805}"/>
    <dgm:cxn modelId="{B4361E7F-4FEC-403B-8DB0-0178D3DA506D}" type="presOf" srcId="{41CF07E6-335A-4C8C-A5D5-EEAD6258EA94}" destId="{5A8E8BD5-D8CC-4E45-B468-2B755BE753A1}" srcOrd="0" destOrd="0" presId="urn:microsoft.com/office/officeart/2008/layout/LinedList"/>
    <dgm:cxn modelId="{D74FCC90-0D6F-3B48-B6CD-3B0DF86F1551}" type="presOf" srcId="{EFFBADC1-5F7B-447E-BED0-7DFFB19816D6}" destId="{FD86747F-FDBC-4D41-AE38-A95C39DC485A}" srcOrd="0" destOrd="0" presId="urn:microsoft.com/office/officeart/2008/layout/LinedList"/>
    <dgm:cxn modelId="{8C7A5096-3710-8B4C-A23E-1D067D943BAE}" type="presOf" srcId="{CC58E46F-D47C-4FAE-A3C3-E241668C8082}" destId="{D42F0C44-0B55-2A42-A6A6-AAF35884293C}" srcOrd="0" destOrd="0" presId="urn:microsoft.com/office/officeart/2008/layout/LinedList"/>
    <dgm:cxn modelId="{D60EBB9A-D61C-4632-9978-E3FFD8025D25}" srcId="{CC58E46F-D47C-4FAE-A3C3-E241668C8082}" destId="{DC6695F7-07ED-4AE4-8F8F-72F0ADB21D78}" srcOrd="0" destOrd="0" parTransId="{7D0A827E-73CA-481D-B2FC-04DAE5CCB2A6}" sibTransId="{D01A5F37-5C7E-4980-A877-1A4CF80A0149}"/>
    <dgm:cxn modelId="{3A67D59D-ACB6-F84C-97D2-10C9BD582BD5}" type="presOf" srcId="{C3FA6723-C75A-499E-AD88-743A11092B0B}" destId="{25A23358-6D45-4742-BB24-5E68C0A23E83}" srcOrd="0" destOrd="0" presId="urn:microsoft.com/office/officeart/2008/layout/LinedList"/>
    <dgm:cxn modelId="{B75DFEB0-C86F-4BEB-89C8-B120C4CA299B}" srcId="{CC58E46F-D47C-4FAE-A3C3-E241668C8082}" destId="{EFFBADC1-5F7B-447E-BED0-7DFFB19816D6}" srcOrd="4" destOrd="0" parTransId="{61D4AA3A-2657-4CFE-9B4D-711FAAD78DF5}" sibTransId="{062577BE-20C1-4AC3-BB84-4BA4CB1EFC29}"/>
    <dgm:cxn modelId="{4F0D93C0-DBA5-4424-A961-BD0AFF5A78D7}" srcId="{CC58E46F-D47C-4FAE-A3C3-E241668C8082}" destId="{C3FA6723-C75A-499E-AD88-743A11092B0B}" srcOrd="7" destOrd="0" parTransId="{8D124BE6-9C84-4D84-A8E8-7C5D0F2B64A5}" sibTransId="{71F03E8F-B86B-4424-8766-56BB97523DA9}"/>
    <dgm:cxn modelId="{E13C9AC7-E9E6-4A35-BDA8-54F2FE902931}" srcId="{CC58E46F-D47C-4FAE-A3C3-E241668C8082}" destId="{51FE897D-34D1-447B-B8EB-012FD56CC8F4}" srcOrd="3" destOrd="0" parTransId="{CE9E95BB-49E0-4DA2-A284-16FBC434D03D}" sibTransId="{C1387F3D-EC86-4588-BD98-F9723586AF7C}"/>
    <dgm:cxn modelId="{3B695DC8-A0AC-454B-8503-5DAFE3886228}" type="presOf" srcId="{48EFCAA4-B82B-4335-8C12-1CEDCA99BF9A}" destId="{092E0E64-0441-5544-B55F-FE3C3405D34F}" srcOrd="0" destOrd="0" presId="urn:microsoft.com/office/officeart/2008/layout/LinedList"/>
    <dgm:cxn modelId="{3D69A0D4-1342-4A8E-80A3-CE23FE266F30}" srcId="{CC58E46F-D47C-4FAE-A3C3-E241668C8082}" destId="{BB780B3F-4646-45BC-824E-D23C61E75E95}" srcOrd="2" destOrd="0" parTransId="{B5B7FA67-37AF-424A-93C1-13CB008D35D6}" sibTransId="{F07724EC-8E7D-47A1-8E44-0F69C670CFEE}"/>
    <dgm:cxn modelId="{CBEB85D6-B5A0-A341-B15F-112DA03967DB}" type="presOf" srcId="{DC6695F7-07ED-4AE4-8F8F-72F0ADB21D78}" destId="{4E73F20C-6845-B944-95D0-25EA5A7E813B}" srcOrd="0" destOrd="0" presId="urn:microsoft.com/office/officeart/2008/layout/LinedList"/>
    <dgm:cxn modelId="{F9C3F9DB-422D-4B51-9B0A-41EE418A9554}" srcId="{CC58E46F-D47C-4FAE-A3C3-E241668C8082}" destId="{48EFCAA4-B82B-4335-8C12-1CEDCA99BF9A}" srcOrd="6" destOrd="0" parTransId="{CAE48E3E-EDE3-411D-8BBC-1DFA6B6D6F49}" sibTransId="{FF086581-2362-42E2-8C43-446ADBD99E05}"/>
    <dgm:cxn modelId="{36E846EC-7900-CC46-AFC7-B929CE170697}" type="presOf" srcId="{D235F9EF-D76C-4F43-80FE-5CBFB4BE5426}" destId="{EBA96FCC-9EAB-1646-BE0F-84A229AA409A}" srcOrd="0" destOrd="0" presId="urn:microsoft.com/office/officeart/2008/layout/LinedList"/>
    <dgm:cxn modelId="{979259F1-AEED-454D-9C11-E59188847517}" type="presOf" srcId="{51FE897D-34D1-447B-B8EB-012FD56CC8F4}" destId="{CCB47DD8-FBC7-3643-B038-BA28D9FC6429}" srcOrd="0" destOrd="0" presId="urn:microsoft.com/office/officeart/2008/layout/LinedList"/>
    <dgm:cxn modelId="{36A29555-1B3D-B34C-BA39-D05BD3BA9705}" type="presParOf" srcId="{D42F0C44-0B55-2A42-A6A6-AAF35884293C}" destId="{FF9788F7-7CBA-FF47-8E27-98A80A281153}" srcOrd="0" destOrd="0" presId="urn:microsoft.com/office/officeart/2008/layout/LinedList"/>
    <dgm:cxn modelId="{61C2F051-4036-5245-92DE-C193D8290858}" type="presParOf" srcId="{D42F0C44-0B55-2A42-A6A6-AAF35884293C}" destId="{6EC76C54-3AF4-FD41-A2C4-45074CDEB799}" srcOrd="1" destOrd="0" presId="urn:microsoft.com/office/officeart/2008/layout/LinedList"/>
    <dgm:cxn modelId="{4E9A1433-5165-CC48-AA56-713C90F338A6}" type="presParOf" srcId="{6EC76C54-3AF4-FD41-A2C4-45074CDEB799}" destId="{4E73F20C-6845-B944-95D0-25EA5A7E813B}" srcOrd="0" destOrd="0" presId="urn:microsoft.com/office/officeart/2008/layout/LinedList"/>
    <dgm:cxn modelId="{D0045718-D5F8-B247-877A-0429FEAF0E74}" type="presParOf" srcId="{6EC76C54-3AF4-FD41-A2C4-45074CDEB799}" destId="{BC35FA51-332B-3D45-B97A-733E9AB6CFE8}" srcOrd="1" destOrd="0" presId="urn:microsoft.com/office/officeart/2008/layout/LinedList"/>
    <dgm:cxn modelId="{8D42BFD2-A3EA-2F43-86CB-E8A87640404B}" type="presParOf" srcId="{D42F0C44-0B55-2A42-A6A6-AAF35884293C}" destId="{F8489241-0F3C-3442-9D92-FAFB6E2DCD88}" srcOrd="2" destOrd="0" presId="urn:microsoft.com/office/officeart/2008/layout/LinedList"/>
    <dgm:cxn modelId="{9E9499E8-7951-E147-AC48-2EA29DBDB496}" type="presParOf" srcId="{D42F0C44-0B55-2A42-A6A6-AAF35884293C}" destId="{8999592E-F48A-5D4A-9AAD-D81142467A99}" srcOrd="3" destOrd="0" presId="urn:microsoft.com/office/officeart/2008/layout/LinedList"/>
    <dgm:cxn modelId="{A0BB5F89-D667-FD4D-8850-8385712124D5}" type="presParOf" srcId="{8999592E-F48A-5D4A-9AAD-D81142467A99}" destId="{A9E126DA-E069-F14F-B6FA-0B3191CDF659}" srcOrd="0" destOrd="0" presId="urn:microsoft.com/office/officeart/2008/layout/LinedList"/>
    <dgm:cxn modelId="{31488A92-9BF0-E341-8167-78F327A713C2}" type="presParOf" srcId="{8999592E-F48A-5D4A-9AAD-D81142467A99}" destId="{6F7FADD4-2BFA-4D46-BA45-CEA6E036D453}" srcOrd="1" destOrd="0" presId="urn:microsoft.com/office/officeart/2008/layout/LinedList"/>
    <dgm:cxn modelId="{FB56EE52-DE38-974D-936A-C2BA51FBF01A}" type="presParOf" srcId="{D42F0C44-0B55-2A42-A6A6-AAF35884293C}" destId="{0A80389C-87CE-0540-8201-93B65D6ACBF7}" srcOrd="4" destOrd="0" presId="urn:microsoft.com/office/officeart/2008/layout/LinedList"/>
    <dgm:cxn modelId="{025369B9-5C80-6942-839A-8CC9FEDC8029}" type="presParOf" srcId="{D42F0C44-0B55-2A42-A6A6-AAF35884293C}" destId="{2F21CF14-BB96-8F42-BFD1-5C09EBAE2F3F}" srcOrd="5" destOrd="0" presId="urn:microsoft.com/office/officeart/2008/layout/LinedList"/>
    <dgm:cxn modelId="{CB43AD5F-ACDE-0449-9EA8-032388841D87}" type="presParOf" srcId="{2F21CF14-BB96-8F42-BFD1-5C09EBAE2F3F}" destId="{C32AD7C6-DE6A-EF43-84CF-49ACB837F6F3}" srcOrd="0" destOrd="0" presId="urn:microsoft.com/office/officeart/2008/layout/LinedList"/>
    <dgm:cxn modelId="{9C2329BD-3FA8-F444-8B1C-904A53123E13}" type="presParOf" srcId="{2F21CF14-BB96-8F42-BFD1-5C09EBAE2F3F}" destId="{768353B2-C67C-CC48-860B-F3FFC9FDF96A}" srcOrd="1" destOrd="0" presId="urn:microsoft.com/office/officeart/2008/layout/LinedList"/>
    <dgm:cxn modelId="{AE0B5F11-E651-5444-A06C-802EC528EFC3}" type="presParOf" srcId="{D42F0C44-0B55-2A42-A6A6-AAF35884293C}" destId="{50995963-A1D8-6B41-804D-1CA52CA1D14E}" srcOrd="6" destOrd="0" presId="urn:microsoft.com/office/officeart/2008/layout/LinedList"/>
    <dgm:cxn modelId="{1B26C42C-5C36-CD42-94B1-EF5D013E79EE}" type="presParOf" srcId="{D42F0C44-0B55-2A42-A6A6-AAF35884293C}" destId="{13272083-5D42-6148-872E-2911B648A67A}" srcOrd="7" destOrd="0" presId="urn:microsoft.com/office/officeart/2008/layout/LinedList"/>
    <dgm:cxn modelId="{0A5CF612-32BA-574B-9591-EA50F38D24E5}" type="presParOf" srcId="{13272083-5D42-6148-872E-2911B648A67A}" destId="{CCB47DD8-FBC7-3643-B038-BA28D9FC6429}" srcOrd="0" destOrd="0" presId="urn:microsoft.com/office/officeart/2008/layout/LinedList"/>
    <dgm:cxn modelId="{C6CF143C-B4E2-4B47-B45F-1FEF836EB300}" type="presParOf" srcId="{13272083-5D42-6148-872E-2911B648A67A}" destId="{A03FCF25-C21F-5F45-9759-52134350517C}" srcOrd="1" destOrd="0" presId="urn:microsoft.com/office/officeart/2008/layout/LinedList"/>
    <dgm:cxn modelId="{E37EB3A9-DF77-484A-93CE-CB0566146E81}" type="presParOf" srcId="{D42F0C44-0B55-2A42-A6A6-AAF35884293C}" destId="{B9A21076-3CD6-7640-AF32-AEB3E7067905}" srcOrd="8" destOrd="0" presId="urn:microsoft.com/office/officeart/2008/layout/LinedList"/>
    <dgm:cxn modelId="{605F3D46-D7AA-994F-A238-DBA26E3CAA9E}" type="presParOf" srcId="{D42F0C44-0B55-2A42-A6A6-AAF35884293C}" destId="{5238000C-1F02-4545-8A58-85E471B93EF3}" srcOrd="9" destOrd="0" presId="urn:microsoft.com/office/officeart/2008/layout/LinedList"/>
    <dgm:cxn modelId="{82925B1E-9E76-C244-BFB0-AF3DC96889FB}" type="presParOf" srcId="{5238000C-1F02-4545-8A58-85E471B93EF3}" destId="{FD86747F-FDBC-4D41-AE38-A95C39DC485A}" srcOrd="0" destOrd="0" presId="urn:microsoft.com/office/officeart/2008/layout/LinedList"/>
    <dgm:cxn modelId="{790E9A5D-CE55-594F-902C-949C36E352BD}" type="presParOf" srcId="{5238000C-1F02-4545-8A58-85E471B93EF3}" destId="{53A414DF-BD09-FC40-8670-DFB30209C3AA}" srcOrd="1" destOrd="0" presId="urn:microsoft.com/office/officeart/2008/layout/LinedList"/>
    <dgm:cxn modelId="{0CDB0AA7-048B-D84C-81AC-B1C0ED750652}" type="presParOf" srcId="{D42F0C44-0B55-2A42-A6A6-AAF35884293C}" destId="{88BAE44E-F5DC-0347-93F4-965C46805065}" srcOrd="10" destOrd="0" presId="urn:microsoft.com/office/officeart/2008/layout/LinedList"/>
    <dgm:cxn modelId="{EF164AF4-5E7A-C144-9439-DEBF906D3BE2}" type="presParOf" srcId="{D42F0C44-0B55-2A42-A6A6-AAF35884293C}" destId="{4DDF3877-461E-BB49-8080-D2EE27030D71}" srcOrd="11" destOrd="0" presId="urn:microsoft.com/office/officeart/2008/layout/LinedList"/>
    <dgm:cxn modelId="{8987D359-07D8-5342-A0DF-922382FC3837}" type="presParOf" srcId="{4DDF3877-461E-BB49-8080-D2EE27030D71}" destId="{EBA96FCC-9EAB-1646-BE0F-84A229AA409A}" srcOrd="0" destOrd="0" presId="urn:microsoft.com/office/officeart/2008/layout/LinedList"/>
    <dgm:cxn modelId="{A5E8E626-17BA-FD47-8B61-4E054C1073C3}" type="presParOf" srcId="{4DDF3877-461E-BB49-8080-D2EE27030D71}" destId="{89E45AA9-DA65-5D4A-BD04-C77D122F1C19}" srcOrd="1" destOrd="0" presId="urn:microsoft.com/office/officeart/2008/layout/LinedList"/>
    <dgm:cxn modelId="{B6EE9696-642A-AE4C-93E9-9BB06924C618}" type="presParOf" srcId="{D42F0C44-0B55-2A42-A6A6-AAF35884293C}" destId="{AE2B33F3-AC25-B241-8851-E1346CE54D76}" srcOrd="12" destOrd="0" presId="urn:microsoft.com/office/officeart/2008/layout/LinedList"/>
    <dgm:cxn modelId="{6207FF1E-AFFF-2E4A-964B-5D5D5CD60874}" type="presParOf" srcId="{D42F0C44-0B55-2A42-A6A6-AAF35884293C}" destId="{25BB63F8-7206-AC48-BBEF-2EC7BD9A910D}" srcOrd="13" destOrd="0" presId="urn:microsoft.com/office/officeart/2008/layout/LinedList"/>
    <dgm:cxn modelId="{805543AE-E524-2245-83F8-0539A1E548DB}" type="presParOf" srcId="{25BB63F8-7206-AC48-BBEF-2EC7BD9A910D}" destId="{092E0E64-0441-5544-B55F-FE3C3405D34F}" srcOrd="0" destOrd="0" presId="urn:microsoft.com/office/officeart/2008/layout/LinedList"/>
    <dgm:cxn modelId="{2BF47D61-3925-2641-A382-6D9B8802A3EE}" type="presParOf" srcId="{25BB63F8-7206-AC48-BBEF-2EC7BD9A910D}" destId="{899C65E9-FF9E-1C41-9C01-22EB59589321}" srcOrd="1" destOrd="0" presId="urn:microsoft.com/office/officeart/2008/layout/LinedList"/>
    <dgm:cxn modelId="{CE51AC40-A795-5146-B897-1214FC0C3C7A}" type="presParOf" srcId="{D42F0C44-0B55-2A42-A6A6-AAF35884293C}" destId="{5F8B3390-A9A0-8C4A-A153-0E35715EF075}" srcOrd="14" destOrd="0" presId="urn:microsoft.com/office/officeart/2008/layout/LinedList"/>
    <dgm:cxn modelId="{1521AC05-3ABD-7A46-92B5-2EE11A0761A3}" type="presParOf" srcId="{D42F0C44-0B55-2A42-A6A6-AAF35884293C}" destId="{A2BE13EB-6645-B84A-826D-56EABAF651F9}" srcOrd="15" destOrd="0" presId="urn:microsoft.com/office/officeart/2008/layout/LinedList"/>
    <dgm:cxn modelId="{6828E823-AA60-3A4B-9CD4-9B81871CA1BF}" type="presParOf" srcId="{A2BE13EB-6645-B84A-826D-56EABAF651F9}" destId="{25A23358-6D45-4742-BB24-5E68C0A23E83}" srcOrd="0" destOrd="0" presId="urn:microsoft.com/office/officeart/2008/layout/LinedList"/>
    <dgm:cxn modelId="{4C690AE5-2F6B-504C-8E98-F483ABAF3B9C}" type="presParOf" srcId="{A2BE13EB-6645-B84A-826D-56EABAF651F9}" destId="{548B9945-E035-074F-BCE8-8AF294E724B0}" srcOrd="1" destOrd="0" presId="urn:microsoft.com/office/officeart/2008/layout/LinedList"/>
    <dgm:cxn modelId="{E862436F-A264-4FB1-B2E8-42E36A214CFF}" type="presParOf" srcId="{D42F0C44-0B55-2A42-A6A6-AAF35884293C}" destId="{7CE15463-A8BE-49A6-AD0B-10D7BBC66A89}" srcOrd="16" destOrd="0" presId="urn:microsoft.com/office/officeart/2008/layout/LinedList"/>
    <dgm:cxn modelId="{02AB7B23-59DC-42DD-BCC4-BFB09942751E}" type="presParOf" srcId="{D42F0C44-0B55-2A42-A6A6-AAF35884293C}" destId="{C19C100D-8FF1-4997-B966-ECD65678B126}" srcOrd="17" destOrd="0" presId="urn:microsoft.com/office/officeart/2008/layout/LinedList"/>
    <dgm:cxn modelId="{69658447-792A-49D1-B224-B2B4DF411E3F}" type="presParOf" srcId="{C19C100D-8FF1-4997-B966-ECD65678B126}" destId="{5A8E8BD5-D8CC-4E45-B468-2B755BE753A1}" srcOrd="0" destOrd="0" presId="urn:microsoft.com/office/officeart/2008/layout/LinedList"/>
    <dgm:cxn modelId="{9AD6347A-C355-423A-9E99-EAFBE1B99796}" type="presParOf" srcId="{C19C100D-8FF1-4997-B966-ECD65678B126}" destId="{BFBA856F-7FCF-4531-BCBE-920F29F335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788F7-7CBA-FF47-8E27-98A80A281153}">
      <dsp:nvSpPr>
        <dsp:cNvPr id="0" name=""/>
        <dsp:cNvSpPr/>
      </dsp:nvSpPr>
      <dsp:spPr>
        <a:xfrm>
          <a:off x="0" y="543"/>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3F20C-6845-B944-95D0-25EA5A7E813B}">
      <dsp:nvSpPr>
        <dsp:cNvPr id="0" name=""/>
        <dsp:cNvSpPr/>
      </dsp:nvSpPr>
      <dsp:spPr>
        <a:xfrm>
          <a:off x="0" y="543"/>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Huvudtränare</a:t>
          </a:r>
          <a:r>
            <a:rPr lang="en-US" sz="1800" kern="1200" dirty="0"/>
            <a:t> – NAMN</a:t>
          </a:r>
        </a:p>
      </dsp:txBody>
      <dsp:txXfrm>
        <a:off x="0" y="543"/>
        <a:ext cx="5606063" cy="494378"/>
      </dsp:txXfrm>
    </dsp:sp>
    <dsp:sp modelId="{F8489241-0F3C-3442-9D92-FAFB6E2DCD88}">
      <dsp:nvSpPr>
        <dsp:cNvPr id="0" name=""/>
        <dsp:cNvSpPr/>
      </dsp:nvSpPr>
      <dsp:spPr>
        <a:xfrm>
          <a:off x="0" y="494922"/>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126DA-E069-F14F-B6FA-0B3191CDF659}">
      <dsp:nvSpPr>
        <dsp:cNvPr id="0" name=""/>
        <dsp:cNvSpPr/>
      </dsp:nvSpPr>
      <dsp:spPr>
        <a:xfrm>
          <a:off x="0" y="494922"/>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Assisterande</a:t>
          </a:r>
          <a:r>
            <a:rPr lang="en-US" sz="1800" kern="1200" dirty="0"/>
            <a:t> </a:t>
          </a:r>
          <a:r>
            <a:rPr lang="en-US" sz="1800" kern="1200" dirty="0" err="1"/>
            <a:t>tränare</a:t>
          </a:r>
          <a:r>
            <a:rPr lang="en-US" sz="1800" kern="1200" dirty="0"/>
            <a:t> - NAMN</a:t>
          </a:r>
        </a:p>
      </dsp:txBody>
      <dsp:txXfrm>
        <a:off x="0" y="494922"/>
        <a:ext cx="5606063" cy="494378"/>
      </dsp:txXfrm>
    </dsp:sp>
    <dsp:sp modelId="{0A80389C-87CE-0540-8201-93B65D6ACBF7}">
      <dsp:nvSpPr>
        <dsp:cNvPr id="0" name=""/>
        <dsp:cNvSpPr/>
      </dsp:nvSpPr>
      <dsp:spPr>
        <a:xfrm>
          <a:off x="0" y="989300"/>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AD7C6-DE6A-EF43-84CF-49ACB837F6F3}">
      <dsp:nvSpPr>
        <dsp:cNvPr id="0" name=""/>
        <dsp:cNvSpPr/>
      </dsp:nvSpPr>
      <dsp:spPr>
        <a:xfrm>
          <a:off x="0" y="989300"/>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Lagledare – NAMN</a:t>
          </a:r>
        </a:p>
      </dsp:txBody>
      <dsp:txXfrm>
        <a:off x="0" y="989300"/>
        <a:ext cx="5606063" cy="494378"/>
      </dsp:txXfrm>
    </dsp:sp>
    <dsp:sp modelId="{50995963-A1D8-6B41-804D-1CA52CA1D14E}">
      <dsp:nvSpPr>
        <dsp:cNvPr id="0" name=""/>
        <dsp:cNvSpPr/>
      </dsp:nvSpPr>
      <dsp:spPr>
        <a:xfrm>
          <a:off x="0" y="1483679"/>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47DD8-FBC7-3643-B038-BA28D9FC6429}">
      <dsp:nvSpPr>
        <dsp:cNvPr id="0" name=""/>
        <dsp:cNvSpPr/>
      </dsp:nvSpPr>
      <dsp:spPr>
        <a:xfrm>
          <a:off x="0" y="1483679"/>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Administrationsansvarig – NAMN</a:t>
          </a:r>
        </a:p>
      </dsp:txBody>
      <dsp:txXfrm>
        <a:off x="0" y="1483679"/>
        <a:ext cx="5606063" cy="494378"/>
      </dsp:txXfrm>
    </dsp:sp>
    <dsp:sp modelId="{B9A21076-3CD6-7640-AF32-AEB3E7067905}">
      <dsp:nvSpPr>
        <dsp:cNvPr id="0" name=""/>
        <dsp:cNvSpPr/>
      </dsp:nvSpPr>
      <dsp:spPr>
        <a:xfrm>
          <a:off x="0" y="1978058"/>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6747F-FDBC-4D41-AE38-A95C39DC485A}">
      <dsp:nvSpPr>
        <dsp:cNvPr id="0" name=""/>
        <dsp:cNvSpPr/>
      </dsp:nvSpPr>
      <dsp:spPr>
        <a:xfrm>
          <a:off x="0" y="1978058"/>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Kassör</a:t>
          </a:r>
          <a:r>
            <a:rPr lang="en-US" sz="1800" kern="1200" dirty="0"/>
            <a:t> 2024 – NAMN</a:t>
          </a:r>
        </a:p>
      </dsp:txBody>
      <dsp:txXfrm>
        <a:off x="0" y="1978058"/>
        <a:ext cx="5606063" cy="494378"/>
      </dsp:txXfrm>
    </dsp:sp>
    <dsp:sp modelId="{88BAE44E-F5DC-0347-93F4-965C46805065}">
      <dsp:nvSpPr>
        <dsp:cNvPr id="0" name=""/>
        <dsp:cNvSpPr/>
      </dsp:nvSpPr>
      <dsp:spPr>
        <a:xfrm>
          <a:off x="0" y="2472437"/>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96FCC-9EAB-1646-BE0F-84A229AA409A}">
      <dsp:nvSpPr>
        <dsp:cNvPr id="0" name=""/>
        <dsp:cNvSpPr/>
      </dsp:nvSpPr>
      <dsp:spPr>
        <a:xfrm>
          <a:off x="0" y="2472437"/>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Försäljning</a:t>
          </a:r>
          <a:r>
            <a:rPr lang="en-US" sz="1800" kern="1200" dirty="0"/>
            <a:t> och- </a:t>
          </a:r>
          <a:r>
            <a:rPr lang="en-US" sz="1800" kern="1200" dirty="0" err="1"/>
            <a:t>lotteriansvarig</a:t>
          </a:r>
          <a:r>
            <a:rPr lang="en-US" sz="1800" kern="1200" dirty="0"/>
            <a:t> 2024 - NAMN</a:t>
          </a:r>
        </a:p>
      </dsp:txBody>
      <dsp:txXfrm>
        <a:off x="0" y="2472437"/>
        <a:ext cx="5606063" cy="494378"/>
      </dsp:txXfrm>
    </dsp:sp>
    <dsp:sp modelId="{AE2B33F3-AC25-B241-8851-E1346CE54D76}">
      <dsp:nvSpPr>
        <dsp:cNvPr id="0" name=""/>
        <dsp:cNvSpPr/>
      </dsp:nvSpPr>
      <dsp:spPr>
        <a:xfrm>
          <a:off x="0" y="2966816"/>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E0E64-0441-5544-B55F-FE3C3405D34F}">
      <dsp:nvSpPr>
        <dsp:cNvPr id="0" name=""/>
        <dsp:cNvSpPr/>
      </dsp:nvSpPr>
      <dsp:spPr>
        <a:xfrm>
          <a:off x="0" y="2966816"/>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Café </a:t>
          </a:r>
          <a:r>
            <a:rPr lang="en-US" sz="1800" kern="1200" dirty="0" err="1"/>
            <a:t>samordnare</a:t>
          </a:r>
          <a:r>
            <a:rPr lang="en-US" sz="1800" kern="1200" dirty="0"/>
            <a:t> 2024– NAMN</a:t>
          </a:r>
        </a:p>
      </dsp:txBody>
      <dsp:txXfrm>
        <a:off x="0" y="2966816"/>
        <a:ext cx="5606063" cy="494378"/>
      </dsp:txXfrm>
    </dsp:sp>
    <dsp:sp modelId="{5F8B3390-A9A0-8C4A-A153-0E35715EF075}">
      <dsp:nvSpPr>
        <dsp:cNvPr id="0" name=""/>
        <dsp:cNvSpPr/>
      </dsp:nvSpPr>
      <dsp:spPr>
        <a:xfrm>
          <a:off x="0" y="3461195"/>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23358-6D45-4742-BB24-5E68C0A23E83}">
      <dsp:nvSpPr>
        <dsp:cNvPr id="0" name=""/>
        <dsp:cNvSpPr/>
      </dsp:nvSpPr>
      <dsp:spPr>
        <a:xfrm>
          <a:off x="0" y="3461195"/>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Aktivitetssamordnare</a:t>
          </a:r>
          <a:r>
            <a:rPr lang="en-US" sz="1800" kern="1200" dirty="0"/>
            <a:t> 2024 – NAMN</a:t>
          </a:r>
        </a:p>
      </dsp:txBody>
      <dsp:txXfrm>
        <a:off x="0" y="3461195"/>
        <a:ext cx="5606063" cy="494378"/>
      </dsp:txXfrm>
    </dsp:sp>
    <dsp:sp modelId="{7CE15463-A8BE-49A6-AD0B-10D7BBC66A89}">
      <dsp:nvSpPr>
        <dsp:cNvPr id="0" name=""/>
        <dsp:cNvSpPr/>
      </dsp:nvSpPr>
      <dsp:spPr>
        <a:xfrm>
          <a:off x="0" y="3955573"/>
          <a:ext cx="5606063"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E8BD5-D8CC-4E45-B468-2B755BE753A1}">
      <dsp:nvSpPr>
        <dsp:cNvPr id="0" name=""/>
        <dsp:cNvSpPr/>
      </dsp:nvSpPr>
      <dsp:spPr>
        <a:xfrm>
          <a:off x="0" y="3955573"/>
          <a:ext cx="5606063" cy="49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Styrelsekandidat</a:t>
          </a:r>
          <a:r>
            <a:rPr lang="en-US" sz="1800" kern="1200" dirty="0"/>
            <a:t> för 2025 - NAMN</a:t>
          </a:r>
        </a:p>
      </dsp:txBody>
      <dsp:txXfrm>
        <a:off x="0" y="3955573"/>
        <a:ext cx="5606063" cy="4943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94D76-F986-4C6F-8B15-627096E418D8}" type="datetimeFigureOut">
              <a:rPr lang="en-US" smtClean="0"/>
              <a:t>9/2/24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6A909-119E-4BB1-AB5E-8CD9F72BD8F2}" type="slidenum">
              <a:rPr lang="en-US" smtClean="0"/>
              <a:t>‹#›</a:t>
            </a:fld>
            <a:endParaRPr lang="en-US"/>
          </a:p>
        </p:txBody>
      </p:sp>
    </p:spTree>
    <p:extLst>
      <p:ext uri="{BB962C8B-B14F-4D97-AF65-F5344CB8AC3E}">
        <p14:creationId xmlns:p14="http://schemas.microsoft.com/office/powerpoint/2010/main" val="276437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Vem? 9 mot 9 och uppåt (året spelaren fyller 13 år).</a:t>
            </a:r>
            <a:br>
              <a:rPr lang="sv-SE" sz="1200" kern="100" dirty="0">
                <a:effectLst/>
                <a:latin typeface="Calibri" panose="020F0502020204030204" pitchFamily="34" charset="0"/>
                <a:ea typeface="Calibri" panose="020F0502020204030204" pitchFamily="34" charset="0"/>
                <a:cs typeface="Times New Roman" panose="02020603050405020304" pitchFamily="18" charset="0"/>
              </a:rPr>
            </a:b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Spelare börjar med utvecklingssamtal där spelare och tränare kan uttrycka behov av mer utmaning och träning.</a:t>
            </a:r>
          </a:p>
          <a:p>
            <a:pPr>
              <a:lnSpc>
                <a:spcPct val="107000"/>
              </a:lnSpc>
              <a:spcAft>
                <a:spcPts val="800"/>
              </a:spcAft>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När: april – juni &amp; augusti – oktober (tävlingssäsong)</a:t>
            </a:r>
          </a:p>
          <a:p>
            <a:pPr>
              <a:lnSpc>
                <a:spcPct val="107000"/>
              </a:lnSpc>
              <a:spcAft>
                <a:spcPts val="800"/>
              </a:spcAft>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Hur: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WhatsApp</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-grupp skapas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lagens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tränare</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i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början</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av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säsongen</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a:t>
            </a:r>
            <a:br>
              <a:rPr lang="sv-SE" sz="1200" kern="100" dirty="0">
                <a:effectLst/>
                <a:latin typeface="Calibri" panose="020F0502020204030204" pitchFamily="34" charset="0"/>
                <a:ea typeface="Calibri" panose="020F0502020204030204" pitchFamily="34" charset="0"/>
                <a:cs typeface="Times New Roman" panose="02020603050405020304" pitchFamily="18" charset="0"/>
              </a:rPr>
            </a:b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Ordinarie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tränare</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har dialog med sina barn/ungdomar och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återkopplar</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till andra lagets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tränare</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som ansvarar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kallelse till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träningar</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och matchspel. Rekommenderat antal/</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träning</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2-4.  </a:t>
            </a:r>
            <a:endParaRPr lang="sv-SE" sz="12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F96A909-119E-4BB1-AB5E-8CD9F72BD8F2}" type="slidenum">
              <a:rPr lang="en-US" smtClean="0"/>
              <a:t>12</a:t>
            </a:fld>
            <a:endParaRPr lang="en-US"/>
          </a:p>
        </p:txBody>
      </p:sp>
    </p:spTree>
    <p:extLst>
      <p:ext uri="{BB962C8B-B14F-4D97-AF65-F5344CB8AC3E}">
        <p14:creationId xmlns:p14="http://schemas.microsoft.com/office/powerpoint/2010/main" val="239386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1300163" y="4694238"/>
            <a:ext cx="10404475" cy="38401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576638" y="1219200"/>
            <a:ext cx="5851525" cy="3292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65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1300163" y="4694238"/>
            <a:ext cx="10404475" cy="38401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576638" y="1219200"/>
            <a:ext cx="5851525" cy="3292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99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1300163" y="4694238"/>
            <a:ext cx="10404475" cy="38401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576638" y="1219200"/>
            <a:ext cx="5851525" cy="3292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69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A8C5-8DF9-4B42-B28A-D3B605D35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B70038AF-6F8B-4CA1-BF4A-FF16ABC5C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31FBDEFC-4E56-4305-A6A5-09548E313EB9}"/>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5" name="Footer Placeholder 4">
            <a:extLst>
              <a:ext uri="{FF2B5EF4-FFF2-40B4-BE49-F238E27FC236}">
                <a16:creationId xmlns:a16="http://schemas.microsoft.com/office/drawing/2014/main" id="{570C60BC-B172-42F4-887A-9A7943DEC05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4AE5AFB-8DFE-45EB-8365-4C2F9B1D0941}"/>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30291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EE32-4283-42E8-8291-D7B2CC5A95BE}"/>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5212D74-F529-43FF-9995-6E0CE9EDB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445C929-2BB8-4695-9CA0-B65BD5B62553}"/>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5" name="Footer Placeholder 4">
            <a:extLst>
              <a:ext uri="{FF2B5EF4-FFF2-40B4-BE49-F238E27FC236}">
                <a16:creationId xmlns:a16="http://schemas.microsoft.com/office/drawing/2014/main" id="{14C1534F-8B16-4640-867F-8656B3B0023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0F14C3C-5CBB-425C-9E6B-CA1B684033C5}"/>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173245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DA7AC1-18E6-4B2C-BB9C-6556F59D6D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53940EF1-24CE-44C1-9E30-0253B5B9C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2448176-C0BC-4C75-8295-BCA9A494B4C6}"/>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5" name="Footer Placeholder 4">
            <a:extLst>
              <a:ext uri="{FF2B5EF4-FFF2-40B4-BE49-F238E27FC236}">
                <a16:creationId xmlns:a16="http://schemas.microsoft.com/office/drawing/2014/main" id="{D16D75B9-988F-4B5B-916C-FD8EA5AC036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997ED0F-6020-4CC7-8576-EA88F54A722E}"/>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1174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20" name="Bild"/>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Titeltext"/>
          <p:cNvSpPr txBox="1">
            <a:spLocks noGrp="1"/>
          </p:cNvSpPr>
          <p:nvPr>
            <p:ph type="title"/>
          </p:nvPr>
        </p:nvSpPr>
        <p:spPr>
          <a:xfrm>
            <a:off x="1190625" y="4723805"/>
            <a:ext cx="9810750" cy="1000125"/>
          </a:xfrm>
          <a:prstGeom prst="rect">
            <a:avLst/>
          </a:prstGeom>
        </p:spPr>
        <p:txBody>
          <a:bodyPr anchor="b"/>
          <a:lstStyle/>
          <a:p>
            <a:r>
              <a:t>Titeltext</a:t>
            </a:r>
          </a:p>
        </p:txBody>
      </p:sp>
      <p:sp>
        <p:nvSpPr>
          <p:cNvPr id="22" name="Brödtext nivå ett…"/>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Brödtext nivå ett</a:t>
            </a:r>
          </a:p>
          <a:p>
            <a:pPr lvl="1"/>
            <a:r>
              <a:t>Brödtext nivå två</a:t>
            </a:r>
          </a:p>
          <a:p>
            <a:pPr lvl="2"/>
            <a:r>
              <a:t>Brödtext nivå tre</a:t>
            </a:r>
          </a:p>
          <a:p>
            <a:pPr lvl="3"/>
            <a:r>
              <a:t>Brödtext nivå fyra</a:t>
            </a:r>
          </a:p>
          <a:p>
            <a:pPr lvl="4"/>
            <a:r>
              <a:t>Brödtext nivå fem</a:t>
            </a:r>
          </a:p>
        </p:txBody>
      </p:sp>
      <p:sp>
        <p:nvSpPr>
          <p:cNvPr id="23"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226401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Titeltext"/>
          <p:cNvSpPr txBox="1">
            <a:spLocks noGrp="1"/>
          </p:cNvSpPr>
          <p:nvPr>
            <p:ph type="title"/>
          </p:nvPr>
        </p:nvSpPr>
        <p:spPr>
          <a:xfrm>
            <a:off x="1190625" y="2268141"/>
            <a:ext cx="9810750" cy="2321719"/>
          </a:xfrm>
          <a:prstGeom prst="rect">
            <a:avLst/>
          </a:prstGeom>
        </p:spPr>
        <p:txBody>
          <a:bodyPr/>
          <a:lstStyle/>
          <a:p>
            <a:r>
              <a:t>Titeltext</a:t>
            </a:r>
          </a:p>
        </p:txBody>
      </p:sp>
      <p:sp>
        <p:nvSpPr>
          <p:cNvPr id="31"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967630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502579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och punkter">
    <p:bg>
      <p:bgRef idx="1001">
        <a:schemeClr val="bg1"/>
      </p:bgRef>
    </p:bg>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90148432"/>
      </p:ext>
    </p:extLst>
  </p:cSld>
  <p:clrMapOvr>
    <a:overrideClrMapping bg1="dk1" tx1="lt1" bg2="dk2" tx2="lt2" accent1="accent1" accent2="accent2" accent3="accent3" accent4="accent4" accent5="accent5" accent6="accent6" hlink="hlink" folHlink="folHlink"/>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Brödtext nivå ett…"/>
          <p:cNvSpPr txBox="1">
            <a:spLocks noGrp="1"/>
          </p:cNvSpPr>
          <p:nvPr>
            <p:ph type="body" idx="1"/>
          </p:nvPr>
        </p:nvSpPr>
        <p:spPr>
          <a:xfrm>
            <a:off x="892969" y="892969"/>
            <a:ext cx="10406063" cy="5072063"/>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6"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5032264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Bild"/>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Bild"/>
          <p:cNvSpPr>
            <a:spLocks noGrp="1"/>
          </p:cNvSpPr>
          <p:nvPr>
            <p:ph type="pic" sz="quarter" idx="14"/>
          </p:nvPr>
        </p:nvSpPr>
        <p:spPr>
          <a:xfrm>
            <a:off x="6298406" y="625078"/>
            <a:ext cx="5000625" cy="2652117"/>
          </a:xfrm>
          <a:prstGeom prst="rect">
            <a:avLst/>
          </a:prstGeom>
        </p:spPr>
        <p:txBody>
          <a:bodyPr lIns="91439" tIns="45719" rIns="91439" bIns="45719" anchor="t">
            <a:noAutofit/>
          </a:bodyPr>
          <a:lstStyle/>
          <a:p>
            <a:endParaRPr/>
          </a:p>
        </p:txBody>
      </p:sp>
      <p:sp>
        <p:nvSpPr>
          <p:cNvPr id="85" name="Bild"/>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0696060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Skriv ett citat här.”"/>
          <p:cNvSpPr txBox="1">
            <a:spLocks noGrp="1"/>
          </p:cNvSpPr>
          <p:nvPr>
            <p:ph type="body" sz="quarter" idx="14"/>
          </p:nvPr>
        </p:nvSpPr>
        <p:spPr>
          <a:xfrm>
            <a:off x="1190625" y="2979431"/>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”Skriv ett citat här.” </a:t>
            </a:r>
          </a:p>
        </p:txBody>
      </p:sp>
      <p:sp>
        <p:nvSpPr>
          <p:cNvPr id="95"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372046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to - Vertikalt" type="tx">
  <p:cSld name="Foto - Vertikalt">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6298406" y="446484"/>
            <a:ext cx="5000625" cy="57775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15" name="Google Shape;15;p34"/>
          <p:cNvSpPr txBox="1">
            <a:spLocks noGrp="1"/>
          </p:cNvSpPr>
          <p:nvPr>
            <p:ph type="title"/>
          </p:nvPr>
        </p:nvSpPr>
        <p:spPr>
          <a:xfrm>
            <a:off x="892969" y="446484"/>
            <a:ext cx="5000625" cy="2803922"/>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Helvetica Neue"/>
              <a:buNone/>
              <a:defRPr sz="4219"/>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4"/>
          <p:cNvSpPr txBox="1">
            <a:spLocks noGrp="1"/>
          </p:cNvSpPr>
          <p:nvPr>
            <p:ph type="body" idx="1"/>
          </p:nvPr>
        </p:nvSpPr>
        <p:spPr>
          <a:xfrm>
            <a:off x="892969" y="3321844"/>
            <a:ext cx="5000625" cy="2893219"/>
          </a:xfrm>
          <a:prstGeom prst="rect">
            <a:avLst/>
          </a:prstGeom>
          <a:noFill/>
          <a:ln>
            <a:noFill/>
          </a:ln>
        </p:spPr>
        <p:txBody>
          <a:bodyPr spcFirstLastPara="1" wrap="square" lIns="50800" tIns="50800" rIns="50800" bIns="50800" anchor="t" anchorCtr="0">
            <a:normAutofit/>
          </a:bodyPr>
          <a:lstStyle>
            <a:lvl1pPr marL="321457" lvl="0" indent="-160729" algn="ctr">
              <a:lnSpc>
                <a:spcPct val="100000"/>
              </a:lnSpc>
              <a:spcBef>
                <a:spcPts val="0"/>
              </a:spcBef>
              <a:spcAft>
                <a:spcPts val="0"/>
              </a:spcAft>
              <a:buClr>
                <a:srgbClr val="000000"/>
              </a:buClr>
              <a:buSzPts val="3700"/>
              <a:buFont typeface="Helvetica Neue"/>
              <a:buNone/>
              <a:defRPr sz="2601"/>
            </a:lvl1pPr>
            <a:lvl2pPr marL="642915" lvl="1" indent="-160729" algn="ctr">
              <a:lnSpc>
                <a:spcPct val="100000"/>
              </a:lnSpc>
              <a:spcBef>
                <a:spcPts val="0"/>
              </a:spcBef>
              <a:spcAft>
                <a:spcPts val="0"/>
              </a:spcAft>
              <a:buClr>
                <a:srgbClr val="000000"/>
              </a:buClr>
              <a:buSzPts val="3700"/>
              <a:buFont typeface="Helvetica Neue"/>
              <a:buNone/>
              <a:defRPr sz="2601"/>
            </a:lvl2pPr>
            <a:lvl3pPr marL="964372" lvl="2" indent="-160729" algn="ctr">
              <a:lnSpc>
                <a:spcPct val="100000"/>
              </a:lnSpc>
              <a:spcBef>
                <a:spcPts val="0"/>
              </a:spcBef>
              <a:spcAft>
                <a:spcPts val="0"/>
              </a:spcAft>
              <a:buClr>
                <a:srgbClr val="000000"/>
              </a:buClr>
              <a:buSzPts val="3700"/>
              <a:buFont typeface="Helvetica Neue"/>
              <a:buNone/>
              <a:defRPr sz="2601"/>
            </a:lvl3pPr>
            <a:lvl4pPr marL="1285829" lvl="3" indent="-160729" algn="ctr">
              <a:lnSpc>
                <a:spcPct val="100000"/>
              </a:lnSpc>
              <a:spcBef>
                <a:spcPts val="0"/>
              </a:spcBef>
              <a:spcAft>
                <a:spcPts val="0"/>
              </a:spcAft>
              <a:buClr>
                <a:srgbClr val="000000"/>
              </a:buClr>
              <a:buSzPts val="3700"/>
              <a:buFont typeface="Helvetica Neue"/>
              <a:buNone/>
              <a:defRPr sz="2601"/>
            </a:lvl4pPr>
            <a:lvl5pPr marL="1607287" lvl="4" indent="-160729" algn="ctr">
              <a:lnSpc>
                <a:spcPct val="100000"/>
              </a:lnSpc>
              <a:spcBef>
                <a:spcPts val="0"/>
              </a:spcBef>
              <a:spcAft>
                <a:spcPts val="0"/>
              </a:spcAft>
              <a:buClr>
                <a:srgbClr val="000000"/>
              </a:buClr>
              <a:buSzPts val="3700"/>
              <a:buFont typeface="Helvetica Neue"/>
              <a:buNone/>
              <a:defRPr sz="2601"/>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17" name="Google Shape;17;p34"/>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129248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30A0-975A-42DA-AB1F-F4891C04A199}"/>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1852C5F2-D179-4EC1-99A1-9231C3B04D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6D9D4ED2-BD9D-41B3-ABD6-27A68E3DF9DA}"/>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5" name="Footer Placeholder 4">
            <a:extLst>
              <a:ext uri="{FF2B5EF4-FFF2-40B4-BE49-F238E27FC236}">
                <a16:creationId xmlns:a16="http://schemas.microsoft.com/office/drawing/2014/main" id="{BE250942-40F9-418E-99D2-A1496A7248B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0EC3C16-4405-481D-8F1E-DB677F03097E}"/>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1449108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to - Vertikalt" type="tx">
  <p:cSld name="Foto - Vertikalt">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6298406" y="446484"/>
            <a:ext cx="5000625" cy="57775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15" name="Google Shape;15;p34"/>
          <p:cNvSpPr txBox="1">
            <a:spLocks noGrp="1"/>
          </p:cNvSpPr>
          <p:nvPr>
            <p:ph type="title"/>
          </p:nvPr>
        </p:nvSpPr>
        <p:spPr>
          <a:xfrm>
            <a:off x="892969" y="446484"/>
            <a:ext cx="5000625" cy="2803922"/>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Helvetica Neue"/>
              <a:buNone/>
              <a:defRPr sz="4219"/>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4"/>
          <p:cNvSpPr txBox="1">
            <a:spLocks noGrp="1"/>
          </p:cNvSpPr>
          <p:nvPr>
            <p:ph type="body" idx="1"/>
          </p:nvPr>
        </p:nvSpPr>
        <p:spPr>
          <a:xfrm>
            <a:off x="892969" y="3321844"/>
            <a:ext cx="5000625" cy="2893219"/>
          </a:xfrm>
          <a:prstGeom prst="rect">
            <a:avLst/>
          </a:prstGeom>
          <a:noFill/>
          <a:ln>
            <a:noFill/>
          </a:ln>
        </p:spPr>
        <p:txBody>
          <a:bodyPr spcFirstLastPara="1" wrap="square" lIns="50800" tIns="50800" rIns="50800" bIns="50800" anchor="t" anchorCtr="0">
            <a:normAutofit/>
          </a:bodyPr>
          <a:lstStyle>
            <a:lvl1pPr marL="321457" lvl="0" indent="-160729" algn="ctr">
              <a:lnSpc>
                <a:spcPct val="100000"/>
              </a:lnSpc>
              <a:spcBef>
                <a:spcPts val="0"/>
              </a:spcBef>
              <a:spcAft>
                <a:spcPts val="0"/>
              </a:spcAft>
              <a:buClr>
                <a:srgbClr val="000000"/>
              </a:buClr>
              <a:buSzPts val="3700"/>
              <a:buFont typeface="Helvetica Neue"/>
              <a:buNone/>
              <a:defRPr sz="2601"/>
            </a:lvl1pPr>
            <a:lvl2pPr marL="642915" lvl="1" indent="-160729" algn="ctr">
              <a:lnSpc>
                <a:spcPct val="100000"/>
              </a:lnSpc>
              <a:spcBef>
                <a:spcPts val="0"/>
              </a:spcBef>
              <a:spcAft>
                <a:spcPts val="0"/>
              </a:spcAft>
              <a:buClr>
                <a:srgbClr val="000000"/>
              </a:buClr>
              <a:buSzPts val="3700"/>
              <a:buFont typeface="Helvetica Neue"/>
              <a:buNone/>
              <a:defRPr sz="2601"/>
            </a:lvl2pPr>
            <a:lvl3pPr marL="964372" lvl="2" indent="-160729" algn="ctr">
              <a:lnSpc>
                <a:spcPct val="100000"/>
              </a:lnSpc>
              <a:spcBef>
                <a:spcPts val="0"/>
              </a:spcBef>
              <a:spcAft>
                <a:spcPts val="0"/>
              </a:spcAft>
              <a:buClr>
                <a:srgbClr val="000000"/>
              </a:buClr>
              <a:buSzPts val="3700"/>
              <a:buFont typeface="Helvetica Neue"/>
              <a:buNone/>
              <a:defRPr sz="2601"/>
            </a:lvl3pPr>
            <a:lvl4pPr marL="1285829" lvl="3" indent="-160729" algn="ctr">
              <a:lnSpc>
                <a:spcPct val="100000"/>
              </a:lnSpc>
              <a:spcBef>
                <a:spcPts val="0"/>
              </a:spcBef>
              <a:spcAft>
                <a:spcPts val="0"/>
              </a:spcAft>
              <a:buClr>
                <a:srgbClr val="000000"/>
              </a:buClr>
              <a:buSzPts val="3700"/>
              <a:buFont typeface="Helvetica Neue"/>
              <a:buNone/>
              <a:defRPr sz="2601"/>
            </a:lvl4pPr>
            <a:lvl5pPr marL="1607287" lvl="4" indent="-160729" algn="ctr">
              <a:lnSpc>
                <a:spcPct val="100000"/>
              </a:lnSpc>
              <a:spcBef>
                <a:spcPts val="0"/>
              </a:spcBef>
              <a:spcAft>
                <a:spcPts val="0"/>
              </a:spcAft>
              <a:buClr>
                <a:srgbClr val="000000"/>
              </a:buClr>
              <a:buSzPts val="3700"/>
              <a:buFont typeface="Helvetica Neue"/>
              <a:buNone/>
              <a:defRPr sz="2601"/>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17" name="Google Shape;17;p34"/>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2225678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8"/>
        <p:cNvGrpSpPr/>
        <p:nvPr/>
      </p:nvGrpSpPr>
      <p:grpSpPr>
        <a:xfrm>
          <a:off x="0" y="0"/>
          <a:ext cx="0" cy="0"/>
          <a:chOff x="0" y="0"/>
          <a:chExt cx="0" cy="0"/>
        </a:xfrm>
      </p:grpSpPr>
      <p:sp>
        <p:nvSpPr>
          <p:cNvPr id="19" name="Google Shape;19;p35"/>
          <p:cNvSpPr>
            <a:spLocks noGrp="1"/>
          </p:cNvSpPr>
          <p:nvPr>
            <p:ph type="pic" idx="2"/>
          </p:nvPr>
        </p:nvSpPr>
        <p:spPr>
          <a:xfrm>
            <a:off x="1524000" y="473273"/>
            <a:ext cx="9144000" cy="415230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20" name="Google Shape;20;p35"/>
          <p:cNvSpPr txBox="1">
            <a:spLocks noGrp="1"/>
          </p:cNvSpPr>
          <p:nvPr>
            <p:ph type="title"/>
          </p:nvPr>
        </p:nvSpPr>
        <p:spPr>
          <a:xfrm>
            <a:off x="1190625" y="4723805"/>
            <a:ext cx="9810750" cy="1000125"/>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35"/>
          <p:cNvSpPr txBox="1">
            <a:spLocks noGrp="1"/>
          </p:cNvSpPr>
          <p:nvPr>
            <p:ph type="body" idx="1"/>
          </p:nvPr>
        </p:nvSpPr>
        <p:spPr>
          <a:xfrm>
            <a:off x="1190625" y="5732859"/>
            <a:ext cx="9810750" cy="794742"/>
          </a:xfrm>
          <a:prstGeom prst="rect">
            <a:avLst/>
          </a:prstGeom>
          <a:noFill/>
          <a:ln>
            <a:noFill/>
          </a:ln>
        </p:spPr>
        <p:txBody>
          <a:bodyPr spcFirstLastPara="1" wrap="square" lIns="50800" tIns="50800" rIns="50800" bIns="50800" anchor="t" anchorCtr="0">
            <a:normAutofit/>
          </a:bodyPr>
          <a:lstStyle>
            <a:lvl1pPr marL="321457" lvl="0" indent="-160729" algn="ctr">
              <a:lnSpc>
                <a:spcPct val="100000"/>
              </a:lnSpc>
              <a:spcBef>
                <a:spcPts val="0"/>
              </a:spcBef>
              <a:spcAft>
                <a:spcPts val="0"/>
              </a:spcAft>
              <a:buClr>
                <a:srgbClr val="000000"/>
              </a:buClr>
              <a:buSzPts val="3700"/>
              <a:buFont typeface="Helvetica Neue"/>
              <a:buNone/>
              <a:defRPr sz="2601"/>
            </a:lvl1pPr>
            <a:lvl2pPr marL="642915" lvl="1" indent="-160729" algn="ctr">
              <a:lnSpc>
                <a:spcPct val="100000"/>
              </a:lnSpc>
              <a:spcBef>
                <a:spcPts val="0"/>
              </a:spcBef>
              <a:spcAft>
                <a:spcPts val="0"/>
              </a:spcAft>
              <a:buClr>
                <a:srgbClr val="000000"/>
              </a:buClr>
              <a:buSzPts val="3700"/>
              <a:buFont typeface="Helvetica Neue"/>
              <a:buNone/>
              <a:defRPr sz="2601"/>
            </a:lvl2pPr>
            <a:lvl3pPr marL="964372" lvl="2" indent="-160729" algn="ctr">
              <a:lnSpc>
                <a:spcPct val="100000"/>
              </a:lnSpc>
              <a:spcBef>
                <a:spcPts val="0"/>
              </a:spcBef>
              <a:spcAft>
                <a:spcPts val="0"/>
              </a:spcAft>
              <a:buClr>
                <a:srgbClr val="000000"/>
              </a:buClr>
              <a:buSzPts val="3700"/>
              <a:buFont typeface="Helvetica Neue"/>
              <a:buNone/>
              <a:defRPr sz="2601"/>
            </a:lvl3pPr>
            <a:lvl4pPr marL="1285829" lvl="3" indent="-160729" algn="ctr">
              <a:lnSpc>
                <a:spcPct val="100000"/>
              </a:lnSpc>
              <a:spcBef>
                <a:spcPts val="0"/>
              </a:spcBef>
              <a:spcAft>
                <a:spcPts val="0"/>
              </a:spcAft>
              <a:buClr>
                <a:srgbClr val="000000"/>
              </a:buClr>
              <a:buSzPts val="3700"/>
              <a:buFont typeface="Helvetica Neue"/>
              <a:buNone/>
              <a:defRPr sz="2601"/>
            </a:lvl4pPr>
            <a:lvl5pPr marL="1607287" lvl="4" indent="-160729" algn="ctr">
              <a:lnSpc>
                <a:spcPct val="100000"/>
              </a:lnSpc>
              <a:spcBef>
                <a:spcPts val="0"/>
              </a:spcBef>
              <a:spcAft>
                <a:spcPts val="0"/>
              </a:spcAft>
              <a:buClr>
                <a:srgbClr val="000000"/>
              </a:buClr>
              <a:buSzPts val="3700"/>
              <a:buFont typeface="Helvetica Neue"/>
              <a:buNone/>
              <a:defRPr sz="2601"/>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22" name="Google Shape;22;p35"/>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4156566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92969" y="178594"/>
            <a:ext cx="10406063"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37"/>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989492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32"/>
        <p:cNvGrpSpPr/>
        <p:nvPr/>
      </p:nvGrpSpPr>
      <p:grpSpPr>
        <a:xfrm>
          <a:off x="0" y="0"/>
          <a:ext cx="0" cy="0"/>
          <a:chOff x="0" y="0"/>
          <a:chExt cx="0" cy="0"/>
        </a:xfrm>
      </p:grpSpPr>
      <p:sp>
        <p:nvSpPr>
          <p:cNvPr id="33" name="Google Shape;33;p39"/>
          <p:cNvSpPr>
            <a:spLocks noGrp="1"/>
          </p:cNvSpPr>
          <p:nvPr>
            <p:ph type="pic" idx="2"/>
          </p:nvPr>
        </p:nvSpPr>
        <p:spPr>
          <a:xfrm>
            <a:off x="6298406" y="3580805"/>
            <a:ext cx="5000625" cy="265211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34" name="Google Shape;34;p39"/>
          <p:cNvSpPr>
            <a:spLocks noGrp="1"/>
          </p:cNvSpPr>
          <p:nvPr>
            <p:ph type="pic" idx="3"/>
          </p:nvPr>
        </p:nvSpPr>
        <p:spPr>
          <a:xfrm>
            <a:off x="6298406" y="625078"/>
            <a:ext cx="5000625" cy="265211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35" name="Google Shape;35;p39"/>
          <p:cNvSpPr>
            <a:spLocks noGrp="1"/>
          </p:cNvSpPr>
          <p:nvPr>
            <p:ph type="pic" idx="4"/>
          </p:nvPr>
        </p:nvSpPr>
        <p:spPr>
          <a:xfrm>
            <a:off x="892969" y="625078"/>
            <a:ext cx="5000625" cy="5607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36" name="Google Shape;36;p39"/>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307403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37"/>
        <p:cNvGrpSpPr/>
        <p:nvPr/>
      </p:nvGrpSpPr>
      <p:grpSpPr>
        <a:xfrm>
          <a:off x="0" y="0"/>
          <a:ext cx="0" cy="0"/>
          <a:chOff x="0" y="0"/>
          <a:chExt cx="0" cy="0"/>
        </a:xfrm>
      </p:grpSpPr>
      <p:sp>
        <p:nvSpPr>
          <p:cNvPr id="38" name="Google Shape;38;p40"/>
          <p:cNvSpPr txBox="1">
            <a:spLocks noGrp="1"/>
          </p:cNvSpPr>
          <p:nvPr>
            <p:ph type="body" idx="1"/>
          </p:nvPr>
        </p:nvSpPr>
        <p:spPr>
          <a:xfrm>
            <a:off x="1190625" y="4473773"/>
            <a:ext cx="9810750" cy="362215"/>
          </a:xfrm>
          <a:prstGeom prst="rect">
            <a:avLst/>
          </a:prstGeom>
          <a:noFill/>
          <a:ln>
            <a:noFill/>
          </a:ln>
        </p:spPr>
        <p:txBody>
          <a:bodyPr spcFirstLastPara="1" wrap="square" lIns="50800" tIns="50800" rIns="50800" bIns="50800" anchor="t" anchorCtr="0">
            <a:spAutoFit/>
          </a:bodyPr>
          <a:lstStyle>
            <a:lvl1pPr marL="321457" lvl="0" indent="-160729" algn="ctr">
              <a:lnSpc>
                <a:spcPct val="100000"/>
              </a:lnSpc>
              <a:spcBef>
                <a:spcPts val="0"/>
              </a:spcBef>
              <a:spcAft>
                <a:spcPts val="0"/>
              </a:spcAft>
              <a:buClr>
                <a:srgbClr val="000000"/>
              </a:buClr>
              <a:buSzPts val="2400"/>
              <a:buFont typeface="Helvetica Neue"/>
              <a:buNone/>
              <a:defRPr sz="1687" i="1"/>
            </a:lvl1pPr>
            <a:lvl2pPr marL="642915" lvl="1" indent="-277257" algn="l">
              <a:lnSpc>
                <a:spcPct val="100000"/>
              </a:lnSpc>
              <a:spcBef>
                <a:spcPts val="2953"/>
              </a:spcBef>
              <a:spcAft>
                <a:spcPts val="0"/>
              </a:spcAft>
              <a:buClr>
                <a:srgbClr val="000000"/>
              </a:buClr>
              <a:buSzPts val="2610"/>
              <a:buChar char="•"/>
              <a:defRPr/>
            </a:lvl2pPr>
            <a:lvl3pPr marL="964372" lvl="2" indent="-277257" algn="l">
              <a:lnSpc>
                <a:spcPct val="100000"/>
              </a:lnSpc>
              <a:spcBef>
                <a:spcPts val="2953"/>
              </a:spcBef>
              <a:spcAft>
                <a:spcPts val="0"/>
              </a:spcAft>
              <a:buClr>
                <a:srgbClr val="000000"/>
              </a:buClr>
              <a:buSzPts val="2610"/>
              <a:buChar char="•"/>
              <a:defRPr/>
            </a:lvl3pPr>
            <a:lvl4pPr marL="1285829" lvl="3" indent="-277257" algn="l">
              <a:lnSpc>
                <a:spcPct val="100000"/>
              </a:lnSpc>
              <a:spcBef>
                <a:spcPts val="2953"/>
              </a:spcBef>
              <a:spcAft>
                <a:spcPts val="0"/>
              </a:spcAft>
              <a:buClr>
                <a:srgbClr val="000000"/>
              </a:buClr>
              <a:buSzPts val="2610"/>
              <a:buChar char="•"/>
              <a:defRPr/>
            </a:lvl4pPr>
            <a:lvl5pPr marL="1607287" lvl="4" indent="-277257" algn="l">
              <a:lnSpc>
                <a:spcPct val="100000"/>
              </a:lnSpc>
              <a:spcBef>
                <a:spcPts val="2953"/>
              </a:spcBef>
              <a:spcAft>
                <a:spcPts val="0"/>
              </a:spcAft>
              <a:buClr>
                <a:srgbClr val="000000"/>
              </a:buClr>
              <a:buSzPts val="2610"/>
              <a:buChar char="•"/>
              <a:defRPr/>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39" name="Google Shape;39;p40"/>
          <p:cNvSpPr txBox="1">
            <a:spLocks noGrp="1"/>
          </p:cNvSpPr>
          <p:nvPr>
            <p:ph type="body" idx="2"/>
          </p:nvPr>
        </p:nvSpPr>
        <p:spPr>
          <a:xfrm>
            <a:off x="1190625" y="2979431"/>
            <a:ext cx="9810750" cy="470513"/>
          </a:xfrm>
          <a:prstGeom prst="rect">
            <a:avLst/>
          </a:prstGeom>
          <a:noFill/>
          <a:ln>
            <a:noFill/>
          </a:ln>
        </p:spPr>
        <p:txBody>
          <a:bodyPr spcFirstLastPara="1" wrap="square" lIns="50800" tIns="50800" rIns="50800" bIns="50800" anchor="ctr" anchorCtr="0">
            <a:spAutoFit/>
          </a:bodyPr>
          <a:lstStyle>
            <a:lvl1pPr marL="321457" lvl="0" indent="-160729" algn="ctr">
              <a:lnSpc>
                <a:spcPct val="100000"/>
              </a:lnSpc>
              <a:spcBef>
                <a:spcPts val="0"/>
              </a:spcBef>
              <a:spcAft>
                <a:spcPts val="0"/>
              </a:spcAft>
              <a:buClr>
                <a:srgbClr val="000000"/>
              </a:buClr>
              <a:buSzPts val="3400"/>
              <a:buFont typeface="Helvetica Neue"/>
              <a:buNone/>
              <a:defRPr sz="2391">
                <a:latin typeface="Helvetica Neue"/>
                <a:ea typeface="Helvetica Neue"/>
                <a:cs typeface="Helvetica Neue"/>
                <a:sym typeface="Helvetica Neue"/>
              </a:defRPr>
            </a:lvl1pPr>
            <a:lvl2pPr marL="642915" lvl="1" indent="-277257" algn="l">
              <a:lnSpc>
                <a:spcPct val="100000"/>
              </a:lnSpc>
              <a:spcBef>
                <a:spcPts val="2953"/>
              </a:spcBef>
              <a:spcAft>
                <a:spcPts val="0"/>
              </a:spcAft>
              <a:buClr>
                <a:srgbClr val="000000"/>
              </a:buClr>
              <a:buSzPts val="2610"/>
              <a:buChar char="•"/>
              <a:defRPr/>
            </a:lvl2pPr>
            <a:lvl3pPr marL="964372" lvl="2" indent="-277257" algn="l">
              <a:lnSpc>
                <a:spcPct val="100000"/>
              </a:lnSpc>
              <a:spcBef>
                <a:spcPts val="2953"/>
              </a:spcBef>
              <a:spcAft>
                <a:spcPts val="0"/>
              </a:spcAft>
              <a:buClr>
                <a:srgbClr val="000000"/>
              </a:buClr>
              <a:buSzPts val="2610"/>
              <a:buChar char="•"/>
              <a:defRPr/>
            </a:lvl3pPr>
            <a:lvl4pPr marL="1285829" lvl="3" indent="-277257" algn="l">
              <a:lnSpc>
                <a:spcPct val="100000"/>
              </a:lnSpc>
              <a:spcBef>
                <a:spcPts val="2953"/>
              </a:spcBef>
              <a:spcAft>
                <a:spcPts val="0"/>
              </a:spcAft>
              <a:buClr>
                <a:srgbClr val="000000"/>
              </a:buClr>
              <a:buSzPts val="2610"/>
              <a:buChar char="•"/>
              <a:defRPr/>
            </a:lvl4pPr>
            <a:lvl5pPr marL="1607287" lvl="4" indent="-277257" algn="l">
              <a:lnSpc>
                <a:spcPct val="100000"/>
              </a:lnSpc>
              <a:spcBef>
                <a:spcPts val="2953"/>
              </a:spcBef>
              <a:spcAft>
                <a:spcPts val="0"/>
              </a:spcAft>
              <a:buClr>
                <a:srgbClr val="000000"/>
              </a:buClr>
              <a:buSzPts val="2610"/>
              <a:buChar char="•"/>
              <a:defRPr/>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40" name="Google Shape;40;p40"/>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500437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2F5AB-F053-4D2D-9ABE-E9359CC1488D}"/>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3" name="Footer Placeholder 2">
            <a:extLst>
              <a:ext uri="{FF2B5EF4-FFF2-40B4-BE49-F238E27FC236}">
                <a16:creationId xmlns:a16="http://schemas.microsoft.com/office/drawing/2014/main" id="{060E7B53-8A12-4FDA-AE94-A5AA205A1E93}"/>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23BFCFDC-E5E4-467F-A096-1F18721365DB}"/>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2921714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20" name="Bild"/>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Titeltext"/>
          <p:cNvSpPr txBox="1">
            <a:spLocks noGrp="1"/>
          </p:cNvSpPr>
          <p:nvPr>
            <p:ph type="title"/>
          </p:nvPr>
        </p:nvSpPr>
        <p:spPr>
          <a:xfrm>
            <a:off x="1190625" y="4723805"/>
            <a:ext cx="9810750" cy="1000125"/>
          </a:xfrm>
          <a:prstGeom prst="rect">
            <a:avLst/>
          </a:prstGeom>
        </p:spPr>
        <p:txBody>
          <a:bodyPr anchor="b"/>
          <a:lstStyle/>
          <a:p>
            <a:r>
              <a:t>Titeltext</a:t>
            </a:r>
          </a:p>
        </p:txBody>
      </p:sp>
      <p:sp>
        <p:nvSpPr>
          <p:cNvPr id="22" name="Brödtext nivå ett…"/>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Brödtext nivå ett</a:t>
            </a:r>
          </a:p>
          <a:p>
            <a:pPr lvl="1"/>
            <a:r>
              <a:t>Brödtext nivå två</a:t>
            </a:r>
          </a:p>
          <a:p>
            <a:pPr lvl="2"/>
            <a:r>
              <a:t>Brödtext nivå tre</a:t>
            </a:r>
          </a:p>
          <a:p>
            <a:pPr lvl="3"/>
            <a:r>
              <a:t>Brödtext nivå fyra</a:t>
            </a:r>
          </a:p>
          <a:p>
            <a:pPr lvl="4"/>
            <a:r>
              <a:t>Brödtext nivå fem</a:t>
            </a:r>
          </a:p>
        </p:txBody>
      </p:sp>
      <p:sp>
        <p:nvSpPr>
          <p:cNvPr id="2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987525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Titeltext"/>
          <p:cNvSpPr txBox="1">
            <a:spLocks noGrp="1"/>
          </p:cNvSpPr>
          <p:nvPr>
            <p:ph type="title"/>
          </p:nvPr>
        </p:nvSpPr>
        <p:spPr>
          <a:xfrm>
            <a:off x="1190625" y="2268141"/>
            <a:ext cx="9810750" cy="2321719"/>
          </a:xfrm>
          <a:prstGeom prst="rect">
            <a:avLst/>
          </a:prstGeom>
        </p:spPr>
        <p:txBody>
          <a:bodyPr/>
          <a:lstStyle/>
          <a:p>
            <a:r>
              <a:t>Titeltext</a:t>
            </a:r>
          </a:p>
        </p:txBody>
      </p:sp>
      <p:sp>
        <p:nvSpPr>
          <p:cNvPr id="3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5307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Bild"/>
          <p:cNvSpPr>
            <a:spLocks noGrp="1"/>
          </p:cNvSpPr>
          <p:nvPr>
            <p:ph type="pic" sz="half" idx="13"/>
          </p:nvPr>
        </p:nvSpPr>
        <p:spPr>
          <a:xfrm>
            <a:off x="6298406" y="446484"/>
            <a:ext cx="5000625" cy="5777508"/>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892969" y="446484"/>
            <a:ext cx="5000625" cy="2803922"/>
          </a:xfrm>
          <a:prstGeom prst="rect">
            <a:avLst/>
          </a:prstGeom>
        </p:spPr>
        <p:txBody>
          <a:bodyPr anchor="b"/>
          <a:lstStyle>
            <a:lvl1pPr>
              <a:defRPr sz="4219"/>
            </a:lvl1pPr>
          </a:lstStyle>
          <a:p>
            <a:r>
              <a:t>Titeltext</a:t>
            </a:r>
          </a:p>
        </p:txBody>
      </p:sp>
      <p:sp>
        <p:nvSpPr>
          <p:cNvPr id="40" name="Brödtext nivå ett…"/>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011803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02539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4477-765E-4B62-9FD9-E579F270D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3BE48DA9-81EA-4C0E-8D05-3D78256F0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3100E-58C4-4F69-A636-C082EE701657}"/>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5" name="Footer Placeholder 4">
            <a:extLst>
              <a:ext uri="{FF2B5EF4-FFF2-40B4-BE49-F238E27FC236}">
                <a16:creationId xmlns:a16="http://schemas.microsoft.com/office/drawing/2014/main" id="{FEE7B858-EDF0-4D98-83E0-0065D1DA481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AFAF817-3D0B-4D89-B499-2D1552944669}"/>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2870294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2912675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Bild"/>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Brödtext nivå ett…"/>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txBox="1">
            <a:spLocks noGrp="1"/>
          </p:cNvSpPr>
          <p:nvPr>
            <p:ph type="sldNum" sz="quarter" idx="2"/>
          </p:nvPr>
        </p:nvSpPr>
        <p:spPr>
          <a:xfrm>
            <a:off x="5933329" y="6536531"/>
            <a:ext cx="282129"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93635136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Bild"/>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Bild"/>
          <p:cNvSpPr>
            <a:spLocks noGrp="1"/>
          </p:cNvSpPr>
          <p:nvPr>
            <p:ph type="pic" sz="quarter" idx="14"/>
          </p:nvPr>
        </p:nvSpPr>
        <p:spPr>
          <a:xfrm>
            <a:off x="6298406" y="625078"/>
            <a:ext cx="5000625" cy="2652117"/>
          </a:xfrm>
          <a:prstGeom prst="rect">
            <a:avLst/>
          </a:prstGeom>
        </p:spPr>
        <p:txBody>
          <a:bodyPr lIns="91439" tIns="45719" rIns="91439" bIns="45719" anchor="t">
            <a:noAutofit/>
          </a:bodyPr>
          <a:lstStyle/>
          <a:p>
            <a:endParaRPr/>
          </a:p>
        </p:txBody>
      </p:sp>
      <p:sp>
        <p:nvSpPr>
          <p:cNvPr id="85" name="Bild"/>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282066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Skriv ett citat här.”"/>
          <p:cNvSpPr txBox="1">
            <a:spLocks noGrp="1"/>
          </p:cNvSpPr>
          <p:nvPr>
            <p:ph type="body" sz="quarter" idx="14"/>
          </p:nvPr>
        </p:nvSpPr>
        <p:spPr>
          <a:xfrm>
            <a:off x="1190625" y="2979431"/>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”Skriv ett citat här.” </a:t>
            </a:r>
          </a:p>
        </p:txBody>
      </p:sp>
      <p:sp>
        <p:nvSpPr>
          <p:cNvPr id="9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33556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Bild"/>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458982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9" indent="0" algn="ctr">
              <a:buNone/>
              <a:defRPr sz="1801"/>
            </a:lvl3pPr>
            <a:lvl4pPr marL="1371599" indent="0" algn="ctr">
              <a:buNone/>
              <a:defRPr sz="1600"/>
            </a:lvl4pPr>
            <a:lvl5pPr marL="1828798" indent="0" algn="ctr">
              <a:buNone/>
              <a:defRPr sz="1600"/>
            </a:lvl5pPr>
            <a:lvl6pPr marL="2285997"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44381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20" name="Bild"/>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Titeltext"/>
          <p:cNvSpPr txBox="1">
            <a:spLocks noGrp="1"/>
          </p:cNvSpPr>
          <p:nvPr>
            <p:ph type="title"/>
          </p:nvPr>
        </p:nvSpPr>
        <p:spPr>
          <a:xfrm>
            <a:off x="1190625" y="4723805"/>
            <a:ext cx="9810750" cy="1000125"/>
          </a:xfrm>
          <a:prstGeom prst="rect">
            <a:avLst/>
          </a:prstGeom>
        </p:spPr>
        <p:txBody>
          <a:bodyPr anchor="b"/>
          <a:lstStyle/>
          <a:p>
            <a:r>
              <a:t>Titeltext</a:t>
            </a:r>
          </a:p>
        </p:txBody>
      </p:sp>
      <p:sp>
        <p:nvSpPr>
          <p:cNvPr id="22" name="Brödtext nivå ett…"/>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Brödtext nivå ett</a:t>
            </a:r>
          </a:p>
          <a:p>
            <a:pPr lvl="1"/>
            <a:r>
              <a:t>Brödtext nivå två</a:t>
            </a:r>
          </a:p>
          <a:p>
            <a:pPr lvl="2"/>
            <a:r>
              <a:t>Brödtext nivå tre</a:t>
            </a:r>
          </a:p>
          <a:p>
            <a:pPr lvl="3"/>
            <a:r>
              <a:t>Brödtext nivå fyra</a:t>
            </a:r>
          </a:p>
          <a:p>
            <a:pPr lvl="4"/>
            <a:r>
              <a:t>Brödtext nivå fem</a:t>
            </a:r>
          </a:p>
        </p:txBody>
      </p:sp>
      <p:sp>
        <p:nvSpPr>
          <p:cNvPr id="2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904381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Titeltext"/>
          <p:cNvSpPr txBox="1">
            <a:spLocks noGrp="1"/>
          </p:cNvSpPr>
          <p:nvPr>
            <p:ph type="title"/>
          </p:nvPr>
        </p:nvSpPr>
        <p:spPr>
          <a:xfrm>
            <a:off x="1190625" y="2268141"/>
            <a:ext cx="9810750" cy="2321719"/>
          </a:xfrm>
          <a:prstGeom prst="rect">
            <a:avLst/>
          </a:prstGeom>
        </p:spPr>
        <p:txBody>
          <a:bodyPr/>
          <a:lstStyle/>
          <a:p>
            <a:r>
              <a:t>Titeltext</a:t>
            </a:r>
          </a:p>
        </p:txBody>
      </p:sp>
      <p:sp>
        <p:nvSpPr>
          <p:cNvPr id="3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170532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Bild"/>
          <p:cNvSpPr>
            <a:spLocks noGrp="1"/>
          </p:cNvSpPr>
          <p:nvPr>
            <p:ph type="pic" sz="half" idx="13"/>
          </p:nvPr>
        </p:nvSpPr>
        <p:spPr>
          <a:xfrm>
            <a:off x="6298406" y="446484"/>
            <a:ext cx="5000625" cy="5777508"/>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892969" y="446484"/>
            <a:ext cx="5000625" cy="2803922"/>
          </a:xfrm>
          <a:prstGeom prst="rect">
            <a:avLst/>
          </a:prstGeom>
        </p:spPr>
        <p:txBody>
          <a:bodyPr anchor="b"/>
          <a:lstStyle>
            <a:lvl1pPr>
              <a:defRPr sz="4219"/>
            </a:lvl1pPr>
          </a:lstStyle>
          <a:p>
            <a:r>
              <a:t>Titeltext</a:t>
            </a:r>
          </a:p>
        </p:txBody>
      </p:sp>
      <p:sp>
        <p:nvSpPr>
          <p:cNvPr id="40" name="Brödtext nivå ett…"/>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179834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76235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ACAC-81EA-413A-B547-036C3F11CC38}"/>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BE79C154-F338-4C8E-9AE7-69BA73696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A0D80260-F6B2-47E7-983E-A7423701F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0CD1255F-4F91-429F-86CC-8FD8C94D1D0B}"/>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6" name="Footer Placeholder 5">
            <a:extLst>
              <a:ext uri="{FF2B5EF4-FFF2-40B4-BE49-F238E27FC236}">
                <a16:creationId xmlns:a16="http://schemas.microsoft.com/office/drawing/2014/main" id="{FD44CD1A-AE89-4E25-9F72-793B5BD5D139}"/>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ACB52E6-2B36-427E-92C3-A58FED46AB5D}"/>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4236301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985593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Bild"/>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Brödtext nivå ett…"/>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txBox="1">
            <a:spLocks noGrp="1"/>
          </p:cNvSpPr>
          <p:nvPr>
            <p:ph type="sldNum" sz="quarter" idx="2"/>
          </p:nvPr>
        </p:nvSpPr>
        <p:spPr>
          <a:xfrm>
            <a:off x="5933329" y="6536531"/>
            <a:ext cx="282129"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63740132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Bild"/>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Bild"/>
          <p:cNvSpPr>
            <a:spLocks noGrp="1"/>
          </p:cNvSpPr>
          <p:nvPr>
            <p:ph type="pic" sz="quarter" idx="14"/>
          </p:nvPr>
        </p:nvSpPr>
        <p:spPr>
          <a:xfrm>
            <a:off x="6298406" y="625078"/>
            <a:ext cx="5000625" cy="2652117"/>
          </a:xfrm>
          <a:prstGeom prst="rect">
            <a:avLst/>
          </a:prstGeom>
        </p:spPr>
        <p:txBody>
          <a:bodyPr lIns="91439" tIns="45719" rIns="91439" bIns="45719" anchor="t">
            <a:noAutofit/>
          </a:bodyPr>
          <a:lstStyle/>
          <a:p>
            <a:endParaRPr/>
          </a:p>
        </p:txBody>
      </p:sp>
      <p:sp>
        <p:nvSpPr>
          <p:cNvPr id="85" name="Bild"/>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043614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Skriv ett citat här.”"/>
          <p:cNvSpPr txBox="1">
            <a:spLocks noGrp="1"/>
          </p:cNvSpPr>
          <p:nvPr>
            <p:ph type="body" sz="quarter" idx="14"/>
          </p:nvPr>
        </p:nvSpPr>
        <p:spPr>
          <a:xfrm>
            <a:off x="1190625" y="2979431"/>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”Skriv ett citat här.” </a:t>
            </a:r>
          </a:p>
        </p:txBody>
      </p:sp>
      <p:sp>
        <p:nvSpPr>
          <p:cNvPr id="9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307923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Bild"/>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679573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1924560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oto - Vertikalt" type="tx">
  <p:cSld name="1_Foto - Vertikalt">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6298406" y="446484"/>
            <a:ext cx="5000625" cy="57775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15" name="Google Shape;15;p34"/>
          <p:cNvSpPr txBox="1">
            <a:spLocks noGrp="1"/>
          </p:cNvSpPr>
          <p:nvPr>
            <p:ph type="title"/>
          </p:nvPr>
        </p:nvSpPr>
        <p:spPr>
          <a:xfrm>
            <a:off x="892969" y="446484"/>
            <a:ext cx="5000625" cy="2803922"/>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Helvetica Neue"/>
              <a:buNone/>
              <a:defRPr sz="4219"/>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4"/>
          <p:cNvSpPr txBox="1">
            <a:spLocks noGrp="1"/>
          </p:cNvSpPr>
          <p:nvPr>
            <p:ph type="body" idx="1"/>
          </p:nvPr>
        </p:nvSpPr>
        <p:spPr>
          <a:xfrm>
            <a:off x="892969" y="3321844"/>
            <a:ext cx="5000625" cy="2893219"/>
          </a:xfrm>
          <a:prstGeom prst="rect">
            <a:avLst/>
          </a:prstGeom>
          <a:noFill/>
          <a:ln>
            <a:noFill/>
          </a:ln>
        </p:spPr>
        <p:txBody>
          <a:bodyPr spcFirstLastPara="1" wrap="square" lIns="50800" tIns="50800" rIns="50800" bIns="50800" anchor="t" anchorCtr="0">
            <a:normAutofit/>
          </a:bodyPr>
          <a:lstStyle>
            <a:lvl1pPr marL="321457" lvl="0" indent="-160729" algn="ctr">
              <a:lnSpc>
                <a:spcPct val="100000"/>
              </a:lnSpc>
              <a:spcBef>
                <a:spcPts val="0"/>
              </a:spcBef>
              <a:spcAft>
                <a:spcPts val="0"/>
              </a:spcAft>
              <a:buClr>
                <a:srgbClr val="000000"/>
              </a:buClr>
              <a:buSzPts val="3700"/>
              <a:buFont typeface="Helvetica Neue"/>
              <a:buNone/>
              <a:defRPr sz="2601"/>
            </a:lvl1pPr>
            <a:lvl2pPr marL="642915" lvl="1" indent="-160729" algn="ctr">
              <a:lnSpc>
                <a:spcPct val="100000"/>
              </a:lnSpc>
              <a:spcBef>
                <a:spcPts val="0"/>
              </a:spcBef>
              <a:spcAft>
                <a:spcPts val="0"/>
              </a:spcAft>
              <a:buClr>
                <a:srgbClr val="000000"/>
              </a:buClr>
              <a:buSzPts val="3700"/>
              <a:buFont typeface="Helvetica Neue"/>
              <a:buNone/>
              <a:defRPr sz="2601"/>
            </a:lvl2pPr>
            <a:lvl3pPr marL="964372" lvl="2" indent="-160729" algn="ctr">
              <a:lnSpc>
                <a:spcPct val="100000"/>
              </a:lnSpc>
              <a:spcBef>
                <a:spcPts val="0"/>
              </a:spcBef>
              <a:spcAft>
                <a:spcPts val="0"/>
              </a:spcAft>
              <a:buClr>
                <a:srgbClr val="000000"/>
              </a:buClr>
              <a:buSzPts val="3700"/>
              <a:buFont typeface="Helvetica Neue"/>
              <a:buNone/>
              <a:defRPr sz="2601"/>
            </a:lvl3pPr>
            <a:lvl4pPr marL="1285829" lvl="3" indent="-160729" algn="ctr">
              <a:lnSpc>
                <a:spcPct val="100000"/>
              </a:lnSpc>
              <a:spcBef>
                <a:spcPts val="0"/>
              </a:spcBef>
              <a:spcAft>
                <a:spcPts val="0"/>
              </a:spcAft>
              <a:buClr>
                <a:srgbClr val="000000"/>
              </a:buClr>
              <a:buSzPts val="3700"/>
              <a:buFont typeface="Helvetica Neue"/>
              <a:buNone/>
              <a:defRPr sz="2601"/>
            </a:lvl4pPr>
            <a:lvl5pPr marL="1607287" lvl="4" indent="-160729" algn="ctr">
              <a:lnSpc>
                <a:spcPct val="100000"/>
              </a:lnSpc>
              <a:spcBef>
                <a:spcPts val="0"/>
              </a:spcBef>
              <a:spcAft>
                <a:spcPts val="0"/>
              </a:spcAft>
              <a:buClr>
                <a:srgbClr val="000000"/>
              </a:buClr>
              <a:buSzPts val="3700"/>
              <a:buFont typeface="Helvetica Neue"/>
              <a:buNone/>
              <a:defRPr sz="2601"/>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17" name="Google Shape;17;p34"/>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1890238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9" indent="0" algn="ctr">
              <a:buNone/>
              <a:defRPr sz="1801"/>
            </a:lvl3pPr>
            <a:lvl4pPr marL="1371599" indent="0" algn="ctr">
              <a:buNone/>
              <a:defRPr sz="1600"/>
            </a:lvl4pPr>
            <a:lvl5pPr marL="1828798" indent="0" algn="ctr">
              <a:buNone/>
              <a:defRPr sz="1600"/>
            </a:lvl5pPr>
            <a:lvl6pPr marL="2285997"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2024-09-01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Askims IKs ledarintroduktion 2024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54619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2F5AB-F053-4D2D-9ABE-E9359CC1488D}"/>
              </a:ext>
            </a:extLst>
          </p:cNvPr>
          <p:cNvSpPr>
            <a:spLocks noGrp="1"/>
          </p:cNvSpPr>
          <p:nvPr>
            <p:ph type="dt" sz="half" idx="10"/>
          </p:nvPr>
        </p:nvSpPr>
        <p:spPr/>
        <p:txBody>
          <a:bodyPr/>
          <a:lstStyle/>
          <a:p>
            <a:r>
              <a:rPr lang="sv-SE"/>
              <a:t>2024-09-01</a:t>
            </a:r>
          </a:p>
        </p:txBody>
      </p:sp>
      <p:sp>
        <p:nvSpPr>
          <p:cNvPr id="3" name="Footer Placeholder 2">
            <a:extLst>
              <a:ext uri="{FF2B5EF4-FFF2-40B4-BE49-F238E27FC236}">
                <a16:creationId xmlns:a16="http://schemas.microsoft.com/office/drawing/2014/main" id="{060E7B53-8A12-4FDA-AE94-A5AA205A1E93}"/>
              </a:ext>
            </a:extLst>
          </p:cNvPr>
          <p:cNvSpPr>
            <a:spLocks noGrp="1"/>
          </p:cNvSpPr>
          <p:nvPr>
            <p:ph type="ftr" sz="quarter" idx="11"/>
          </p:nvPr>
        </p:nvSpPr>
        <p:spPr/>
        <p:txBody>
          <a:bodyPr/>
          <a:lstStyle/>
          <a:p>
            <a:r>
              <a:rPr lang="sv-SE"/>
              <a:t>Askims IKs ledarintroduktion 2024</a:t>
            </a:r>
          </a:p>
        </p:txBody>
      </p:sp>
      <p:sp>
        <p:nvSpPr>
          <p:cNvPr id="4" name="Slide Number Placeholder 3">
            <a:extLst>
              <a:ext uri="{FF2B5EF4-FFF2-40B4-BE49-F238E27FC236}">
                <a16:creationId xmlns:a16="http://schemas.microsoft.com/office/drawing/2014/main" id="{23BFCFDC-E5E4-467F-A096-1F18721365DB}"/>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39167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F1D4-8EC4-4E76-A74E-0D4D41006A8E}"/>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AC120D54-A93D-40C6-8613-68C7F7AF8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24BC7-2D77-424D-B91D-E190D9D28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63F50F17-7C90-4AF6-82C5-D534D17C90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EDDC-98CF-45E4-A570-0355C964E2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0EE66538-5F26-4EF6-BBF0-8887EBE9C7A6}"/>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8" name="Footer Placeholder 7">
            <a:extLst>
              <a:ext uri="{FF2B5EF4-FFF2-40B4-BE49-F238E27FC236}">
                <a16:creationId xmlns:a16="http://schemas.microsoft.com/office/drawing/2014/main" id="{71E877B1-716A-4740-BE86-3E9D31723D45}"/>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99EEC081-EA72-42AC-A910-11D27A600397}"/>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376936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67EA-479B-4FC0-9257-AD56D56DD9EB}"/>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A0A98A5-BC60-4761-A5FD-FC9CFA56699F}"/>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4" name="Footer Placeholder 3">
            <a:extLst>
              <a:ext uri="{FF2B5EF4-FFF2-40B4-BE49-F238E27FC236}">
                <a16:creationId xmlns:a16="http://schemas.microsoft.com/office/drawing/2014/main" id="{A1C476C5-0DA7-45D9-8BD4-A22D0B7C0BC3}"/>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CCFCC164-CA00-484A-B8C8-E3121CC201C3}"/>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419514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2F5AB-F053-4D2D-9ABE-E9359CC1488D}"/>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3" name="Footer Placeholder 2">
            <a:extLst>
              <a:ext uri="{FF2B5EF4-FFF2-40B4-BE49-F238E27FC236}">
                <a16:creationId xmlns:a16="http://schemas.microsoft.com/office/drawing/2014/main" id="{060E7B53-8A12-4FDA-AE94-A5AA205A1E93}"/>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23BFCFDC-E5E4-467F-A096-1F18721365DB}"/>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315081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1E9B-8162-4B88-B8DD-8D4EBFAAD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304BFFF1-266F-4BB2-881C-6D12282CD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74148CF0-B3DC-47A7-93ED-0137CFC8A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D6DF5-143E-4BD9-9838-26F10E8B2D59}"/>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6" name="Footer Placeholder 5">
            <a:extLst>
              <a:ext uri="{FF2B5EF4-FFF2-40B4-BE49-F238E27FC236}">
                <a16:creationId xmlns:a16="http://schemas.microsoft.com/office/drawing/2014/main" id="{25AE5DE1-0573-49B3-B2C7-B47AC06DBC9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C2B2BB66-C4B3-4D63-A3EB-3A6DB99E75E1}"/>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157716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C103-F78E-4705-8BE4-993EE8CE2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3FF7385D-E0A7-4BC6-BAA8-BFA1664B5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49F734DC-7564-4A8E-9077-88315D43E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F7089-7B13-416B-B042-7DF9702E46EC}"/>
              </a:ext>
            </a:extLst>
          </p:cNvPr>
          <p:cNvSpPr>
            <a:spLocks noGrp="1"/>
          </p:cNvSpPr>
          <p:nvPr>
            <p:ph type="dt" sz="half" idx="10"/>
          </p:nvPr>
        </p:nvSpPr>
        <p:spPr/>
        <p:txBody>
          <a:bodyPr/>
          <a:lstStyle/>
          <a:p>
            <a:fld id="{2E27B45E-4BE9-43BA-A264-AD0097242DF1}" type="datetimeFigureOut">
              <a:rPr lang="sv-SE" smtClean="0"/>
              <a:t>2024-09-02</a:t>
            </a:fld>
            <a:endParaRPr lang="sv-SE"/>
          </a:p>
        </p:txBody>
      </p:sp>
      <p:sp>
        <p:nvSpPr>
          <p:cNvPr id="6" name="Footer Placeholder 5">
            <a:extLst>
              <a:ext uri="{FF2B5EF4-FFF2-40B4-BE49-F238E27FC236}">
                <a16:creationId xmlns:a16="http://schemas.microsoft.com/office/drawing/2014/main" id="{D116AA64-7F10-4AA0-B11E-D31D6D65A91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A5F90D5-6271-45E2-BCF0-6A8FADDC8C09}"/>
              </a:ext>
            </a:extLst>
          </p:cNvPr>
          <p:cNvSpPr>
            <a:spLocks noGrp="1"/>
          </p:cNvSpPr>
          <p:nvPr>
            <p:ph type="sldNum" sz="quarter" idx="12"/>
          </p:nvPr>
        </p:nvSpPr>
        <p:spPr/>
        <p:txBody>
          <a:bodyPr/>
          <a:lstStyle/>
          <a:p>
            <a:fld id="{38C0FA44-60CA-4774-B63A-703A791B9D9A}" type="slidenum">
              <a:rPr lang="sv-SE" smtClean="0"/>
              <a:t>‹#›</a:t>
            </a:fld>
            <a:endParaRPr lang="sv-SE"/>
          </a:p>
        </p:txBody>
      </p:sp>
    </p:spTree>
    <p:extLst>
      <p:ext uri="{BB962C8B-B14F-4D97-AF65-F5344CB8AC3E}">
        <p14:creationId xmlns:p14="http://schemas.microsoft.com/office/powerpoint/2010/main" val="175872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99E44-5DE4-4D05-AD07-2511FB1052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2F66B7CB-EC02-4D2D-87BB-28D0141F5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3D3585B-9952-4147-AC94-C121188A5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7B45E-4BE9-43BA-A264-AD0097242DF1}" type="datetimeFigureOut">
              <a:rPr lang="sv-SE" smtClean="0"/>
              <a:t>2024-09-02</a:t>
            </a:fld>
            <a:endParaRPr lang="sv-SE"/>
          </a:p>
        </p:txBody>
      </p:sp>
      <p:sp>
        <p:nvSpPr>
          <p:cNvPr id="5" name="Footer Placeholder 4">
            <a:extLst>
              <a:ext uri="{FF2B5EF4-FFF2-40B4-BE49-F238E27FC236}">
                <a16:creationId xmlns:a16="http://schemas.microsoft.com/office/drawing/2014/main" id="{1472D796-E57B-4279-A2BE-98E08366D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578473F1-2416-4E4B-8072-13B4907E0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0FA44-60CA-4774-B63A-703A791B9D9A}" type="slidenum">
              <a:rPr lang="sv-SE" smtClean="0"/>
              <a:t>‹#›</a:t>
            </a:fld>
            <a:endParaRPr lang="sv-SE"/>
          </a:p>
        </p:txBody>
      </p:sp>
    </p:spTree>
    <p:extLst>
      <p:ext uri="{BB962C8B-B14F-4D97-AF65-F5344CB8AC3E}">
        <p14:creationId xmlns:p14="http://schemas.microsoft.com/office/powerpoint/2010/main" val="914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5951761" y="6536531"/>
            <a:ext cx="282130"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2795812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703" r:id="rId8"/>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92969" y="178594"/>
            <a:ext cx="10406063" cy="1518047"/>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11" name="Google Shape;11;p33"/>
          <p:cNvSpPr txBox="1">
            <a:spLocks noGrp="1"/>
          </p:cNvSpPr>
          <p:nvPr>
            <p:ph type="body" idx="1"/>
          </p:nvPr>
        </p:nvSpPr>
        <p:spPr>
          <a:xfrm>
            <a:off x="892969" y="1821656"/>
            <a:ext cx="10406063" cy="4420195"/>
          </a:xfrm>
          <a:prstGeom prst="rect">
            <a:avLst/>
          </a:prstGeom>
          <a:noFill/>
          <a:ln>
            <a:noFill/>
          </a:ln>
        </p:spPr>
        <p:txBody>
          <a:bodyPr spcFirstLastPara="1" wrap="square" lIns="50800" tIns="50800" rIns="50800" bIns="50800" anchor="ctr" anchorCtr="0">
            <a:normAutofit/>
          </a:bodyPr>
          <a:lstStyle>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12" name="Google Shape;12;p33"/>
          <p:cNvSpPr txBox="1">
            <a:spLocks noGrp="1"/>
          </p:cNvSpPr>
          <p:nvPr>
            <p:ph type="sldNum" idx="12"/>
          </p:nvPr>
        </p:nvSpPr>
        <p:spPr>
          <a:xfrm>
            <a:off x="5933329" y="6536531"/>
            <a:ext cx="318993" cy="275717"/>
          </a:xfrm>
          <a:prstGeom prst="rect">
            <a:avLst/>
          </a:prstGeom>
          <a:noFill/>
          <a:ln>
            <a:noFill/>
          </a:ln>
        </p:spPr>
        <p:txBody>
          <a:bodyPr spcFirstLastPara="1" wrap="square" lIns="50800" tIns="50800" rIns="50800" bIns="50800" anchor="t" anchorCtr="0">
            <a:spAutoFit/>
          </a:bodyPr>
          <a:lstStyle>
            <a:lvl1pPr marL="0" marR="0" lvl="0"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1pPr>
            <a:lvl2pPr marL="0" marR="0" lvl="1"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2pPr>
            <a:lvl3pPr marL="0" marR="0" lvl="2"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3pPr>
            <a:lvl4pPr marL="0" marR="0" lvl="3"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4pPr>
            <a:lvl5pPr marL="0" marR="0" lvl="4"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5pPr>
            <a:lvl6pPr marL="0" marR="0" lvl="5"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6pPr>
            <a:lvl7pPr marL="0" marR="0" lvl="6"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7pPr>
            <a:lvl8pPr marL="0" marR="0" lvl="7"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8pPr>
            <a:lvl9pPr marL="0" marR="0" lvl="8" indent="0" algn="ctr" rtl="0">
              <a:spcBef>
                <a:spcPts val="0"/>
              </a:spcBef>
              <a:buNone/>
              <a:defRPr sz="1125"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425797504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5" r:id="rId3"/>
    <p:sldLayoutId id="2147483686" r:id="rId4"/>
    <p:sldLayoutId id="2147483687"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5933329" y="6536531"/>
            <a:ext cx="278923"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1813233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701" r:id="rId10"/>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5933329" y="6536531"/>
            <a:ext cx="278923"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19507766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spd="med"/>
  <p:hf sldNum="0" hdr="0"/>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laget.se/AskimsIK/Document/Download/-1/935127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laget.se/AskimsIK"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info@sportrehab.se" TargetMode="External"/><Relationship Id="rId4" Type="http://schemas.openxmlformats.org/officeDocument/2006/relationships/hyperlink" Target="http://www.sportrehab.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joakim.stenstrom@hotmail.co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www.laget.se/AskimsIK" TargetMode="External"/><Relationship Id="rId2" Type="http://schemas.openxmlformats.org/officeDocument/2006/relationships/image" Target="../media/image7.png"/><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tiftelsendunross.se/" TargetMode="Externa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himmel, gräs, träd&#10;&#10;Automatiskt genererad beskrivning">
            <a:extLst>
              <a:ext uri="{FF2B5EF4-FFF2-40B4-BE49-F238E27FC236}">
                <a16:creationId xmlns:a16="http://schemas.microsoft.com/office/drawing/2014/main" id="{1484C824-1B41-FE58-4977-A2B8A6A5DCAD}"/>
              </a:ext>
            </a:extLst>
          </p:cNvPr>
          <p:cNvPicPr>
            <a:picLocks noChangeAspect="1"/>
          </p:cNvPicPr>
          <p:nvPr/>
        </p:nvPicPr>
        <p:blipFill>
          <a:blip r:embed="rId2" cstate="email">
            <a:extLst>
              <a:ext uri="{28A0092B-C50C-407E-A947-70E740481C1C}">
                <a14:useLocalDpi xmlns:a14="http://schemas.microsoft.com/office/drawing/2010/main" val="0"/>
              </a:ext>
            </a:extLst>
          </a:blip>
          <a:srcRect t="15624" b="-7782"/>
          <a:stretch/>
        </p:blipFill>
        <p:spPr>
          <a:xfrm>
            <a:off x="1" y="0"/>
            <a:ext cx="12192000" cy="7490564"/>
          </a:xfrm>
          <a:prstGeom prst="rect">
            <a:avLst/>
          </a:prstGeom>
        </p:spPr>
      </p:pic>
      <p:sp>
        <p:nvSpPr>
          <p:cNvPr id="11" name="Rectangle 10">
            <a:extLst>
              <a:ext uri="{FF2B5EF4-FFF2-40B4-BE49-F238E27FC236}">
                <a16:creationId xmlns:a16="http://schemas.microsoft.com/office/drawing/2014/main" id="{B6165151-C6B4-4999-BC1C-347397FA5AB8}"/>
              </a:ext>
            </a:extLst>
          </p:cNvPr>
          <p:cNvSpPr/>
          <p:nvPr/>
        </p:nvSpPr>
        <p:spPr>
          <a:xfrm>
            <a:off x="0" y="4843148"/>
            <a:ext cx="12192000" cy="1474116"/>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2915"/>
            <a:endParaRPr lang="en-US" sz="1266" dirty="0">
              <a:solidFill>
                <a:prstClr val="white"/>
              </a:solidFill>
              <a:latin typeface="Calibri"/>
            </a:endParaRPr>
          </a:p>
        </p:txBody>
      </p:sp>
      <p:sp>
        <p:nvSpPr>
          <p:cNvPr id="8" name="textruta 10">
            <a:extLst>
              <a:ext uri="{FF2B5EF4-FFF2-40B4-BE49-F238E27FC236}">
                <a16:creationId xmlns:a16="http://schemas.microsoft.com/office/drawing/2014/main" id="{45641A7C-ACEE-4BC0-BF86-128E582B2543}"/>
              </a:ext>
            </a:extLst>
          </p:cNvPr>
          <p:cNvSpPr txBox="1"/>
          <p:nvPr/>
        </p:nvSpPr>
        <p:spPr>
          <a:xfrm>
            <a:off x="1561760" y="4957496"/>
            <a:ext cx="9141898" cy="1110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sv-SE" sz="3375" b="1" dirty="0">
                <a:solidFill>
                  <a:prstClr val="white"/>
                </a:solidFill>
                <a:latin typeface="Arial" panose="020B0604020202020204" pitchFamily="34" charset="0"/>
                <a:cs typeface="Arial" panose="020B0604020202020204" pitchFamily="34" charset="0"/>
                <a:sym typeface="Helvetica Neue"/>
              </a:rPr>
              <a:t>VÄLKOMNA TILL FÖRÄLDRAMÖTE</a:t>
            </a:r>
          </a:p>
          <a:p>
            <a:pPr algn="ctr" defTabSz="410751" hangingPunct="0"/>
            <a:r>
              <a:rPr lang="sv-SE" sz="3375" b="1" dirty="0">
                <a:solidFill>
                  <a:prstClr val="white"/>
                </a:solidFill>
                <a:latin typeface="Arial" panose="020B0604020202020204" pitchFamily="34" charset="0"/>
                <a:cs typeface="Arial" panose="020B0604020202020204" pitchFamily="34" charset="0"/>
                <a:sym typeface="Helvetica Neue"/>
              </a:rPr>
              <a:t>HT 2024</a:t>
            </a:r>
          </a:p>
        </p:txBody>
      </p:sp>
      <p:pic>
        <p:nvPicPr>
          <p:cNvPr id="4" name="Bildobjekt 3" descr="En bild som visar emblem, symbol, logotyp, Varumärke&#10;&#10;Automatiskt genererad beskrivning">
            <a:extLst>
              <a:ext uri="{FF2B5EF4-FFF2-40B4-BE49-F238E27FC236}">
                <a16:creationId xmlns:a16="http://schemas.microsoft.com/office/drawing/2014/main" id="{491C7F3A-EC36-1593-1496-FF7D882C2970}"/>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0195340" y="5071888"/>
            <a:ext cx="1016636" cy="1016636"/>
          </a:xfrm>
          <a:prstGeom prst="rect">
            <a:avLst/>
          </a:prstGeom>
        </p:spPr>
      </p:pic>
      <p:pic>
        <p:nvPicPr>
          <p:cNvPr id="5" name="Bildobjekt 4" descr="En bild som visar emblem, symbol, logotyp, Varumärke&#10;&#10;Automatiskt genererad beskrivning">
            <a:extLst>
              <a:ext uri="{FF2B5EF4-FFF2-40B4-BE49-F238E27FC236}">
                <a16:creationId xmlns:a16="http://schemas.microsoft.com/office/drawing/2014/main" id="{68E1A0D3-99E4-37A9-7ACD-2D36E762C473}"/>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053442" y="5051742"/>
            <a:ext cx="1016636" cy="1016636"/>
          </a:xfrm>
          <a:prstGeom prst="rect">
            <a:avLst/>
          </a:prstGeom>
        </p:spPr>
      </p:pic>
    </p:spTree>
    <p:extLst>
      <p:ext uri="{BB962C8B-B14F-4D97-AF65-F5344CB8AC3E}">
        <p14:creationId xmlns:p14="http://schemas.microsoft.com/office/powerpoint/2010/main" val="39130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5BDCC9-8CFD-404B-ACB5-61B263B0FA50}"/>
              </a:ext>
            </a:extLst>
          </p:cNvPr>
          <p:cNvSpPr/>
          <p:nvPr/>
        </p:nvSpPr>
        <p:spPr>
          <a:xfrm>
            <a:off x="1158959" y="4535055"/>
            <a:ext cx="2796802" cy="1200329"/>
          </a:xfrm>
          <a:prstGeom prst="rect">
            <a:avLst/>
          </a:prstGeom>
        </p:spPr>
        <p:txBody>
          <a:bodyPr wrap="square">
            <a:spAutoFit/>
          </a:bodyPr>
          <a:lstStyle/>
          <a:p>
            <a:pPr defTabSz="410751" hangingPunct="0"/>
            <a:r>
              <a:rPr lang="sv-SE" sz="1400" b="1" kern="0" dirty="0" err="1">
                <a:latin typeface="Arial" panose="020B0604020202020204" pitchFamily="34" charset="0"/>
                <a:ea typeface="Helvetica Neue Light" panose="02000403000000020004" pitchFamily="2" charset="0"/>
                <a:cs typeface="Arial" panose="020B0604020202020204" pitchFamily="34" charset="0"/>
                <a:sym typeface="Helvetica Neue"/>
              </a:rPr>
              <a:t>Admin</a:t>
            </a:r>
            <a:r>
              <a:rPr lang="sv-SE" sz="1400" b="1" kern="0" dirty="0">
                <a:latin typeface="Arial" panose="020B0604020202020204" pitchFamily="34" charset="0"/>
                <a:ea typeface="Helvetica Neue Light" panose="02000403000000020004" pitchFamily="2" charset="0"/>
                <a:cs typeface="Arial" panose="020B0604020202020204" pitchFamily="34" charset="0"/>
                <a:sym typeface="Helvetica Neue"/>
              </a:rPr>
              <a:t>, medlemsfrågor, flicklag (t.f.)</a:t>
            </a:r>
          </a:p>
          <a:p>
            <a:pPr defTabSz="410751" hangingPunct="0"/>
            <a:endParaRPr lang="sv-SE" sz="1600" kern="0" dirty="0">
              <a:latin typeface="Arial" panose="020B0604020202020204" pitchFamily="34" charset="0"/>
              <a:ea typeface="Helvetica Neue Light" panose="02000403000000020004" pitchFamily="2" charset="0"/>
              <a:cs typeface="Arial" panose="020B0604020202020204" pitchFamily="34" charset="0"/>
              <a:sym typeface="Helvetica Neue"/>
            </a:endParaRPr>
          </a:p>
          <a:p>
            <a:pPr defTabSz="410751" hangingPunct="0"/>
            <a:r>
              <a:rPr lang="sv-SE" sz="1600" kern="0" dirty="0">
                <a:latin typeface="Arial" panose="020B0604020202020204" pitchFamily="34" charset="0"/>
                <a:ea typeface="Helvetica Neue Light" panose="02000403000000020004" pitchFamily="2" charset="0"/>
                <a:cs typeface="Arial" panose="020B0604020202020204" pitchFamily="34" charset="0"/>
                <a:sym typeface="Helvetica Neue"/>
              </a:rPr>
              <a:t>Erika Faith </a:t>
            </a:r>
            <a:br>
              <a:rPr lang="sv-SE" sz="1600" kern="0" dirty="0">
                <a:latin typeface="Arial" panose="020B0604020202020204" pitchFamily="34" charset="0"/>
                <a:ea typeface="Helvetica Neue Light" panose="02000403000000020004" pitchFamily="2" charset="0"/>
                <a:cs typeface="Arial" panose="020B0604020202020204" pitchFamily="34" charset="0"/>
                <a:sym typeface="Helvetica Neue"/>
              </a:rPr>
            </a:br>
            <a:r>
              <a:rPr lang="sv-SE" sz="1200" kern="0" dirty="0">
                <a:latin typeface="Arial" panose="020B0604020202020204" pitchFamily="34" charset="0"/>
                <a:ea typeface="Helvetica Neue Light" panose="02000403000000020004" pitchFamily="2" charset="0"/>
                <a:cs typeface="Arial" panose="020B0604020202020204" pitchFamily="34" charset="0"/>
                <a:sym typeface="Helvetica Neue"/>
              </a:rPr>
              <a:t>erika@askimsik.se</a:t>
            </a:r>
            <a:endParaRPr lang="sv-SE" kern="0" dirty="0">
              <a:latin typeface="Arial" panose="020B0604020202020204" pitchFamily="34" charset="0"/>
              <a:ea typeface="Helvetica Neue Light" panose="02000403000000020004" pitchFamily="2" charset="0"/>
              <a:cs typeface="Arial" panose="020B0604020202020204" pitchFamily="34" charset="0"/>
              <a:sym typeface="Helvetica Neue"/>
            </a:endParaRPr>
          </a:p>
        </p:txBody>
      </p:sp>
      <p:sp>
        <p:nvSpPr>
          <p:cNvPr id="18" name="Rectangle 4">
            <a:extLst>
              <a:ext uri="{FF2B5EF4-FFF2-40B4-BE49-F238E27FC236}">
                <a16:creationId xmlns:a16="http://schemas.microsoft.com/office/drawing/2014/main" id="{E773091A-4112-40F3-9184-E80F320A3E7E}"/>
              </a:ext>
            </a:extLst>
          </p:cNvPr>
          <p:cNvSpPr/>
          <p:nvPr/>
        </p:nvSpPr>
        <p:spPr>
          <a:xfrm>
            <a:off x="4496064" y="4535055"/>
            <a:ext cx="2796803" cy="1200329"/>
          </a:xfrm>
          <a:prstGeom prst="rect">
            <a:avLst/>
          </a:prstGeom>
        </p:spPr>
        <p:txBody>
          <a:bodyPr wrap="square">
            <a:spAutoFit/>
          </a:bodyPr>
          <a:lstStyle/>
          <a:p>
            <a:pPr defTabSz="410751" hangingPunct="0"/>
            <a:r>
              <a:rPr lang="sv-SE" sz="1400" b="1" kern="0" dirty="0">
                <a:latin typeface="Arial" panose="020B0604020202020204" pitchFamily="34" charset="0"/>
                <a:ea typeface="Helvetica Neue Light" panose="02000403000000020004" pitchFamily="2" charset="0"/>
                <a:cs typeface="Arial" panose="020B0604020202020204" pitchFamily="34" charset="0"/>
                <a:sym typeface="Helvetica Neue"/>
              </a:rPr>
              <a:t>Fotbollsutvecklare, pojklag material och camps</a:t>
            </a:r>
          </a:p>
          <a:p>
            <a:pPr defTabSz="410751" hangingPunct="0"/>
            <a:endParaRPr lang="sv-SE" sz="1600" kern="0" dirty="0">
              <a:latin typeface="Arial" panose="020B0604020202020204" pitchFamily="34" charset="0"/>
              <a:ea typeface="Helvetica Neue Light" panose="02000403000000020004" pitchFamily="2" charset="0"/>
              <a:cs typeface="Arial" panose="020B0604020202020204" pitchFamily="34" charset="0"/>
              <a:sym typeface="Helvetica Neue"/>
            </a:endParaRPr>
          </a:p>
          <a:p>
            <a:pPr defTabSz="410751" hangingPunct="0"/>
            <a:r>
              <a:rPr lang="sv-SE" sz="1600" kern="0" dirty="0">
                <a:latin typeface="Arial" panose="020B0604020202020204" pitchFamily="34" charset="0"/>
                <a:ea typeface="Helvetica Neue Light" panose="02000403000000020004" pitchFamily="2" charset="0"/>
                <a:cs typeface="Arial" panose="020B0604020202020204" pitchFamily="34" charset="0"/>
                <a:sym typeface="Helvetica Neue"/>
              </a:rPr>
              <a:t>Christophe Languille</a:t>
            </a:r>
            <a:br>
              <a:rPr lang="sv-SE" sz="1600" kern="0" dirty="0">
                <a:latin typeface="Arial" panose="020B0604020202020204" pitchFamily="34" charset="0"/>
                <a:ea typeface="Helvetica Neue Light" panose="02000403000000020004" pitchFamily="2" charset="0"/>
                <a:cs typeface="Arial" panose="020B0604020202020204" pitchFamily="34" charset="0"/>
                <a:sym typeface="Helvetica Neue"/>
              </a:rPr>
            </a:br>
            <a:r>
              <a:rPr lang="sv-SE" sz="1200" kern="0" dirty="0">
                <a:latin typeface="Arial" panose="020B0604020202020204" pitchFamily="34" charset="0"/>
                <a:ea typeface="Helvetica Neue Light" panose="02000403000000020004" pitchFamily="2" charset="0"/>
                <a:cs typeface="Arial" panose="020B0604020202020204" pitchFamily="34" charset="0"/>
                <a:sym typeface="Helvetica Neue"/>
              </a:rPr>
              <a:t>christophe@askimsik.se</a:t>
            </a:r>
          </a:p>
        </p:txBody>
      </p:sp>
      <p:sp>
        <p:nvSpPr>
          <p:cNvPr id="3" name="TextBox 2">
            <a:extLst>
              <a:ext uri="{FF2B5EF4-FFF2-40B4-BE49-F238E27FC236}">
                <a16:creationId xmlns:a16="http://schemas.microsoft.com/office/drawing/2014/main" id="{916403AB-15E4-EB77-2A71-68EF6F33205D}"/>
              </a:ext>
            </a:extLst>
          </p:cNvPr>
          <p:cNvSpPr txBox="1"/>
          <p:nvPr/>
        </p:nvSpPr>
        <p:spPr>
          <a:xfrm>
            <a:off x="859483" y="836145"/>
            <a:ext cx="9764640" cy="441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Operativ ledning av Askims IKs verksamhet</a:t>
            </a:r>
          </a:p>
        </p:txBody>
      </p:sp>
      <p:pic>
        <p:nvPicPr>
          <p:cNvPr id="8" name="Skärmavbild 2019-01-09 kl. 09.06.54.png" descr="Skärmavbild 2019-01-09 kl. 09.06.54.png">
            <a:extLst>
              <a:ext uri="{FF2B5EF4-FFF2-40B4-BE49-F238E27FC236}">
                <a16:creationId xmlns:a16="http://schemas.microsoft.com/office/drawing/2014/main" id="{319558EE-84F6-7130-6D9B-768FEE5BCA99}"/>
              </a:ext>
            </a:extLst>
          </p:cNvPr>
          <p:cNvPicPr>
            <a:picLocks noChangeAspect="1"/>
          </p:cNvPicPr>
          <p:nvPr/>
        </p:nvPicPr>
        <p:blipFill>
          <a:blip r:embed="rId2"/>
          <a:stretch>
            <a:fillRect/>
          </a:stretch>
        </p:blipFill>
        <p:spPr>
          <a:xfrm>
            <a:off x="11109101" y="5774751"/>
            <a:ext cx="750655" cy="776441"/>
          </a:xfrm>
          <a:prstGeom prst="rect">
            <a:avLst/>
          </a:prstGeom>
          <a:ln w="12700">
            <a:miter lim="400000"/>
          </a:ln>
        </p:spPr>
      </p:pic>
      <p:pic>
        <p:nvPicPr>
          <p:cNvPr id="1026" name="Picture 2">
            <a:extLst>
              <a:ext uri="{FF2B5EF4-FFF2-40B4-BE49-F238E27FC236}">
                <a16:creationId xmlns:a16="http://schemas.microsoft.com/office/drawing/2014/main" id="{CD46C8FC-1417-A7A8-438E-A7798CF9D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92"/>
          <a:stretch/>
        </p:blipFill>
        <p:spPr bwMode="auto">
          <a:xfrm>
            <a:off x="1034411" y="2322945"/>
            <a:ext cx="2286000" cy="1978176"/>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En bild som visar klädsel, person, Träningströja, T-shirt&#10;&#10;Automatiskt genererad beskrivning">
            <a:extLst>
              <a:ext uri="{FF2B5EF4-FFF2-40B4-BE49-F238E27FC236}">
                <a16:creationId xmlns:a16="http://schemas.microsoft.com/office/drawing/2014/main" id="{7AE96893-BF98-545F-1425-F9C7584C3512}"/>
              </a:ext>
            </a:extLst>
          </p:cNvPr>
          <p:cNvPicPr>
            <a:picLocks noChangeAspect="1"/>
          </p:cNvPicPr>
          <p:nvPr/>
        </p:nvPicPr>
        <p:blipFill>
          <a:blip r:embed="rId4">
            <a:extLst>
              <a:ext uri="{28A0092B-C50C-407E-A947-70E740481C1C}">
                <a14:useLocalDpi xmlns:a14="http://schemas.microsoft.com/office/drawing/2010/main" val="0"/>
              </a:ext>
            </a:extLst>
          </a:blip>
          <a:srcRect b="40670"/>
          <a:stretch/>
        </p:blipFill>
        <p:spPr>
          <a:xfrm>
            <a:off x="4407969" y="2322945"/>
            <a:ext cx="2291948" cy="1978176"/>
          </a:xfrm>
          <a:prstGeom prst="rect">
            <a:avLst/>
          </a:prstGeom>
        </p:spPr>
      </p:pic>
    </p:spTree>
    <p:extLst>
      <p:ext uri="{BB962C8B-B14F-4D97-AF65-F5344CB8AC3E}">
        <p14:creationId xmlns:p14="http://schemas.microsoft.com/office/powerpoint/2010/main" val="116252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69BDCD-AD49-9049-C844-1B0C1677401B}"/>
              </a:ext>
            </a:extLst>
          </p:cNvPr>
          <p:cNvSpPr/>
          <p:nvPr/>
        </p:nvSpPr>
        <p:spPr>
          <a:xfrm>
            <a:off x="548428" y="1195980"/>
            <a:ext cx="1381760" cy="19886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Fotbollslek</a:t>
            </a:r>
          </a:p>
          <a:p>
            <a:pPr algn="ctr"/>
            <a:r>
              <a:rPr lang="sv-SE" dirty="0"/>
              <a:t>under vårsäsong</a:t>
            </a:r>
          </a:p>
        </p:txBody>
      </p:sp>
      <p:sp>
        <p:nvSpPr>
          <p:cNvPr id="3" name="Rectangle 2">
            <a:extLst>
              <a:ext uri="{FF2B5EF4-FFF2-40B4-BE49-F238E27FC236}">
                <a16:creationId xmlns:a16="http://schemas.microsoft.com/office/drawing/2014/main" id="{11BBD96F-FDDE-7B38-D6B1-CB7C2CE2D813}"/>
              </a:ext>
            </a:extLst>
          </p:cNvPr>
          <p:cNvSpPr/>
          <p:nvPr/>
        </p:nvSpPr>
        <p:spPr>
          <a:xfrm>
            <a:off x="2072640" y="1195980"/>
            <a:ext cx="2915920"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Barn</a:t>
            </a:r>
          </a:p>
          <a:p>
            <a:pPr algn="ctr"/>
            <a:r>
              <a:rPr lang="sv-SE" dirty="0"/>
              <a:t>6-12</a:t>
            </a:r>
          </a:p>
        </p:txBody>
      </p:sp>
      <p:sp>
        <p:nvSpPr>
          <p:cNvPr id="4" name="Rectangle 3">
            <a:extLst>
              <a:ext uri="{FF2B5EF4-FFF2-40B4-BE49-F238E27FC236}">
                <a16:creationId xmlns:a16="http://schemas.microsoft.com/office/drawing/2014/main" id="{3157106C-1B0F-4D06-8842-E5322BA0E86E}"/>
              </a:ext>
            </a:extLst>
          </p:cNvPr>
          <p:cNvSpPr/>
          <p:nvPr/>
        </p:nvSpPr>
        <p:spPr>
          <a:xfrm>
            <a:off x="2072640" y="3325221"/>
            <a:ext cx="944880" cy="1341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6-7</a:t>
            </a:r>
          </a:p>
          <a:p>
            <a:pPr algn="ctr"/>
            <a:endParaRPr lang="sv-SE" sz="1600" dirty="0"/>
          </a:p>
          <a:p>
            <a:pPr algn="ctr"/>
            <a:r>
              <a:rPr lang="sv-SE" sz="1600" dirty="0"/>
              <a:t>3 mot 3</a:t>
            </a:r>
          </a:p>
        </p:txBody>
      </p:sp>
      <p:sp>
        <p:nvSpPr>
          <p:cNvPr id="5" name="Rectangle 4">
            <a:extLst>
              <a:ext uri="{FF2B5EF4-FFF2-40B4-BE49-F238E27FC236}">
                <a16:creationId xmlns:a16="http://schemas.microsoft.com/office/drawing/2014/main" id="{83CBEBE2-7157-A2CB-B940-84391E17D107}"/>
              </a:ext>
            </a:extLst>
          </p:cNvPr>
          <p:cNvSpPr/>
          <p:nvPr/>
        </p:nvSpPr>
        <p:spPr>
          <a:xfrm>
            <a:off x="3055778" y="3325221"/>
            <a:ext cx="944880" cy="1341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8-9</a:t>
            </a:r>
          </a:p>
          <a:p>
            <a:pPr algn="ctr"/>
            <a:endParaRPr lang="sv-SE" sz="1600" dirty="0"/>
          </a:p>
          <a:p>
            <a:pPr algn="ctr"/>
            <a:r>
              <a:rPr lang="sv-SE" sz="1600" dirty="0"/>
              <a:t>5 mot 5</a:t>
            </a:r>
          </a:p>
        </p:txBody>
      </p:sp>
      <p:sp>
        <p:nvSpPr>
          <p:cNvPr id="6" name="Rectangle 5">
            <a:extLst>
              <a:ext uri="{FF2B5EF4-FFF2-40B4-BE49-F238E27FC236}">
                <a16:creationId xmlns:a16="http://schemas.microsoft.com/office/drawing/2014/main" id="{1C9E1490-E751-9CC0-F975-AC57C46C2377}"/>
              </a:ext>
            </a:extLst>
          </p:cNvPr>
          <p:cNvSpPr/>
          <p:nvPr/>
        </p:nvSpPr>
        <p:spPr>
          <a:xfrm>
            <a:off x="4038916" y="3325221"/>
            <a:ext cx="944880" cy="1341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10-12</a:t>
            </a:r>
          </a:p>
          <a:p>
            <a:pPr algn="ctr"/>
            <a:endParaRPr lang="sv-SE" sz="1600" dirty="0"/>
          </a:p>
          <a:p>
            <a:pPr algn="ctr"/>
            <a:r>
              <a:rPr lang="sv-SE" sz="1600" dirty="0"/>
              <a:t>7 mot 7</a:t>
            </a:r>
          </a:p>
        </p:txBody>
      </p:sp>
      <p:sp>
        <p:nvSpPr>
          <p:cNvPr id="9" name="Rectangle 8">
            <a:extLst>
              <a:ext uri="{FF2B5EF4-FFF2-40B4-BE49-F238E27FC236}">
                <a16:creationId xmlns:a16="http://schemas.microsoft.com/office/drawing/2014/main" id="{97EB53A8-FAA0-8A94-4571-C552A010932B}"/>
              </a:ext>
            </a:extLst>
          </p:cNvPr>
          <p:cNvSpPr/>
          <p:nvPr/>
        </p:nvSpPr>
        <p:spPr>
          <a:xfrm>
            <a:off x="5131012" y="1195980"/>
            <a:ext cx="216407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Ungdom</a:t>
            </a:r>
          </a:p>
          <a:p>
            <a:pPr algn="ctr"/>
            <a:r>
              <a:rPr lang="sv-SE" dirty="0"/>
              <a:t>12-15 (P16)</a:t>
            </a:r>
          </a:p>
        </p:txBody>
      </p:sp>
      <p:sp>
        <p:nvSpPr>
          <p:cNvPr id="10" name="Rectangle 9">
            <a:extLst>
              <a:ext uri="{FF2B5EF4-FFF2-40B4-BE49-F238E27FC236}">
                <a16:creationId xmlns:a16="http://schemas.microsoft.com/office/drawing/2014/main" id="{33B879CC-A91B-7786-8091-B9FBDAFBA3DF}"/>
              </a:ext>
            </a:extLst>
          </p:cNvPr>
          <p:cNvSpPr/>
          <p:nvPr/>
        </p:nvSpPr>
        <p:spPr>
          <a:xfrm>
            <a:off x="5136197" y="3325221"/>
            <a:ext cx="1071562" cy="1341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13-14</a:t>
            </a:r>
          </a:p>
          <a:p>
            <a:pPr algn="ctr"/>
            <a:endParaRPr lang="sv-SE" sz="1600" dirty="0"/>
          </a:p>
          <a:p>
            <a:pPr algn="ctr"/>
            <a:r>
              <a:rPr lang="sv-SE" sz="1600" dirty="0"/>
              <a:t>9 mot 9</a:t>
            </a:r>
          </a:p>
        </p:txBody>
      </p:sp>
      <p:sp>
        <p:nvSpPr>
          <p:cNvPr id="11" name="Rectangle 10">
            <a:extLst>
              <a:ext uri="{FF2B5EF4-FFF2-40B4-BE49-F238E27FC236}">
                <a16:creationId xmlns:a16="http://schemas.microsoft.com/office/drawing/2014/main" id="{9AED46BA-A8C3-9B6D-4F96-71ECCCA0DD8B}"/>
              </a:ext>
            </a:extLst>
          </p:cNvPr>
          <p:cNvSpPr/>
          <p:nvPr/>
        </p:nvSpPr>
        <p:spPr>
          <a:xfrm>
            <a:off x="6278880" y="3325221"/>
            <a:ext cx="5629272" cy="1341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15-</a:t>
            </a:r>
          </a:p>
          <a:p>
            <a:pPr algn="ctr"/>
            <a:endParaRPr lang="sv-SE" sz="1600" dirty="0"/>
          </a:p>
          <a:p>
            <a:pPr algn="ctr"/>
            <a:r>
              <a:rPr lang="sv-SE" sz="1600" dirty="0"/>
              <a:t>11 mot 11</a:t>
            </a:r>
          </a:p>
        </p:txBody>
      </p:sp>
      <p:sp>
        <p:nvSpPr>
          <p:cNvPr id="12" name="Rectangle 11">
            <a:extLst>
              <a:ext uri="{FF2B5EF4-FFF2-40B4-BE49-F238E27FC236}">
                <a16:creationId xmlns:a16="http://schemas.microsoft.com/office/drawing/2014/main" id="{1927D177-8267-0B38-8ED6-56A07C281126}"/>
              </a:ext>
            </a:extLst>
          </p:cNvPr>
          <p:cNvSpPr/>
          <p:nvPr/>
        </p:nvSpPr>
        <p:spPr>
          <a:xfrm>
            <a:off x="7437543" y="1206140"/>
            <a:ext cx="216407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Junior</a:t>
            </a:r>
          </a:p>
          <a:p>
            <a:pPr algn="ctr"/>
            <a:r>
              <a:rPr lang="sv-SE" dirty="0"/>
              <a:t>16-19</a:t>
            </a:r>
          </a:p>
        </p:txBody>
      </p:sp>
      <p:sp>
        <p:nvSpPr>
          <p:cNvPr id="14" name="Rectangle 13">
            <a:extLst>
              <a:ext uri="{FF2B5EF4-FFF2-40B4-BE49-F238E27FC236}">
                <a16:creationId xmlns:a16="http://schemas.microsoft.com/office/drawing/2014/main" id="{0AE04922-EB2E-823B-4006-1134B195FE95}"/>
              </a:ext>
            </a:extLst>
          </p:cNvPr>
          <p:cNvSpPr/>
          <p:nvPr/>
        </p:nvSpPr>
        <p:spPr>
          <a:xfrm>
            <a:off x="9744073" y="1206140"/>
            <a:ext cx="216407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Senior</a:t>
            </a:r>
          </a:p>
          <a:p>
            <a:pPr algn="ctr"/>
            <a:endParaRPr lang="sv-SE" dirty="0"/>
          </a:p>
        </p:txBody>
      </p:sp>
      <p:sp>
        <p:nvSpPr>
          <p:cNvPr id="17" name="TextBox 16">
            <a:extLst>
              <a:ext uri="{FF2B5EF4-FFF2-40B4-BE49-F238E27FC236}">
                <a16:creationId xmlns:a16="http://schemas.microsoft.com/office/drawing/2014/main" id="{DEB184D2-C010-A7A2-C7E3-2ACCE52401BE}"/>
              </a:ext>
            </a:extLst>
          </p:cNvPr>
          <p:cNvSpPr txBox="1"/>
          <p:nvPr/>
        </p:nvSpPr>
        <p:spPr>
          <a:xfrm>
            <a:off x="508000" y="512802"/>
            <a:ext cx="4836260" cy="369332"/>
          </a:xfrm>
          <a:prstGeom prst="rect">
            <a:avLst/>
          </a:prstGeom>
          <a:noFill/>
        </p:spPr>
        <p:txBody>
          <a:bodyPr wrap="none" rtlCol="0">
            <a:spAutoFit/>
          </a:bodyPr>
          <a:lstStyle/>
          <a:p>
            <a:r>
              <a:rPr lang="sv-SE" b="1" dirty="0"/>
              <a:t>ASKIMS IKs GRUNDSTRUKTUR OCH SAMVERKAN</a:t>
            </a:r>
          </a:p>
        </p:txBody>
      </p:sp>
      <p:sp>
        <p:nvSpPr>
          <p:cNvPr id="7" name="Rectangle 6">
            <a:extLst>
              <a:ext uri="{FF2B5EF4-FFF2-40B4-BE49-F238E27FC236}">
                <a16:creationId xmlns:a16="http://schemas.microsoft.com/office/drawing/2014/main" id="{6B4B8234-C973-52A4-8B4F-77CE4BA688F1}"/>
              </a:ext>
            </a:extLst>
          </p:cNvPr>
          <p:cNvSpPr/>
          <p:nvPr/>
        </p:nvSpPr>
        <p:spPr>
          <a:xfrm>
            <a:off x="548428" y="3325221"/>
            <a:ext cx="1381760" cy="1341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6-åringar i förskoleklass</a:t>
            </a:r>
          </a:p>
          <a:p>
            <a:pPr algn="ctr"/>
            <a:endParaRPr lang="sv-SE" sz="1600" dirty="0"/>
          </a:p>
        </p:txBody>
      </p:sp>
      <p:sp>
        <p:nvSpPr>
          <p:cNvPr id="8" name="Rectangle 7">
            <a:extLst>
              <a:ext uri="{FF2B5EF4-FFF2-40B4-BE49-F238E27FC236}">
                <a16:creationId xmlns:a16="http://schemas.microsoft.com/office/drawing/2014/main" id="{E83C89D4-C49B-3F5F-48A9-4CF56046DDC6}"/>
              </a:ext>
            </a:extLst>
          </p:cNvPr>
          <p:cNvSpPr/>
          <p:nvPr/>
        </p:nvSpPr>
        <p:spPr>
          <a:xfrm>
            <a:off x="2047065" y="4802777"/>
            <a:ext cx="1953593" cy="241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Fadderverksamhet 7-10</a:t>
            </a:r>
          </a:p>
        </p:txBody>
      </p:sp>
      <p:sp>
        <p:nvSpPr>
          <p:cNvPr id="13" name="Rectangle 12">
            <a:extLst>
              <a:ext uri="{FF2B5EF4-FFF2-40B4-BE49-F238E27FC236}">
                <a16:creationId xmlns:a16="http://schemas.microsoft.com/office/drawing/2014/main" id="{608D37B1-9399-4206-51F2-CD981865E085}"/>
              </a:ext>
            </a:extLst>
          </p:cNvPr>
          <p:cNvSpPr/>
          <p:nvPr/>
        </p:nvSpPr>
        <p:spPr>
          <a:xfrm>
            <a:off x="4038916" y="4802777"/>
            <a:ext cx="3312226" cy="25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Club-</a:t>
            </a:r>
            <a:r>
              <a:rPr lang="sv-SE" sz="1400" dirty="0" err="1"/>
              <a:t>buildning</a:t>
            </a:r>
            <a:r>
              <a:rPr lang="sv-SE" sz="1400" dirty="0"/>
              <a:t> 10-15</a:t>
            </a:r>
          </a:p>
        </p:txBody>
      </p:sp>
      <p:sp>
        <p:nvSpPr>
          <p:cNvPr id="19" name="Rectangle 18">
            <a:extLst>
              <a:ext uri="{FF2B5EF4-FFF2-40B4-BE49-F238E27FC236}">
                <a16:creationId xmlns:a16="http://schemas.microsoft.com/office/drawing/2014/main" id="{6BFC0C8B-9820-AF39-DFBC-06E2E02C64ED}"/>
              </a:ext>
            </a:extLst>
          </p:cNvPr>
          <p:cNvSpPr/>
          <p:nvPr/>
        </p:nvSpPr>
        <p:spPr>
          <a:xfrm>
            <a:off x="7468020" y="4802777"/>
            <a:ext cx="4440132" cy="25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Tillfällen med samträning</a:t>
            </a:r>
          </a:p>
        </p:txBody>
      </p:sp>
      <p:sp>
        <p:nvSpPr>
          <p:cNvPr id="21" name="TextBox 20">
            <a:extLst>
              <a:ext uri="{FF2B5EF4-FFF2-40B4-BE49-F238E27FC236}">
                <a16:creationId xmlns:a16="http://schemas.microsoft.com/office/drawing/2014/main" id="{4D969C42-29D4-C3CA-166F-FE7B96EBB20F}"/>
              </a:ext>
            </a:extLst>
          </p:cNvPr>
          <p:cNvSpPr txBox="1"/>
          <p:nvPr/>
        </p:nvSpPr>
        <p:spPr>
          <a:xfrm>
            <a:off x="508000" y="5259509"/>
            <a:ext cx="11354540" cy="900246"/>
          </a:xfrm>
          <a:prstGeom prst="rect">
            <a:avLst/>
          </a:prstGeom>
          <a:noFill/>
        </p:spPr>
        <p:txBody>
          <a:bodyPr wrap="square">
            <a:spAutoFit/>
          </a:bodyPr>
          <a:lstStyle/>
          <a:p>
            <a:r>
              <a:rPr lang="sv-SE" sz="1050" dirty="0"/>
              <a:t>Samarbetet mellan lagen startas upp i låg ålder (fadderverksamhet) och blir mer tydlig för våra spelare då de blir en del av club-</a:t>
            </a:r>
            <a:r>
              <a:rPr lang="sv-SE" sz="1050" dirty="0" err="1"/>
              <a:t>building</a:t>
            </a:r>
            <a:r>
              <a:rPr lang="sv-SE" sz="1050" dirty="0"/>
              <a:t>. Det innebär att våra spelare står redo inför juniorspel där fler åldersgrupper bildar lag och externa tränare leder lagen. Juniorspel och seniorspel är heller inga isolerade verksamheter. Spelare från våra ungdomslag som behöver en extra utmaning och utveckling kan erbjudas träningstillfällen och matchspel med juniorspelarna. Och juniorspelarna som behöver extra utmaning och utveckling kan erbjudas träningstillfällen och matchspel med seniorspelarna. Ju äldre junior, ju mer utökat samarbete med senior för att slutligen, fullt ut, ta steget upp i senior-truppen. 10 åringarna som är yngst har Club-</a:t>
            </a:r>
            <a:r>
              <a:rPr lang="sv-SE" sz="1050" dirty="0" err="1"/>
              <a:t>building</a:t>
            </a:r>
            <a:r>
              <a:rPr lang="sv-SE" sz="1050" dirty="0"/>
              <a:t> varannan månad  (istället för varje) och kör även  fadderverksamhet.</a:t>
            </a:r>
          </a:p>
        </p:txBody>
      </p:sp>
      <p:pic>
        <p:nvPicPr>
          <p:cNvPr id="20" name="Bildobjekt 4" descr="En bild som visar emblem, symbol, logotyp, Varumärke&#10;&#10;Automatiskt genererad beskrivning">
            <a:extLst>
              <a:ext uri="{FF2B5EF4-FFF2-40B4-BE49-F238E27FC236}">
                <a16:creationId xmlns:a16="http://schemas.microsoft.com/office/drawing/2014/main" id="{51CB1296-59DB-CC10-0A81-74EF8ECAD6C2}"/>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pic>
        <p:nvPicPr>
          <p:cNvPr id="22" name="Bild" descr="Bild">
            <a:extLst>
              <a:ext uri="{FF2B5EF4-FFF2-40B4-BE49-F238E27FC236}">
                <a16:creationId xmlns:a16="http://schemas.microsoft.com/office/drawing/2014/main" id="{9967CAF6-4EB8-8D74-5327-23F68BDFEFB8}"/>
              </a:ext>
            </a:extLst>
          </p:cNvPr>
          <p:cNvPicPr>
            <a:picLocks noChangeAspect="1"/>
          </p:cNvPicPr>
          <p:nvPr/>
        </p:nvPicPr>
        <p:blipFill>
          <a:blip r:embed="rId4"/>
          <a:stretch>
            <a:fillRect/>
          </a:stretch>
        </p:blipFill>
        <p:spPr>
          <a:xfrm>
            <a:off x="2103897" y="6242474"/>
            <a:ext cx="8784000" cy="231726"/>
          </a:xfrm>
          <a:prstGeom prst="rect">
            <a:avLst/>
          </a:prstGeom>
          <a:ln w="12700">
            <a:miter lim="400000"/>
          </a:ln>
        </p:spPr>
      </p:pic>
      <p:sp>
        <p:nvSpPr>
          <p:cNvPr id="23" name="Rectangle 22">
            <a:extLst>
              <a:ext uri="{FF2B5EF4-FFF2-40B4-BE49-F238E27FC236}">
                <a16:creationId xmlns:a16="http://schemas.microsoft.com/office/drawing/2014/main" id="{2A04B048-72BA-037D-FDA2-2FA09CCD68B6}"/>
              </a:ext>
            </a:extLst>
          </p:cNvPr>
          <p:cNvSpPr/>
          <p:nvPr/>
        </p:nvSpPr>
        <p:spPr>
          <a:xfrm>
            <a:off x="548428" y="4792617"/>
            <a:ext cx="1381760" cy="25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Ungdomsledare</a:t>
            </a:r>
          </a:p>
        </p:txBody>
      </p:sp>
    </p:spTree>
    <p:extLst>
      <p:ext uri="{BB962C8B-B14F-4D97-AF65-F5344CB8AC3E}">
        <p14:creationId xmlns:p14="http://schemas.microsoft.com/office/powerpoint/2010/main" val="162337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7F394F5F-E053-E573-3F69-1D0038A3EDB2}"/>
              </a:ext>
            </a:extLst>
          </p:cNvPr>
          <p:cNvSpPr txBox="1"/>
          <p:nvPr/>
        </p:nvSpPr>
        <p:spPr>
          <a:xfrm>
            <a:off x="603682" y="484520"/>
            <a:ext cx="4379024" cy="1200329"/>
          </a:xfrm>
          <a:prstGeom prst="rect">
            <a:avLst/>
          </a:prstGeom>
          <a:noFill/>
        </p:spPr>
        <p:txBody>
          <a:bodyPr wrap="square" rtlCol="0">
            <a:spAutoFit/>
          </a:bodyPr>
          <a:lstStyle/>
          <a:p>
            <a:r>
              <a:rPr lang="sv-SE" sz="2400" b="1" dirty="0"/>
              <a:t>Utökat samarbete mellan lagen och större möjlighet till utveckling för våra spelare!</a:t>
            </a:r>
          </a:p>
        </p:txBody>
      </p:sp>
      <p:sp>
        <p:nvSpPr>
          <p:cNvPr id="4" name="textruta 3">
            <a:extLst>
              <a:ext uri="{FF2B5EF4-FFF2-40B4-BE49-F238E27FC236}">
                <a16:creationId xmlns:a16="http://schemas.microsoft.com/office/drawing/2014/main" id="{92516650-8432-565A-6080-781510CD93CF}"/>
              </a:ext>
            </a:extLst>
          </p:cNvPr>
          <p:cNvSpPr txBox="1"/>
          <p:nvPr/>
        </p:nvSpPr>
        <p:spPr>
          <a:xfrm>
            <a:off x="620511" y="2348415"/>
            <a:ext cx="6570704" cy="3570208"/>
          </a:xfrm>
          <a:prstGeom prst="rect">
            <a:avLst/>
          </a:prstGeom>
          <a:noFill/>
        </p:spPr>
        <p:txBody>
          <a:bodyPr wrap="square" rtlCol="0">
            <a:spAutoFit/>
          </a:bodyPr>
          <a:lstStyle/>
          <a:p>
            <a:r>
              <a:rPr lang="sv-SE" sz="1600" dirty="0"/>
              <a:t>Från att tidigare låtit spelarna utvecklas i sin åldersgrupp öppnar vi nu uppför en större rörelse mellan äldre och yngre lag.</a:t>
            </a:r>
          </a:p>
          <a:p>
            <a:endParaRPr lang="sv-SE" sz="1600" dirty="0"/>
          </a:p>
          <a:p>
            <a:r>
              <a:rPr lang="sv-SE" sz="1600" b="1" dirty="0"/>
              <a:t>Varför gör vi detta?</a:t>
            </a:r>
          </a:p>
          <a:p>
            <a:r>
              <a:rPr lang="sv-SE" sz="1600" dirty="0"/>
              <a:t>För att bättre bemöta variationer i utvecklingstakt hos barn och ungdomar grupperar vi tillfälligt våra spelare baserat på nuvarande utvecklingsnivå och motivation.</a:t>
            </a:r>
          </a:p>
          <a:p>
            <a:endParaRPr lang="sv-SE" sz="1600" dirty="0"/>
          </a:p>
          <a:p>
            <a:r>
              <a:rPr lang="sv-SE" sz="1600" b="1" dirty="0"/>
              <a:t>För vilka?</a:t>
            </a:r>
          </a:p>
          <a:p>
            <a:r>
              <a:rPr lang="sv-SE" sz="1600" dirty="0"/>
              <a:t>Vi startar från 9 mot 9 (året spelaren fyller 13 år).</a:t>
            </a:r>
            <a:br>
              <a:rPr lang="sv-SE" sz="1600" dirty="0"/>
            </a:br>
            <a:endParaRPr lang="sv-SE" sz="1600" b="1" dirty="0"/>
          </a:p>
          <a:p>
            <a:r>
              <a:rPr lang="sv-SE" sz="1600" b="1" u="sng" dirty="0"/>
              <a:t>Grunden är spelarens mognad. Viktigt också att lyssna till spelarens egna tankar om att tillfälligt skifta grupp.</a:t>
            </a:r>
          </a:p>
          <a:p>
            <a:endParaRPr lang="sv-SE" dirty="0"/>
          </a:p>
        </p:txBody>
      </p:sp>
      <p:pic>
        <p:nvPicPr>
          <p:cNvPr id="5" name="Bildobjekt 4" descr="En bild som visar emblem, symbol, logotyp, Varumärke&#10;&#10;Automatiskt genererad beskrivning">
            <a:extLst>
              <a:ext uri="{FF2B5EF4-FFF2-40B4-BE49-F238E27FC236}">
                <a16:creationId xmlns:a16="http://schemas.microsoft.com/office/drawing/2014/main" id="{474FF988-7FD8-71AF-AC80-F53B3138212B}"/>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pic>
        <p:nvPicPr>
          <p:cNvPr id="6" name="Bild" descr="Bild">
            <a:extLst>
              <a:ext uri="{FF2B5EF4-FFF2-40B4-BE49-F238E27FC236}">
                <a16:creationId xmlns:a16="http://schemas.microsoft.com/office/drawing/2014/main" id="{C6BD44EE-6968-0FEC-6BCA-95D05D5F807B}"/>
              </a:ext>
            </a:extLst>
          </p:cNvPr>
          <p:cNvPicPr>
            <a:picLocks noChangeAspect="1"/>
          </p:cNvPicPr>
          <p:nvPr/>
        </p:nvPicPr>
        <p:blipFill>
          <a:blip r:embed="rId5"/>
          <a:stretch>
            <a:fillRect/>
          </a:stretch>
        </p:blipFill>
        <p:spPr>
          <a:xfrm>
            <a:off x="2103897" y="6242474"/>
            <a:ext cx="8784000" cy="231726"/>
          </a:xfrm>
          <a:prstGeom prst="rect">
            <a:avLst/>
          </a:prstGeom>
          <a:ln w="12700">
            <a:miter lim="400000"/>
          </a:ln>
        </p:spPr>
      </p:pic>
      <p:sp>
        <p:nvSpPr>
          <p:cNvPr id="7" name="Ellips 6">
            <a:extLst>
              <a:ext uri="{FF2B5EF4-FFF2-40B4-BE49-F238E27FC236}">
                <a16:creationId xmlns:a16="http://schemas.microsoft.com/office/drawing/2014/main" id="{25DC4297-18FA-FF6C-F4C1-54BB0397CF55}"/>
              </a:ext>
            </a:extLst>
          </p:cNvPr>
          <p:cNvSpPr/>
          <p:nvPr/>
        </p:nvSpPr>
        <p:spPr>
          <a:xfrm>
            <a:off x="8618388" y="817584"/>
            <a:ext cx="936248" cy="90679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FP12</a:t>
            </a:r>
          </a:p>
        </p:txBody>
      </p:sp>
      <p:sp>
        <p:nvSpPr>
          <p:cNvPr id="10" name="Ellips 9">
            <a:extLst>
              <a:ext uri="{FF2B5EF4-FFF2-40B4-BE49-F238E27FC236}">
                <a16:creationId xmlns:a16="http://schemas.microsoft.com/office/drawing/2014/main" id="{1853BE17-65A8-8B86-1450-5DC836A2618B}"/>
              </a:ext>
            </a:extLst>
          </p:cNvPr>
          <p:cNvSpPr/>
          <p:nvPr/>
        </p:nvSpPr>
        <p:spPr>
          <a:xfrm>
            <a:off x="9869291" y="817584"/>
            <a:ext cx="936248" cy="90679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FP11</a:t>
            </a:r>
          </a:p>
        </p:txBody>
      </p:sp>
      <p:sp>
        <p:nvSpPr>
          <p:cNvPr id="11" name="Ellips 10">
            <a:extLst>
              <a:ext uri="{FF2B5EF4-FFF2-40B4-BE49-F238E27FC236}">
                <a16:creationId xmlns:a16="http://schemas.microsoft.com/office/drawing/2014/main" id="{C77363BE-2778-2BED-F89B-590B6A9D371E}"/>
              </a:ext>
            </a:extLst>
          </p:cNvPr>
          <p:cNvSpPr/>
          <p:nvPr/>
        </p:nvSpPr>
        <p:spPr>
          <a:xfrm>
            <a:off x="7367485" y="817584"/>
            <a:ext cx="936248" cy="90679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FP13</a:t>
            </a:r>
          </a:p>
        </p:txBody>
      </p:sp>
      <p:cxnSp>
        <p:nvCxnSpPr>
          <p:cNvPr id="14" name="Kurva 13">
            <a:extLst>
              <a:ext uri="{FF2B5EF4-FFF2-40B4-BE49-F238E27FC236}">
                <a16:creationId xmlns:a16="http://schemas.microsoft.com/office/drawing/2014/main" id="{4479918A-20B1-91DE-4271-9542B72D372D}"/>
              </a:ext>
            </a:extLst>
          </p:cNvPr>
          <p:cNvCxnSpPr>
            <a:stCxn id="11" idx="4"/>
            <a:endCxn id="7" idx="4"/>
          </p:cNvCxnSpPr>
          <p:nvPr/>
        </p:nvCxnSpPr>
        <p:spPr>
          <a:xfrm rot="16200000" flipH="1">
            <a:off x="8461060" y="1098922"/>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5" name="Kurva 14">
            <a:extLst>
              <a:ext uri="{FF2B5EF4-FFF2-40B4-BE49-F238E27FC236}">
                <a16:creationId xmlns:a16="http://schemas.microsoft.com/office/drawing/2014/main" id="{ACE177B6-ED78-CCD5-8156-4EAC61DF70C3}"/>
              </a:ext>
            </a:extLst>
          </p:cNvPr>
          <p:cNvCxnSpPr>
            <a:cxnSpLocks/>
            <a:stCxn id="7" idx="0"/>
            <a:endCxn id="11" idx="0"/>
          </p:cNvCxnSpPr>
          <p:nvPr/>
        </p:nvCxnSpPr>
        <p:spPr>
          <a:xfrm rot="16200000" flipV="1">
            <a:off x="8461061" y="192132"/>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1" name="Kurva 20">
            <a:extLst>
              <a:ext uri="{FF2B5EF4-FFF2-40B4-BE49-F238E27FC236}">
                <a16:creationId xmlns:a16="http://schemas.microsoft.com/office/drawing/2014/main" id="{3D975BE8-6CD8-8B27-AA2B-E4218CB55243}"/>
              </a:ext>
            </a:extLst>
          </p:cNvPr>
          <p:cNvCxnSpPr>
            <a:cxnSpLocks/>
          </p:cNvCxnSpPr>
          <p:nvPr/>
        </p:nvCxnSpPr>
        <p:spPr>
          <a:xfrm rot="16200000" flipV="1">
            <a:off x="9705614" y="220187"/>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2" name="Kurva 21">
            <a:extLst>
              <a:ext uri="{FF2B5EF4-FFF2-40B4-BE49-F238E27FC236}">
                <a16:creationId xmlns:a16="http://schemas.microsoft.com/office/drawing/2014/main" id="{63F2C139-E600-F818-C23C-23BD7F580CE4}"/>
              </a:ext>
            </a:extLst>
          </p:cNvPr>
          <p:cNvCxnSpPr/>
          <p:nvPr/>
        </p:nvCxnSpPr>
        <p:spPr>
          <a:xfrm rot="16200000" flipH="1">
            <a:off x="9705614" y="1111624"/>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3" name="Kurva 22">
            <a:extLst>
              <a:ext uri="{FF2B5EF4-FFF2-40B4-BE49-F238E27FC236}">
                <a16:creationId xmlns:a16="http://schemas.microsoft.com/office/drawing/2014/main" id="{76413EBC-0102-F3A6-C06A-D572760263EF}"/>
              </a:ext>
            </a:extLst>
          </p:cNvPr>
          <p:cNvCxnSpPr/>
          <p:nvPr/>
        </p:nvCxnSpPr>
        <p:spPr>
          <a:xfrm rot="16200000" flipH="1">
            <a:off x="10956517" y="1130677"/>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4" name="Kurva 23">
            <a:extLst>
              <a:ext uri="{FF2B5EF4-FFF2-40B4-BE49-F238E27FC236}">
                <a16:creationId xmlns:a16="http://schemas.microsoft.com/office/drawing/2014/main" id="{25ACAF49-85F3-2BCF-037A-0C0C81FB82F1}"/>
              </a:ext>
            </a:extLst>
          </p:cNvPr>
          <p:cNvCxnSpPr>
            <a:cxnSpLocks/>
          </p:cNvCxnSpPr>
          <p:nvPr/>
        </p:nvCxnSpPr>
        <p:spPr>
          <a:xfrm rot="16200000" flipV="1">
            <a:off x="10956518" y="211978"/>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5" name="Kurva 24">
            <a:extLst>
              <a:ext uri="{FF2B5EF4-FFF2-40B4-BE49-F238E27FC236}">
                <a16:creationId xmlns:a16="http://schemas.microsoft.com/office/drawing/2014/main" id="{635CF969-661D-ECA0-D0E0-E4457144A6A7}"/>
              </a:ext>
            </a:extLst>
          </p:cNvPr>
          <p:cNvCxnSpPr/>
          <p:nvPr/>
        </p:nvCxnSpPr>
        <p:spPr>
          <a:xfrm rot="16200000" flipH="1">
            <a:off x="7210157" y="1083046"/>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6" name="Kurva 25">
            <a:extLst>
              <a:ext uri="{FF2B5EF4-FFF2-40B4-BE49-F238E27FC236}">
                <a16:creationId xmlns:a16="http://schemas.microsoft.com/office/drawing/2014/main" id="{6B6CA58C-4972-5463-4E7E-FD2AEB501C8F}"/>
              </a:ext>
            </a:extLst>
          </p:cNvPr>
          <p:cNvCxnSpPr>
            <a:cxnSpLocks/>
          </p:cNvCxnSpPr>
          <p:nvPr/>
        </p:nvCxnSpPr>
        <p:spPr>
          <a:xfrm rot="16200000" flipV="1">
            <a:off x="7203805" y="192132"/>
            <a:ext cx="12700" cy="1250903"/>
          </a:xfrm>
          <a:prstGeom prst="curvedConnector3">
            <a:avLst>
              <a:gd name="adj1" fmla="val 1800000"/>
            </a:avLst>
          </a:prstGeom>
          <a:ln>
            <a:solidFill>
              <a:schemeClr val="tx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3814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CB2DA31-FBEB-D13A-159C-30E1EFAD14B0}"/>
              </a:ext>
            </a:extLst>
          </p:cNvPr>
          <p:cNvSpPr/>
          <p:nvPr/>
        </p:nvSpPr>
        <p:spPr>
          <a:xfrm>
            <a:off x="7671661" y="2510725"/>
            <a:ext cx="4269783" cy="351113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Box 2">
            <a:extLst>
              <a:ext uri="{FF2B5EF4-FFF2-40B4-BE49-F238E27FC236}">
                <a16:creationId xmlns:a16="http://schemas.microsoft.com/office/drawing/2014/main" id="{69EDF67D-494C-5031-D816-BE15C1BB1A7E}"/>
              </a:ext>
            </a:extLst>
          </p:cNvPr>
          <p:cNvSpPr txBox="1"/>
          <p:nvPr/>
        </p:nvSpPr>
        <p:spPr>
          <a:xfrm>
            <a:off x="859484" y="1651182"/>
            <a:ext cx="6347228" cy="49859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Calibri" panose="020F0502020204030204"/>
              </a:rPr>
              <a:t>Träningsschema tävlingssäsong: 1 april – 31 oktober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Träningsschema vintersäsong: 1 november</a:t>
            </a:r>
            <a:r>
              <a:rPr lang="sv-SE" dirty="0">
                <a:solidFill>
                  <a:prstClr val="black"/>
                </a:solidFill>
                <a:latin typeface="Calibri" panose="020F0502020204030204"/>
              </a:rPr>
              <a:t> – 31 mars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Alltid ”frivillig” träning alternativt inställd träning på höstlov, februarilov och påsklov. Längre träningsuppehåll under jullov.</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Träning pågår fram till sommarlovet och ibland ytterligare ett par veckor. Vanligtvis är det spelfritt helt under juli och någon vecka in i augusti (med undantag för ev. cuper). </a:t>
            </a:r>
            <a:endParaRPr lang="sv-SE"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Träning får aldrig bedrivas på konstgräs när planen är snöbelagd – hitta då istället alternativ träning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Alla spelare erbjuds att spela matcher men regelbunden träningsnärvaro är att eftersträva.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Med </a:t>
            </a:r>
            <a:r>
              <a:rPr lang="sv-SE" dirty="0">
                <a:solidFill>
                  <a:prstClr val="black"/>
                </a:solidFill>
                <a:latin typeface="Calibri" panose="020F0502020204030204"/>
              </a:rPr>
              <a:t>s</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amsynsavtalet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stöttar vi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mulitiidrottand</a:t>
            </a:r>
            <a:r>
              <a:rPr lang="sv-SE" dirty="0">
                <a:solidFill>
                  <a:prstClr val="black"/>
                </a:solidFill>
                <a:latin typeface="Calibri" panose="020F0502020204030204"/>
              </a:rPr>
              <a:t>e (</a:t>
            </a:r>
            <a:r>
              <a:rPr lang="sv-SE" dirty="0" err="1">
                <a:solidFill>
                  <a:prstClr val="black"/>
                </a:solidFill>
                <a:latin typeface="Calibri" panose="020F0502020204030204"/>
              </a:rPr>
              <a:t>t.o.m</a:t>
            </a:r>
            <a:r>
              <a:rPr lang="sv-SE" dirty="0">
                <a:solidFill>
                  <a:prstClr val="black"/>
                </a:solidFill>
                <a:latin typeface="Calibri" panose="020F0502020204030204"/>
              </a:rPr>
              <a:t> 15 år)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https://www.laget.se/AskimsIK/Document/Download/-1/9351277</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(länk för ledare)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EB71AA8-F843-12E5-8F6E-49844670827C}"/>
              </a:ext>
            </a:extLst>
          </p:cNvPr>
          <p:cNvSpPr txBox="1"/>
          <p:nvPr/>
        </p:nvSpPr>
        <p:spPr>
          <a:xfrm>
            <a:off x="859483" y="836145"/>
            <a:ext cx="9764640" cy="441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Säsongsplanering – generella riktlinjer</a:t>
            </a:r>
          </a:p>
        </p:txBody>
      </p:sp>
      <p:sp>
        <p:nvSpPr>
          <p:cNvPr id="7" name="TextBox 6">
            <a:extLst>
              <a:ext uri="{FF2B5EF4-FFF2-40B4-BE49-F238E27FC236}">
                <a16:creationId xmlns:a16="http://schemas.microsoft.com/office/drawing/2014/main" id="{997FBCC2-4D9A-37D0-7441-9B30C9757B03}"/>
              </a:ext>
            </a:extLst>
          </p:cNvPr>
          <p:cNvSpPr txBox="1"/>
          <p:nvPr/>
        </p:nvSpPr>
        <p:spPr>
          <a:xfrm>
            <a:off x="7973878" y="2734769"/>
            <a:ext cx="3209315" cy="646331"/>
          </a:xfrm>
          <a:prstGeom prst="rect">
            <a:avLst/>
          </a:prstGeom>
          <a:noFill/>
        </p:spPr>
        <p:txBody>
          <a:bodyPr wrap="square" rtlCol="0">
            <a:spAutoFit/>
          </a:bodyPr>
          <a:lstStyle/>
          <a:p>
            <a:r>
              <a:rPr lang="sv-SE" dirty="0"/>
              <a:t>Samsynsavtalet</a:t>
            </a:r>
          </a:p>
          <a:p>
            <a:endParaRPr lang="sv-SE" dirty="0"/>
          </a:p>
        </p:txBody>
      </p:sp>
      <p:pic>
        <p:nvPicPr>
          <p:cNvPr id="9" name="Picture 8">
            <a:extLst>
              <a:ext uri="{FF2B5EF4-FFF2-40B4-BE49-F238E27FC236}">
                <a16:creationId xmlns:a16="http://schemas.microsoft.com/office/drawing/2014/main" id="{34AC7DC0-D8FF-BCB2-A843-D2C304D8C1AE}"/>
              </a:ext>
            </a:extLst>
          </p:cNvPr>
          <p:cNvPicPr>
            <a:picLocks noChangeAspect="1"/>
          </p:cNvPicPr>
          <p:nvPr/>
        </p:nvPicPr>
        <p:blipFill>
          <a:blip r:embed="rId3"/>
          <a:stretch>
            <a:fillRect/>
          </a:stretch>
        </p:blipFill>
        <p:spPr>
          <a:xfrm>
            <a:off x="7973878" y="3159773"/>
            <a:ext cx="3700936" cy="2613346"/>
          </a:xfrm>
          <a:prstGeom prst="rect">
            <a:avLst/>
          </a:prstGeom>
        </p:spPr>
      </p:pic>
    </p:spTree>
    <p:extLst>
      <p:ext uri="{BB962C8B-B14F-4D97-AF65-F5344CB8AC3E}">
        <p14:creationId xmlns:p14="http://schemas.microsoft.com/office/powerpoint/2010/main" val="372194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9D8A1AFE-E71F-4EE9-E76A-C14C43B4950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8992" y="0"/>
            <a:ext cx="7303008" cy="6858000"/>
          </a:xfrm>
          <a:prstGeom prst="rect">
            <a:avLst/>
          </a:prstGeom>
        </p:spPr>
      </p:pic>
      <p:sp>
        <p:nvSpPr>
          <p:cNvPr id="12" name="TextBox 56">
            <a:extLst>
              <a:ext uri="{FF2B5EF4-FFF2-40B4-BE49-F238E27FC236}">
                <a16:creationId xmlns:a16="http://schemas.microsoft.com/office/drawing/2014/main" id="{AA4D001A-FB23-74C5-E973-F90951059774}"/>
              </a:ext>
            </a:extLst>
          </p:cNvPr>
          <p:cNvSpPr txBox="1"/>
          <p:nvPr/>
        </p:nvSpPr>
        <p:spPr>
          <a:xfrm>
            <a:off x="555171" y="1470755"/>
            <a:ext cx="4210746" cy="3960380"/>
          </a:xfrm>
          <a:prstGeom prst="rect">
            <a:avLst/>
          </a:prstGeom>
          <a:noFill/>
          <a:ln w="38100">
            <a:solidFill>
              <a:schemeClr val="bg1"/>
            </a:solidFill>
          </a:ln>
        </p:spPr>
        <p:txBody>
          <a:bodyPr wrap="square" rtlCol="0">
            <a:spAutoFit/>
          </a:bodyPr>
          <a:lstStyle/>
          <a:p>
            <a:pPr>
              <a:lnSpc>
                <a:spcPct val="107000"/>
              </a:lnSpc>
              <a:spcAft>
                <a:spcPts val="800"/>
              </a:spcAft>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Rödsvarta tråden innehåller bland annat:</a:t>
            </a:r>
          </a:p>
          <a:p>
            <a:pPr marL="285750" indent="-285750">
              <a:lnSpc>
                <a:spcPct val="107000"/>
              </a:lnSpc>
              <a:spcAft>
                <a:spcPts val="800"/>
              </a:spcAft>
              <a:buFont typeface="Arial" panose="020B0604020202020204" pitchFamily="34" charset="0"/>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Detta är Askims IK</a:t>
            </a:r>
          </a:p>
          <a:p>
            <a:pPr marL="285750" indent="-285750">
              <a:lnSpc>
                <a:spcPct val="107000"/>
              </a:lnSpc>
              <a:spcAft>
                <a:spcPts val="800"/>
              </a:spcAft>
              <a:buFont typeface="Arial" panose="020B0604020202020204" pitchFamily="34" charset="0"/>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Detta står Askims IK för</a:t>
            </a:r>
          </a:p>
          <a:p>
            <a:pPr marL="285750" indent="-285750">
              <a:lnSpc>
                <a:spcPct val="107000"/>
              </a:lnSpc>
              <a:spcAft>
                <a:spcPts val="800"/>
              </a:spcAft>
              <a:buFont typeface="Arial" panose="020B0604020202020204" pitchFamily="34" charset="0"/>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Så här kvalitetssäkrar Askims IK sin verksamhet</a:t>
            </a:r>
          </a:p>
          <a:p>
            <a:pPr marL="285750" indent="-285750">
              <a:lnSpc>
                <a:spcPct val="107000"/>
              </a:lnSpc>
              <a:spcAft>
                <a:spcPts val="800"/>
              </a:spcAft>
              <a:buFont typeface="Arial" panose="020B0604020202020204" pitchFamily="34" charset="0"/>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Dessa riktlinjer följs inom Askims IK </a:t>
            </a:r>
          </a:p>
          <a:p>
            <a:pPr marL="285750" indent="-285750">
              <a:lnSpc>
                <a:spcPct val="107000"/>
              </a:lnSpc>
              <a:spcAft>
                <a:spcPts val="800"/>
              </a:spcAft>
              <a:buFont typeface="Arial" panose="020B0604020202020204" pitchFamily="34" charset="0"/>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Ansvar och roller</a:t>
            </a:r>
          </a:p>
          <a:p>
            <a:pPr>
              <a:lnSpc>
                <a:spcPct val="107000"/>
              </a:lnSpc>
              <a:spcAft>
                <a:spcPts val="800"/>
              </a:spcAft>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Spelare, ledare och föräldrar förväntas ha insikt i vad som står i rödsvarta </a:t>
            </a:r>
            <a:r>
              <a:rPr lang="sv-SE" sz="1600" kern="100" dirty="0">
                <a:latin typeface="Calibri" panose="020F0502020204030204" pitchFamily="34" charset="0"/>
                <a:ea typeface="Calibri" panose="020F0502020204030204" pitchFamily="34" charset="0"/>
                <a:cs typeface="Times New Roman" panose="02020603050405020304" pitchFamily="18" charset="0"/>
              </a:rPr>
              <a:t>tråden samt följa den. Rödsvarta tråden finns att h</a:t>
            </a: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ämta på </a:t>
            </a:r>
            <a:r>
              <a:rPr lang="sv-SE" sz="1600" kern="100" dirty="0">
                <a:effectLst/>
                <a:latin typeface="Calibri" panose="020F0502020204030204" pitchFamily="34" charset="0"/>
                <a:ea typeface="Calibri" panose="020F0502020204030204" pitchFamily="34" charset="0"/>
                <a:cs typeface="Times New Roman" panose="02020603050405020304" pitchFamily="18" charset="0"/>
                <a:hlinkClick r:id="rId3"/>
              </a:rPr>
              <a:t>laget.se/</a:t>
            </a:r>
            <a:r>
              <a:rPr lang="sv-SE" sz="1600" kern="100" dirty="0" err="1">
                <a:effectLst/>
                <a:latin typeface="Calibri" panose="020F0502020204030204" pitchFamily="34" charset="0"/>
                <a:ea typeface="Calibri" panose="020F0502020204030204" pitchFamily="34" charset="0"/>
                <a:cs typeface="Times New Roman" panose="02020603050405020304" pitchFamily="18" charset="0"/>
                <a:hlinkClick r:id="rId3"/>
              </a:rPr>
              <a:t>AskimsIK</a:t>
            </a:r>
            <a:endParaRPr kumimoji="0" lang="sv-SE" sz="2000" b="1"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endParaRPr>
          </a:p>
        </p:txBody>
      </p:sp>
      <p:sp>
        <p:nvSpPr>
          <p:cNvPr id="2" name="TextBox 1">
            <a:extLst>
              <a:ext uri="{FF2B5EF4-FFF2-40B4-BE49-F238E27FC236}">
                <a16:creationId xmlns:a16="http://schemas.microsoft.com/office/drawing/2014/main" id="{E5185B36-982E-4C83-6496-833D9B511B35}"/>
              </a:ext>
            </a:extLst>
          </p:cNvPr>
          <p:cNvSpPr txBox="1"/>
          <p:nvPr/>
        </p:nvSpPr>
        <p:spPr>
          <a:xfrm>
            <a:off x="603681" y="724742"/>
            <a:ext cx="6169980" cy="461665"/>
          </a:xfrm>
          <a:prstGeom prst="rect">
            <a:avLst/>
          </a:prstGeom>
          <a:noFill/>
        </p:spPr>
        <p:txBody>
          <a:bodyPr wrap="square" rtlCol="0">
            <a:spAutoFit/>
          </a:bodyPr>
          <a:lstStyle/>
          <a:p>
            <a:r>
              <a:rPr lang="sv-SE" sz="2400" b="1" kern="0" dirty="0">
                <a:solidFill>
                  <a:srgbClr val="000000"/>
                </a:solidFill>
                <a:latin typeface="Calibri" panose="020F0502020204030204" pitchFamily="34" charset="0"/>
                <a:cs typeface="Calibri" panose="020F0502020204030204" pitchFamily="34" charset="0"/>
              </a:rPr>
              <a:t>Rödsvarta tråden</a:t>
            </a:r>
          </a:p>
        </p:txBody>
      </p:sp>
    </p:spTree>
    <p:extLst>
      <p:ext uri="{BB962C8B-B14F-4D97-AF65-F5344CB8AC3E}">
        <p14:creationId xmlns:p14="http://schemas.microsoft.com/office/powerpoint/2010/main" val="9391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sp>
        <p:nvSpPr>
          <p:cNvPr id="10" name="Rectangle 3">
            <a:extLst>
              <a:ext uri="{FF2B5EF4-FFF2-40B4-BE49-F238E27FC236}">
                <a16:creationId xmlns:a16="http://schemas.microsoft.com/office/drawing/2014/main" id="{E8BC157C-FFAD-48E0-92B6-5D5CFF90DD7C}"/>
              </a:ext>
            </a:extLst>
          </p:cNvPr>
          <p:cNvSpPr/>
          <p:nvPr/>
        </p:nvSpPr>
        <p:spPr>
          <a:xfrm>
            <a:off x="692711" y="1489034"/>
            <a:ext cx="9256676" cy="455509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Skapa en god stämning i laget som gör att alla känner sig välkomna på träning och match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Vi jobbar för att göra våra medspelare bättre genom inkludering och ”peppande” dialog</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Respektera domarens uppdrag och beslut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Att ha kunskap om och tillämpa Askims IKs värderingar och riktlinjer för spelare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Att ha kunskap om och spela efter Askims IKs spelarutbildningsplan för respektive spelform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Att hålla tider, överenskommelser och löften och att alltid vara väl förberedd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Samverkan med föreningens yngre och äldre lag, exempelvis Fadderträning och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ClubBuilding</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Ge konstruktiv feedback till ledarna</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Ta ansvar för att lagets material samlas in efter träning och match samt att lagets material hanteras på varsamt sätt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642915">
              <a:spcAft>
                <a:spcPts val="600"/>
              </a:spcAft>
            </a:pPr>
            <a:endParaRPr lang="sv-SE" sz="2000" dirty="0">
              <a:solidFill>
                <a:srgbClr val="000000"/>
              </a:solidFill>
              <a:latin typeface="Calibri" panose="020F0502020204030204" pitchFamily="34" charset="0"/>
              <a:cs typeface="Calibri" panose="020F0502020204030204" pitchFamily="34" charset="0"/>
            </a:endParaRPr>
          </a:p>
        </p:txBody>
      </p:sp>
      <p:pic>
        <p:nvPicPr>
          <p:cNvPr id="2" name="Bildobjekt 1" descr="En bild som visar emblem, symbol, logotyp, Varumärke&#10;&#10;Automatiskt genererad beskrivning">
            <a:extLst>
              <a:ext uri="{FF2B5EF4-FFF2-40B4-BE49-F238E27FC236}">
                <a16:creationId xmlns:a16="http://schemas.microsoft.com/office/drawing/2014/main" id="{E9DFF16D-923F-72E1-920E-565797FF46B6}"/>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
        <p:nvSpPr>
          <p:cNvPr id="3" name="TextBox 2">
            <a:extLst>
              <a:ext uri="{FF2B5EF4-FFF2-40B4-BE49-F238E27FC236}">
                <a16:creationId xmlns:a16="http://schemas.microsoft.com/office/drawing/2014/main" id="{D9508D29-0EF7-7087-F4EC-E408FD09F164}"/>
              </a:ext>
            </a:extLst>
          </p:cNvPr>
          <p:cNvSpPr txBox="1"/>
          <p:nvPr/>
        </p:nvSpPr>
        <p:spPr>
          <a:xfrm>
            <a:off x="603681" y="763488"/>
            <a:ext cx="6169980" cy="461665"/>
          </a:xfrm>
          <a:prstGeom prst="rect">
            <a:avLst/>
          </a:prstGeom>
          <a:noFill/>
        </p:spPr>
        <p:txBody>
          <a:bodyPr wrap="square" rtlCol="0">
            <a:spAutoFit/>
          </a:bodyPr>
          <a:lstStyle/>
          <a:p>
            <a:r>
              <a:rPr lang="sv-SE" sz="2400" b="1" kern="0" dirty="0">
                <a:solidFill>
                  <a:srgbClr val="000000"/>
                </a:solidFill>
                <a:latin typeface="Calibri" panose="020F0502020204030204" pitchFamily="34" charset="0"/>
                <a:cs typeface="Calibri" panose="020F0502020204030204" pitchFamily="34" charset="0"/>
              </a:rPr>
              <a:t>Spelarens ansvar</a:t>
            </a:r>
          </a:p>
        </p:txBody>
      </p:sp>
      <p:sp>
        <p:nvSpPr>
          <p:cNvPr id="4" name="AutoShape 2" descr="Dunross Stiftelse – What goes on in our hearts">
            <a:extLst>
              <a:ext uri="{FF2B5EF4-FFF2-40B4-BE49-F238E27FC236}">
                <a16:creationId xmlns:a16="http://schemas.microsoft.com/office/drawing/2014/main" id="{91C1590C-BBB1-3592-A764-2D847CD60B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1A23B55-B7C8-E13A-B03E-37D880B868A1}"/>
              </a:ext>
            </a:extLst>
          </p:cNvPr>
          <p:cNvPicPr>
            <a:picLocks noChangeAspect="1"/>
          </p:cNvPicPr>
          <p:nvPr/>
        </p:nvPicPr>
        <p:blipFill>
          <a:blip r:embed="rId5"/>
          <a:stretch>
            <a:fillRect/>
          </a:stretch>
        </p:blipFill>
        <p:spPr>
          <a:xfrm>
            <a:off x="9949387" y="214306"/>
            <a:ext cx="1877020" cy="1564184"/>
          </a:xfrm>
          <a:prstGeom prst="rect">
            <a:avLst/>
          </a:prstGeom>
        </p:spPr>
      </p:pic>
    </p:spTree>
    <p:extLst>
      <p:ext uri="{BB962C8B-B14F-4D97-AF65-F5344CB8AC3E}">
        <p14:creationId xmlns:p14="http://schemas.microsoft.com/office/powerpoint/2010/main" val="330646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F639FB3E-E166-4199-B457-447D84617769}"/>
              </a:ext>
            </a:extLst>
          </p:cNvPr>
          <p:cNvSpPr/>
          <p:nvPr/>
        </p:nvSpPr>
        <p:spPr>
          <a:xfrm>
            <a:off x="2773089" y="2254701"/>
            <a:ext cx="1926454" cy="2441586"/>
          </a:xfrm>
          <a:prstGeom prst="rightArrow">
            <a:avLst>
              <a:gd name="adj1" fmla="val 64976"/>
              <a:gd name="adj2"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sp>
        <p:nvSpPr>
          <p:cNvPr id="13" name="TextBox 12">
            <a:extLst>
              <a:ext uri="{FF2B5EF4-FFF2-40B4-BE49-F238E27FC236}">
                <a16:creationId xmlns:a16="http://schemas.microsoft.com/office/drawing/2014/main" id="{1CB6E0BE-633E-4F7A-82FD-C1A0C43DB90F}"/>
              </a:ext>
            </a:extLst>
          </p:cNvPr>
          <p:cNvSpPr txBox="1"/>
          <p:nvPr/>
        </p:nvSpPr>
        <p:spPr>
          <a:xfrm>
            <a:off x="603681" y="484520"/>
            <a:ext cx="6169980" cy="461665"/>
          </a:xfrm>
          <a:prstGeom prst="rect">
            <a:avLst/>
          </a:prstGeom>
          <a:noFill/>
        </p:spPr>
        <p:txBody>
          <a:bodyPr wrap="square" rtlCol="0">
            <a:spAutoFit/>
          </a:bodyPr>
          <a:lstStyle/>
          <a:p>
            <a:r>
              <a:rPr lang="sv-SE" sz="2400" b="1" kern="0" dirty="0">
                <a:solidFill>
                  <a:srgbClr val="000000"/>
                </a:solidFill>
                <a:latin typeface="Calibri" panose="020F0502020204030204" pitchFamily="34" charset="0"/>
                <a:cs typeface="Calibri" panose="020F0502020204030204" pitchFamily="34" charset="0"/>
              </a:rPr>
              <a:t>Fair Play</a:t>
            </a:r>
          </a:p>
        </p:txBody>
      </p:sp>
      <p:sp>
        <p:nvSpPr>
          <p:cNvPr id="8" name="Rectangle 7">
            <a:extLst>
              <a:ext uri="{FF2B5EF4-FFF2-40B4-BE49-F238E27FC236}">
                <a16:creationId xmlns:a16="http://schemas.microsoft.com/office/drawing/2014/main" id="{86BA5221-EA01-4F52-9537-A95A935AF325}"/>
              </a:ext>
            </a:extLst>
          </p:cNvPr>
          <p:cNvSpPr/>
          <p:nvPr/>
        </p:nvSpPr>
        <p:spPr>
          <a:xfrm>
            <a:off x="4989250" y="679331"/>
            <a:ext cx="5951914" cy="5284780"/>
          </a:xfrm>
          <a:prstGeom prst="rect">
            <a:avLst/>
          </a:prstGeom>
        </p:spPr>
        <p:txBody>
          <a:bodyPr wrap="square">
            <a:spAutoFit/>
          </a:bodyPr>
          <a:lstStyle/>
          <a:p>
            <a:pPr defTabSz="642915"/>
            <a:r>
              <a:rPr lang="sv-SE" sz="1687" b="1" dirty="0">
                <a:solidFill>
                  <a:prstClr val="black"/>
                </a:solidFill>
                <a:latin typeface="Calibri"/>
              </a:rPr>
              <a:t>Hjälpa skadad med- eller motspelare</a:t>
            </a:r>
          </a:p>
          <a:p>
            <a:pPr marL="321457" indent="-321457" defTabSz="642915">
              <a:buFont typeface="Arial" panose="020B0604020202020204" pitchFamily="34" charset="0"/>
              <a:buChar char="•"/>
            </a:pPr>
            <a:r>
              <a:rPr lang="sv-SE" sz="1687" dirty="0">
                <a:solidFill>
                  <a:prstClr val="black"/>
                </a:solidFill>
                <a:latin typeface="Calibri"/>
              </a:rPr>
              <a:t>Sparka ut boll om någon ligger skadad</a:t>
            </a:r>
          </a:p>
          <a:p>
            <a:pPr marL="321457" indent="-321457" defTabSz="642915">
              <a:buFont typeface="Arial" panose="020B0604020202020204" pitchFamily="34" charset="0"/>
              <a:buChar char="•"/>
            </a:pPr>
            <a:r>
              <a:rPr lang="sv-SE" sz="1687" dirty="0">
                <a:solidFill>
                  <a:prstClr val="black"/>
                </a:solidFill>
                <a:latin typeface="Calibri"/>
              </a:rPr>
              <a:t>Gå fram och kolla hur spelaren mår</a:t>
            </a:r>
          </a:p>
          <a:p>
            <a:pPr defTabSz="642915"/>
            <a:endParaRPr lang="sv-SE" sz="1687" b="1" dirty="0">
              <a:solidFill>
                <a:prstClr val="black"/>
              </a:solidFill>
              <a:latin typeface="Calibri"/>
            </a:endParaRPr>
          </a:p>
          <a:p>
            <a:pPr defTabSz="642915"/>
            <a:r>
              <a:rPr lang="sv-SE" sz="1687" b="1" dirty="0">
                <a:solidFill>
                  <a:prstClr val="black"/>
                </a:solidFill>
                <a:latin typeface="Calibri"/>
              </a:rPr>
              <a:t>Alltid visa respekt för alla</a:t>
            </a:r>
          </a:p>
          <a:p>
            <a:pPr marL="321457" indent="-321457" defTabSz="642915">
              <a:buFont typeface="Arial" panose="020B0604020202020204" pitchFamily="34" charset="0"/>
              <a:buChar char="•"/>
            </a:pPr>
            <a:r>
              <a:rPr lang="sv-SE" sz="1687" dirty="0">
                <a:solidFill>
                  <a:prstClr val="black"/>
                </a:solidFill>
                <a:latin typeface="Calibri"/>
              </a:rPr>
              <a:t>Be om ursäkt om man råkar sparka på någon</a:t>
            </a:r>
          </a:p>
          <a:p>
            <a:pPr marL="321457" indent="-321457" defTabSz="642915">
              <a:buFont typeface="Arial" panose="020B0604020202020204" pitchFamily="34" charset="0"/>
              <a:buChar char="•"/>
            </a:pPr>
            <a:r>
              <a:rPr lang="sv-SE" sz="1687" dirty="0">
                <a:solidFill>
                  <a:prstClr val="black"/>
                </a:solidFill>
                <a:latin typeface="Calibri"/>
              </a:rPr>
              <a:t>Hälsa innan match</a:t>
            </a:r>
          </a:p>
          <a:p>
            <a:pPr marL="321457" indent="-321457" defTabSz="642915">
              <a:buFont typeface="Arial" panose="020B0604020202020204" pitchFamily="34" charset="0"/>
              <a:buChar char="•"/>
            </a:pPr>
            <a:r>
              <a:rPr lang="sv-SE" sz="1687" dirty="0">
                <a:solidFill>
                  <a:prstClr val="black"/>
                </a:solidFill>
                <a:latin typeface="Calibri"/>
              </a:rPr>
              <a:t>Tacka motspelare och domare efter match</a:t>
            </a:r>
          </a:p>
          <a:p>
            <a:pPr marL="321457" indent="-321457" defTabSz="642915">
              <a:buFont typeface="Arial" panose="020B0604020202020204" pitchFamily="34" charset="0"/>
              <a:buChar char="•"/>
            </a:pPr>
            <a:r>
              <a:rPr lang="sv-SE" sz="1687" dirty="0">
                <a:solidFill>
                  <a:prstClr val="black"/>
                </a:solidFill>
                <a:latin typeface="Calibri"/>
              </a:rPr>
              <a:t>Lyssna på sin tränare</a:t>
            </a:r>
          </a:p>
          <a:p>
            <a:pPr marL="321457" indent="-321457" defTabSz="642915">
              <a:buFont typeface="Arial" panose="020B0604020202020204" pitchFamily="34" charset="0"/>
              <a:buChar char="•"/>
            </a:pPr>
            <a:r>
              <a:rPr lang="sv-SE" sz="1687" dirty="0">
                <a:solidFill>
                  <a:prstClr val="black"/>
                </a:solidFill>
                <a:latin typeface="Calibri"/>
              </a:rPr>
              <a:t>Bidra till att nolltolerans följs</a:t>
            </a:r>
          </a:p>
          <a:p>
            <a:pPr defTabSz="642915"/>
            <a:endParaRPr lang="sv-SE" sz="1687" b="1" dirty="0">
              <a:solidFill>
                <a:prstClr val="black"/>
              </a:solidFill>
              <a:latin typeface="Calibri"/>
            </a:endParaRPr>
          </a:p>
          <a:p>
            <a:pPr defTabSz="642915"/>
            <a:r>
              <a:rPr lang="sv-SE" sz="1687" b="1" dirty="0">
                <a:solidFill>
                  <a:prstClr val="black"/>
                </a:solidFill>
                <a:latin typeface="Calibri"/>
              </a:rPr>
              <a:t>Hjälpa domaren</a:t>
            </a:r>
          </a:p>
          <a:p>
            <a:pPr marL="321457" indent="-321457" defTabSz="642915">
              <a:buFont typeface="Arial" panose="020B0604020202020204" pitchFamily="34" charset="0"/>
              <a:buChar char="•"/>
            </a:pPr>
            <a:r>
              <a:rPr lang="sv-SE" sz="1687" dirty="0">
                <a:solidFill>
                  <a:prstClr val="black"/>
                </a:solidFill>
                <a:latin typeface="Calibri"/>
              </a:rPr>
              <a:t>Inte försöka påverka en domares beslut</a:t>
            </a:r>
          </a:p>
          <a:p>
            <a:pPr marL="321457" indent="-321457" defTabSz="642915">
              <a:buFont typeface="Arial" panose="020B0604020202020204" pitchFamily="34" charset="0"/>
              <a:buChar char="•"/>
            </a:pPr>
            <a:r>
              <a:rPr lang="sv-SE" sz="1687" dirty="0">
                <a:solidFill>
                  <a:prstClr val="black"/>
                </a:solidFill>
                <a:latin typeface="Calibri"/>
              </a:rPr>
              <a:t>Acceptera alla beslut direkt</a:t>
            </a:r>
          </a:p>
          <a:p>
            <a:pPr defTabSz="642915"/>
            <a:endParaRPr lang="sv-SE" sz="1687" b="1" dirty="0">
              <a:solidFill>
                <a:prstClr val="black"/>
              </a:solidFill>
              <a:latin typeface="Calibri"/>
            </a:endParaRPr>
          </a:p>
          <a:p>
            <a:pPr defTabSz="642915"/>
            <a:r>
              <a:rPr lang="sv-SE" sz="1687" b="1" dirty="0">
                <a:solidFill>
                  <a:prstClr val="black"/>
                </a:solidFill>
                <a:latin typeface="Calibri"/>
              </a:rPr>
              <a:t>Ha en positiv attityd</a:t>
            </a:r>
          </a:p>
          <a:p>
            <a:pPr marL="321457" indent="-321457" defTabSz="642915">
              <a:buFont typeface="Arial" panose="020B0604020202020204" pitchFamily="34" charset="0"/>
              <a:buChar char="•"/>
            </a:pPr>
            <a:r>
              <a:rPr lang="sv-SE" sz="1687" dirty="0">
                <a:solidFill>
                  <a:prstClr val="black"/>
                </a:solidFill>
                <a:latin typeface="Calibri"/>
              </a:rPr>
              <a:t>Peppa medspelare</a:t>
            </a:r>
          </a:p>
          <a:p>
            <a:pPr marL="321457" indent="-321457" defTabSz="642915">
              <a:buFont typeface="Arial" panose="020B0604020202020204" pitchFamily="34" charset="0"/>
              <a:buChar char="•"/>
            </a:pPr>
            <a:r>
              <a:rPr lang="sv-SE" sz="1687" dirty="0">
                <a:solidFill>
                  <a:prstClr val="black"/>
                </a:solidFill>
                <a:latin typeface="Calibri"/>
              </a:rPr>
              <a:t>Aldrig gnälla eller klaga</a:t>
            </a:r>
          </a:p>
          <a:p>
            <a:pPr marL="321457" indent="-321457" defTabSz="642915">
              <a:buFont typeface="Arial" panose="020B0604020202020204" pitchFamily="34" charset="0"/>
              <a:buChar char="•"/>
            </a:pPr>
            <a:r>
              <a:rPr lang="sv-SE" sz="1687" dirty="0">
                <a:solidFill>
                  <a:prstClr val="black"/>
                </a:solidFill>
                <a:latin typeface="Calibri"/>
              </a:rPr>
              <a:t>Vara en bra vinnare/förlorare</a:t>
            </a:r>
          </a:p>
          <a:p>
            <a:pPr marL="321457" indent="-321457" defTabSz="642915">
              <a:buFont typeface="Arial" panose="020B0604020202020204" pitchFamily="34" charset="0"/>
              <a:buChar char="•"/>
            </a:pPr>
            <a:r>
              <a:rPr lang="sv-SE" sz="1687" dirty="0">
                <a:solidFill>
                  <a:prstClr val="black"/>
                </a:solidFill>
                <a:latin typeface="Calibri"/>
              </a:rPr>
              <a:t>Att alltid använda ett vårdat språk och kroppsspråk</a:t>
            </a:r>
          </a:p>
        </p:txBody>
      </p:sp>
      <p:sp>
        <p:nvSpPr>
          <p:cNvPr id="10" name="object 6">
            <a:extLst>
              <a:ext uri="{FF2B5EF4-FFF2-40B4-BE49-F238E27FC236}">
                <a16:creationId xmlns:a16="http://schemas.microsoft.com/office/drawing/2014/main" id="{3D4F2DD7-82C1-4590-8A61-AEA4DC19E616}"/>
              </a:ext>
            </a:extLst>
          </p:cNvPr>
          <p:cNvSpPr/>
          <p:nvPr/>
        </p:nvSpPr>
        <p:spPr>
          <a:xfrm>
            <a:off x="733322" y="2384693"/>
            <a:ext cx="1681649" cy="23038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642915"/>
            <a:endParaRPr sz="1266">
              <a:solidFill>
                <a:prstClr val="black"/>
              </a:solidFill>
              <a:latin typeface="Calibri"/>
            </a:endParaRPr>
          </a:p>
        </p:txBody>
      </p:sp>
      <p:sp>
        <p:nvSpPr>
          <p:cNvPr id="11" name="object 2">
            <a:extLst>
              <a:ext uri="{FF2B5EF4-FFF2-40B4-BE49-F238E27FC236}">
                <a16:creationId xmlns:a16="http://schemas.microsoft.com/office/drawing/2014/main" id="{2A0EB61E-F9D7-44BB-84A5-F2DA0F66D6AA}"/>
              </a:ext>
            </a:extLst>
          </p:cNvPr>
          <p:cNvSpPr txBox="1">
            <a:spLocks/>
          </p:cNvSpPr>
          <p:nvPr/>
        </p:nvSpPr>
        <p:spPr>
          <a:xfrm>
            <a:off x="2860066" y="3002870"/>
            <a:ext cx="1657210" cy="840014"/>
          </a:xfrm>
          <a:prstGeom prst="rect">
            <a:avLst/>
          </a:prstGeom>
        </p:spPr>
        <p:txBody>
          <a:bodyPr vert="horz" wrap="square" lIns="0" tIns="8930" rIns="0" bIns="0" rtlCol="0">
            <a:spAutoFit/>
          </a:bodyPr>
          <a:lstStyle>
            <a:lvl1pPr>
              <a:defRPr>
                <a:latin typeface="+mj-lt"/>
                <a:ea typeface="+mj-ea"/>
                <a:cs typeface="+mj-cs"/>
              </a:defRPr>
            </a:lvl1pPr>
          </a:lstStyle>
          <a:p>
            <a:pPr defTabSz="642915"/>
            <a:r>
              <a:rPr lang="sv-SE" dirty="0">
                <a:solidFill>
                  <a:prstClr val="black"/>
                </a:solidFill>
                <a:latin typeface="Helvetica Neue"/>
              </a:rPr>
              <a:t>Spelarkriterier för Grönt Kort för fair play:</a:t>
            </a:r>
          </a:p>
        </p:txBody>
      </p:sp>
      <p:pic>
        <p:nvPicPr>
          <p:cNvPr id="3" name="Bildobjekt 2" descr="En bild som visar emblem, symbol, logotyp, Varumärke&#10;&#10;Automatiskt genererad beskrivning">
            <a:extLst>
              <a:ext uri="{FF2B5EF4-FFF2-40B4-BE49-F238E27FC236}">
                <a16:creationId xmlns:a16="http://schemas.microsoft.com/office/drawing/2014/main" id="{7B77AFFD-4F7B-F37A-E64E-61522AEF52BE}"/>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118238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pic>
        <p:nvPicPr>
          <p:cNvPr id="8" name="Picture 7">
            <a:extLst>
              <a:ext uri="{FF2B5EF4-FFF2-40B4-BE49-F238E27FC236}">
                <a16:creationId xmlns:a16="http://schemas.microsoft.com/office/drawing/2014/main" id="{9EA54A1C-3520-4D15-B539-F41126323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151" y="1335659"/>
            <a:ext cx="1220046" cy="4481738"/>
          </a:xfrm>
          <a:prstGeom prst="rect">
            <a:avLst/>
          </a:prstGeom>
        </p:spPr>
      </p:pic>
      <p:sp>
        <p:nvSpPr>
          <p:cNvPr id="9" name="Rectangle 8">
            <a:extLst>
              <a:ext uri="{FF2B5EF4-FFF2-40B4-BE49-F238E27FC236}">
                <a16:creationId xmlns:a16="http://schemas.microsoft.com/office/drawing/2014/main" id="{46537322-C3FC-42E5-A13B-D59A75DAF454}"/>
              </a:ext>
            </a:extLst>
          </p:cNvPr>
          <p:cNvSpPr/>
          <p:nvPr/>
        </p:nvSpPr>
        <p:spPr>
          <a:xfrm>
            <a:off x="2539013" y="1391315"/>
            <a:ext cx="4101483" cy="4278094"/>
          </a:xfrm>
          <a:prstGeom prst="rect">
            <a:avLst/>
          </a:prstGeom>
        </p:spPr>
        <p:txBody>
          <a:bodyPr wrap="square">
            <a:spAutoFit/>
          </a:bodyPr>
          <a:lstStyle/>
          <a:p>
            <a:pPr defTabSz="642915"/>
            <a:r>
              <a:rPr lang="sv-SE" sz="1600" dirty="0">
                <a:solidFill>
                  <a:prstClr val="black"/>
                </a:solidFill>
                <a:latin typeface="Calibri"/>
              </a:rPr>
              <a:t>1. Kom till träning och match </a:t>
            </a:r>
            <a:br>
              <a:rPr lang="sv-SE" sz="1600" dirty="0">
                <a:solidFill>
                  <a:prstClr val="black"/>
                </a:solidFill>
                <a:latin typeface="Calibri"/>
              </a:rPr>
            </a:br>
            <a:r>
              <a:rPr lang="sv-SE" sz="1600" dirty="0">
                <a:solidFill>
                  <a:prstClr val="black"/>
                </a:solidFill>
                <a:latin typeface="Calibri"/>
              </a:rPr>
              <a:t>– ditt barn vill det.</a:t>
            </a:r>
          </a:p>
          <a:p>
            <a:pPr defTabSz="642915"/>
            <a:endParaRPr lang="sv-SE" sz="1600" dirty="0">
              <a:solidFill>
                <a:prstClr val="black"/>
              </a:solidFill>
              <a:latin typeface="Calibri"/>
            </a:endParaRPr>
          </a:p>
          <a:p>
            <a:pPr defTabSz="642915"/>
            <a:r>
              <a:rPr lang="sv-SE" sz="1600" dirty="0">
                <a:solidFill>
                  <a:prstClr val="black"/>
                </a:solidFill>
                <a:latin typeface="Calibri"/>
              </a:rPr>
              <a:t>2. Uppmuntra alla spelarna i laget under matchen </a:t>
            </a:r>
            <a:br>
              <a:rPr lang="sv-SE" sz="1600" dirty="0">
                <a:solidFill>
                  <a:prstClr val="black"/>
                </a:solidFill>
                <a:latin typeface="Calibri"/>
              </a:rPr>
            </a:br>
            <a:r>
              <a:rPr lang="sv-SE" sz="1600" dirty="0">
                <a:solidFill>
                  <a:prstClr val="black"/>
                </a:solidFill>
                <a:latin typeface="Calibri"/>
              </a:rPr>
              <a:t>– inte bara din dotter eller son.</a:t>
            </a:r>
          </a:p>
          <a:p>
            <a:pPr defTabSz="642915"/>
            <a:endParaRPr lang="sv-SE" sz="1600" dirty="0">
              <a:solidFill>
                <a:prstClr val="black"/>
              </a:solidFill>
              <a:latin typeface="Calibri"/>
            </a:endParaRPr>
          </a:p>
          <a:p>
            <a:pPr defTabSz="642915"/>
            <a:r>
              <a:rPr lang="sv-SE" sz="1600" dirty="0">
                <a:solidFill>
                  <a:prstClr val="black"/>
                </a:solidFill>
                <a:latin typeface="Calibri"/>
              </a:rPr>
              <a:t>3. Uppmuntra i både med och motgång </a:t>
            </a:r>
            <a:br>
              <a:rPr lang="sv-SE" sz="1600" dirty="0">
                <a:solidFill>
                  <a:prstClr val="black"/>
                </a:solidFill>
                <a:latin typeface="Calibri"/>
              </a:rPr>
            </a:br>
            <a:r>
              <a:rPr lang="sv-SE" sz="1600" dirty="0">
                <a:solidFill>
                  <a:prstClr val="black"/>
                </a:solidFill>
                <a:latin typeface="Calibri"/>
              </a:rPr>
              <a:t>– ge inte onödig kritik utan var positiv och vägledande.</a:t>
            </a:r>
          </a:p>
          <a:p>
            <a:pPr defTabSz="642915"/>
            <a:endParaRPr lang="sv-SE" sz="1600" dirty="0">
              <a:solidFill>
                <a:prstClr val="black"/>
              </a:solidFill>
              <a:latin typeface="Calibri"/>
            </a:endParaRPr>
          </a:p>
          <a:p>
            <a:pPr defTabSz="642915"/>
            <a:r>
              <a:rPr lang="sv-SE" sz="1600" dirty="0">
                <a:solidFill>
                  <a:prstClr val="black"/>
                </a:solidFill>
                <a:latin typeface="Calibri"/>
              </a:rPr>
              <a:t>4. Respektera hur tränaren disponerar spelarna </a:t>
            </a:r>
            <a:br>
              <a:rPr lang="sv-SE" sz="1600" dirty="0">
                <a:solidFill>
                  <a:prstClr val="black"/>
                </a:solidFill>
                <a:latin typeface="Calibri"/>
              </a:rPr>
            </a:br>
            <a:r>
              <a:rPr lang="sv-SE" sz="1600" dirty="0">
                <a:solidFill>
                  <a:prstClr val="black"/>
                </a:solidFill>
                <a:latin typeface="Calibri"/>
              </a:rPr>
              <a:t>– försök inte påverka henne/honom under matchen och sätt dig in i klubbens policy.</a:t>
            </a:r>
          </a:p>
          <a:p>
            <a:pPr defTabSz="642915"/>
            <a:endParaRPr lang="sv-SE" sz="1600" dirty="0">
              <a:solidFill>
                <a:prstClr val="black"/>
              </a:solidFill>
              <a:latin typeface="Calibri"/>
            </a:endParaRPr>
          </a:p>
          <a:p>
            <a:pPr defTabSz="642915"/>
            <a:r>
              <a:rPr lang="sv-SE" sz="1600" dirty="0">
                <a:solidFill>
                  <a:prstClr val="black"/>
                </a:solidFill>
                <a:latin typeface="Calibri"/>
              </a:rPr>
              <a:t>5. Se domaren som en vägledare </a:t>
            </a:r>
            <a:br>
              <a:rPr lang="sv-SE" sz="1600" dirty="0">
                <a:solidFill>
                  <a:prstClr val="black"/>
                </a:solidFill>
                <a:latin typeface="Calibri"/>
              </a:rPr>
            </a:br>
            <a:r>
              <a:rPr lang="sv-SE" sz="1600" dirty="0">
                <a:solidFill>
                  <a:prstClr val="black"/>
                </a:solidFill>
                <a:latin typeface="Calibri"/>
              </a:rPr>
              <a:t>– kritisera aldrig hans/hennes bedömning.</a:t>
            </a:r>
            <a:endParaRPr lang="en-US" sz="1600" dirty="0">
              <a:solidFill>
                <a:prstClr val="black"/>
              </a:solidFill>
              <a:latin typeface="Calibri"/>
            </a:endParaRPr>
          </a:p>
        </p:txBody>
      </p:sp>
      <p:sp>
        <p:nvSpPr>
          <p:cNvPr id="11" name="Rectangle 10">
            <a:extLst>
              <a:ext uri="{FF2B5EF4-FFF2-40B4-BE49-F238E27FC236}">
                <a16:creationId xmlns:a16="http://schemas.microsoft.com/office/drawing/2014/main" id="{FE480715-ADCD-4017-BBDD-9BB036ECB4D7}"/>
              </a:ext>
            </a:extLst>
          </p:cNvPr>
          <p:cNvSpPr/>
          <p:nvPr/>
        </p:nvSpPr>
        <p:spPr>
          <a:xfrm>
            <a:off x="6986364" y="1391315"/>
            <a:ext cx="4666920" cy="4278094"/>
          </a:xfrm>
          <a:prstGeom prst="rect">
            <a:avLst/>
          </a:prstGeom>
        </p:spPr>
        <p:txBody>
          <a:bodyPr wrap="square">
            <a:spAutoFit/>
          </a:bodyPr>
          <a:lstStyle/>
          <a:p>
            <a:pPr defTabSz="642915"/>
            <a:r>
              <a:rPr lang="sv-SE" sz="1600" dirty="0">
                <a:solidFill>
                  <a:prstClr val="black"/>
                </a:solidFill>
                <a:latin typeface="Calibri"/>
              </a:rPr>
              <a:t>6. Uppmuntra ditt barn att delta </a:t>
            </a:r>
            <a:br>
              <a:rPr lang="sv-SE" sz="1600" dirty="0">
                <a:solidFill>
                  <a:prstClr val="black"/>
                </a:solidFill>
                <a:latin typeface="Calibri"/>
              </a:rPr>
            </a:br>
            <a:r>
              <a:rPr lang="sv-SE" sz="1600" dirty="0">
                <a:solidFill>
                  <a:prstClr val="black"/>
                </a:solidFill>
                <a:latin typeface="Calibri"/>
              </a:rPr>
              <a:t>– pressa inte.</a:t>
            </a:r>
          </a:p>
          <a:p>
            <a:pPr defTabSz="642915"/>
            <a:endParaRPr lang="sv-SE" sz="1600" dirty="0">
              <a:solidFill>
                <a:prstClr val="black"/>
              </a:solidFill>
              <a:latin typeface="Calibri"/>
            </a:endParaRPr>
          </a:p>
          <a:p>
            <a:pPr defTabSz="642915"/>
            <a:r>
              <a:rPr lang="sv-SE" sz="1600" dirty="0">
                <a:solidFill>
                  <a:prstClr val="black"/>
                </a:solidFill>
                <a:latin typeface="Calibri"/>
              </a:rPr>
              <a:t>7. Fråga om matchen var rolig, spännande och schysst </a:t>
            </a:r>
            <a:br>
              <a:rPr lang="sv-SE" sz="1600" dirty="0">
                <a:solidFill>
                  <a:prstClr val="black"/>
                </a:solidFill>
                <a:latin typeface="Calibri"/>
              </a:rPr>
            </a:br>
            <a:r>
              <a:rPr lang="sv-SE" sz="1600" dirty="0">
                <a:solidFill>
                  <a:prstClr val="black"/>
                </a:solidFill>
                <a:latin typeface="Calibri"/>
              </a:rPr>
              <a:t>– inte bara vad resultatet blev.</a:t>
            </a:r>
          </a:p>
          <a:p>
            <a:pPr defTabSz="642915"/>
            <a:endParaRPr lang="sv-SE" sz="1600" dirty="0">
              <a:solidFill>
                <a:prstClr val="black"/>
              </a:solidFill>
              <a:latin typeface="Calibri"/>
            </a:endParaRPr>
          </a:p>
          <a:p>
            <a:pPr defTabSz="642915"/>
            <a:r>
              <a:rPr lang="sv-SE" sz="1600" dirty="0">
                <a:solidFill>
                  <a:prstClr val="black"/>
                </a:solidFill>
                <a:latin typeface="Calibri"/>
              </a:rPr>
              <a:t>8. Se till att ditt barn har förnuftig utrustning </a:t>
            </a:r>
            <a:br>
              <a:rPr lang="sv-SE" sz="1600" dirty="0">
                <a:solidFill>
                  <a:prstClr val="black"/>
                </a:solidFill>
                <a:latin typeface="Calibri"/>
              </a:rPr>
            </a:br>
            <a:r>
              <a:rPr lang="sv-SE" sz="1600" dirty="0">
                <a:solidFill>
                  <a:prstClr val="black"/>
                </a:solidFill>
                <a:latin typeface="Calibri"/>
              </a:rPr>
              <a:t>– överdriv inte.</a:t>
            </a:r>
          </a:p>
          <a:p>
            <a:pPr defTabSz="642915"/>
            <a:endParaRPr lang="sv-SE" sz="1600" dirty="0">
              <a:solidFill>
                <a:prstClr val="black"/>
              </a:solidFill>
              <a:latin typeface="Calibri"/>
            </a:endParaRPr>
          </a:p>
          <a:p>
            <a:pPr defTabSz="642915"/>
            <a:r>
              <a:rPr lang="sv-SE" sz="1600" dirty="0">
                <a:solidFill>
                  <a:prstClr val="black"/>
                </a:solidFill>
                <a:latin typeface="Calibri"/>
              </a:rPr>
              <a:t>9. Respektera föreningens ungdomsarbete och policy. Kom på de årliga mötena där man resonerar om principer etc. Du behöver inte andra förutsättningar för att delta i föreningens arbete än lust och engagemang.</a:t>
            </a:r>
          </a:p>
          <a:p>
            <a:pPr defTabSz="642915"/>
            <a:endParaRPr lang="sv-SE" sz="1600" dirty="0">
              <a:solidFill>
                <a:prstClr val="black"/>
              </a:solidFill>
              <a:latin typeface="Calibri"/>
            </a:endParaRPr>
          </a:p>
          <a:p>
            <a:pPr defTabSz="642915"/>
            <a:r>
              <a:rPr lang="sv-SE" sz="1600" dirty="0">
                <a:solidFill>
                  <a:prstClr val="black"/>
                </a:solidFill>
                <a:latin typeface="Calibri"/>
              </a:rPr>
              <a:t>10. Tänk på att det är ditt barn som spelar fotboll </a:t>
            </a:r>
            <a:br>
              <a:rPr lang="sv-SE" sz="1600" dirty="0">
                <a:solidFill>
                  <a:prstClr val="black"/>
                </a:solidFill>
                <a:latin typeface="Calibri"/>
              </a:rPr>
            </a:br>
            <a:r>
              <a:rPr lang="sv-SE" sz="1600" dirty="0">
                <a:solidFill>
                  <a:prstClr val="black"/>
                </a:solidFill>
                <a:latin typeface="Calibri"/>
              </a:rPr>
              <a:t>– det är inte Du själv. </a:t>
            </a:r>
            <a:endParaRPr lang="en-US" sz="1600" dirty="0">
              <a:solidFill>
                <a:prstClr val="black"/>
              </a:solidFill>
              <a:latin typeface="Calibri"/>
            </a:endParaRPr>
          </a:p>
        </p:txBody>
      </p:sp>
      <p:sp>
        <p:nvSpPr>
          <p:cNvPr id="13" name="TextBox 12">
            <a:extLst>
              <a:ext uri="{FF2B5EF4-FFF2-40B4-BE49-F238E27FC236}">
                <a16:creationId xmlns:a16="http://schemas.microsoft.com/office/drawing/2014/main" id="{1CB6E0BE-633E-4F7A-82FD-C1A0C43DB90F}"/>
              </a:ext>
            </a:extLst>
          </p:cNvPr>
          <p:cNvSpPr txBox="1"/>
          <p:nvPr/>
        </p:nvSpPr>
        <p:spPr>
          <a:xfrm>
            <a:off x="603681" y="484520"/>
            <a:ext cx="6169980" cy="461665"/>
          </a:xfrm>
          <a:prstGeom prst="rect">
            <a:avLst/>
          </a:prstGeom>
          <a:noFill/>
        </p:spPr>
        <p:txBody>
          <a:bodyPr wrap="square" rtlCol="0">
            <a:spAutoFit/>
          </a:bodyPr>
          <a:lstStyle/>
          <a:p>
            <a:r>
              <a:rPr lang="sv-SE" sz="2400" b="1" kern="0" dirty="0">
                <a:solidFill>
                  <a:srgbClr val="000000"/>
                </a:solidFill>
                <a:latin typeface="Calibri" panose="020F0502020204030204" pitchFamily="34" charset="0"/>
                <a:cs typeface="Calibri" panose="020F0502020204030204" pitchFamily="34" charset="0"/>
              </a:rPr>
              <a:t>De tio föräldrabuden</a:t>
            </a:r>
          </a:p>
        </p:txBody>
      </p:sp>
      <p:pic>
        <p:nvPicPr>
          <p:cNvPr id="2" name="Bildobjekt 1" descr="En bild som visar emblem, symbol, logotyp, Varumärke&#10;&#10;Automatiskt genererad beskrivning">
            <a:extLst>
              <a:ext uri="{FF2B5EF4-FFF2-40B4-BE49-F238E27FC236}">
                <a16:creationId xmlns:a16="http://schemas.microsoft.com/office/drawing/2014/main" id="{9222481B-1BFB-08D6-CAF1-55CC7D7502DB}"/>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284793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pic>
        <p:nvPicPr>
          <p:cNvPr id="8" name="Picture 7">
            <a:extLst>
              <a:ext uri="{FF2B5EF4-FFF2-40B4-BE49-F238E27FC236}">
                <a16:creationId xmlns:a16="http://schemas.microsoft.com/office/drawing/2014/main" id="{9EA54A1C-3520-4D15-B539-F41126323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151" y="1335659"/>
            <a:ext cx="1220046" cy="4481738"/>
          </a:xfrm>
          <a:prstGeom prst="rect">
            <a:avLst/>
          </a:prstGeom>
        </p:spPr>
      </p:pic>
      <p:sp>
        <p:nvSpPr>
          <p:cNvPr id="13" name="TextBox 12">
            <a:extLst>
              <a:ext uri="{FF2B5EF4-FFF2-40B4-BE49-F238E27FC236}">
                <a16:creationId xmlns:a16="http://schemas.microsoft.com/office/drawing/2014/main" id="{1CB6E0BE-633E-4F7A-82FD-C1A0C43DB90F}"/>
              </a:ext>
            </a:extLst>
          </p:cNvPr>
          <p:cNvSpPr txBox="1"/>
          <p:nvPr/>
        </p:nvSpPr>
        <p:spPr>
          <a:xfrm>
            <a:off x="603681" y="484520"/>
            <a:ext cx="9695724" cy="461665"/>
          </a:xfrm>
          <a:prstGeom prst="rect">
            <a:avLst/>
          </a:prstGeom>
          <a:noFill/>
        </p:spPr>
        <p:txBody>
          <a:bodyPr wrap="square" rtlCol="0">
            <a:spAutoFit/>
          </a:bodyPr>
          <a:lstStyle/>
          <a:p>
            <a:r>
              <a:rPr lang="sv-SE" sz="2400" b="1" kern="0" dirty="0">
                <a:solidFill>
                  <a:srgbClr val="000000"/>
                </a:solidFill>
                <a:latin typeface="Calibri" panose="020F0502020204030204" pitchFamily="34" charset="0"/>
                <a:cs typeface="Calibri" panose="020F0502020204030204" pitchFamily="34" charset="0"/>
              </a:rPr>
              <a:t>Föräldrastruktur – följande förväntas av dig som förälder!</a:t>
            </a:r>
          </a:p>
        </p:txBody>
      </p:sp>
      <p:sp>
        <p:nvSpPr>
          <p:cNvPr id="10" name="object 2">
            <a:extLst>
              <a:ext uri="{FF2B5EF4-FFF2-40B4-BE49-F238E27FC236}">
                <a16:creationId xmlns:a16="http://schemas.microsoft.com/office/drawing/2014/main" id="{1CA80722-6F90-47BE-AB8F-D0C004770B3D}"/>
              </a:ext>
            </a:extLst>
          </p:cNvPr>
          <p:cNvSpPr txBox="1"/>
          <p:nvPr/>
        </p:nvSpPr>
        <p:spPr>
          <a:xfrm>
            <a:off x="2482996" y="1335659"/>
            <a:ext cx="8185004" cy="3702336"/>
          </a:xfrm>
          <a:prstGeom prst="rect">
            <a:avLst/>
          </a:prstGeom>
          <a:solidFill>
            <a:schemeClr val="bg2">
              <a:lumMod val="90000"/>
            </a:schemeClr>
          </a:solidFill>
        </p:spPr>
        <p:txBody>
          <a:bodyPr vert="horz" wrap="square" lIns="0" tIns="8930" rIns="0" bIns="0" rtlCol="0">
            <a:spAutoFit/>
          </a:bodyPr>
          <a:lstStyle/>
          <a:p>
            <a:pPr marL="444236"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Svara på kallelser direkt då ni får dem</a:t>
            </a:r>
            <a:br>
              <a:rPr lang="sv-SE" sz="2000" dirty="0">
                <a:solidFill>
                  <a:prstClr val="black"/>
                </a:solidFill>
                <a:latin typeface="Calibri"/>
                <a:cs typeface="Arial"/>
              </a:rPr>
            </a:br>
            <a:endParaRPr lang="sv-SE" sz="2000" dirty="0">
              <a:solidFill>
                <a:prstClr val="black"/>
              </a:solidFill>
              <a:latin typeface="Calibri"/>
              <a:cs typeface="Arial"/>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Läs mail och sms</a:t>
            </a:r>
          </a:p>
          <a:p>
            <a:pPr marL="444236"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panose="020B0604020202020204" pitchFamily="34" charset="0"/>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panose="020B0604020202020204" pitchFamily="34" charset="0"/>
              </a:rPr>
              <a:t>Meddela i god tid om ditt barn inte </a:t>
            </a:r>
            <a:br>
              <a:rPr lang="sv-SE" sz="2000" dirty="0">
                <a:solidFill>
                  <a:prstClr val="black"/>
                </a:solidFill>
                <a:latin typeface="Calibri"/>
                <a:cs typeface="Arial" panose="020B0604020202020204" pitchFamily="34" charset="0"/>
              </a:rPr>
            </a:br>
            <a:r>
              <a:rPr lang="sv-SE" sz="2000" dirty="0">
                <a:solidFill>
                  <a:prstClr val="black"/>
                </a:solidFill>
                <a:latin typeface="Calibri"/>
                <a:cs typeface="Arial" panose="020B0604020202020204" pitchFamily="34" charset="0"/>
              </a:rPr>
              <a:t>kan vara med på̊ match eller träning</a:t>
            </a:r>
          </a:p>
          <a:p>
            <a:pPr marL="444236"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panose="020B0604020202020204" pitchFamily="34" charset="0"/>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panose="020B0604020202020204" pitchFamily="34" charset="0"/>
              </a:rPr>
              <a:t>Ser till att ditt barn kommer i tid till samlingar för träning och match</a:t>
            </a:r>
          </a:p>
          <a:p>
            <a:pPr marL="444236"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panose="020B0604020202020204" pitchFamily="34" charset="0"/>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panose="020B0604020202020204" pitchFamily="34" charset="0"/>
              </a:rPr>
              <a:t>Ställ upp på allmänna göromål som finns i laget</a:t>
            </a:r>
          </a:p>
          <a:p>
            <a:pPr marL="444236" indent="-241093" defTabSz="642915">
              <a:spcBef>
                <a:spcPts val="4"/>
              </a:spcBef>
            </a:pPr>
            <a:endParaRPr lang="sv-SE" sz="2000" dirty="0">
              <a:solidFill>
                <a:prstClr val="black"/>
              </a:solidFill>
              <a:latin typeface="Calibri"/>
              <a:cs typeface="Arial"/>
            </a:endParaRPr>
          </a:p>
        </p:txBody>
      </p:sp>
      <p:pic>
        <p:nvPicPr>
          <p:cNvPr id="2" name="Bildobjekt 1" descr="En bild som visar emblem, symbol, logotyp, Varumärke&#10;&#10;Automatiskt genererad beskrivning">
            <a:extLst>
              <a:ext uri="{FF2B5EF4-FFF2-40B4-BE49-F238E27FC236}">
                <a16:creationId xmlns:a16="http://schemas.microsoft.com/office/drawing/2014/main" id="{1E280230-8BD8-8ADC-6E45-C814C7C7DF13}"/>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117617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pic>
        <p:nvPicPr>
          <p:cNvPr id="8" name="Picture 7">
            <a:extLst>
              <a:ext uri="{FF2B5EF4-FFF2-40B4-BE49-F238E27FC236}">
                <a16:creationId xmlns:a16="http://schemas.microsoft.com/office/drawing/2014/main" id="{9EA54A1C-3520-4D15-B539-F41126323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151" y="1335659"/>
            <a:ext cx="1220046" cy="4481738"/>
          </a:xfrm>
          <a:prstGeom prst="rect">
            <a:avLst/>
          </a:prstGeom>
        </p:spPr>
      </p:pic>
      <p:sp>
        <p:nvSpPr>
          <p:cNvPr id="13" name="TextBox 12">
            <a:extLst>
              <a:ext uri="{FF2B5EF4-FFF2-40B4-BE49-F238E27FC236}">
                <a16:creationId xmlns:a16="http://schemas.microsoft.com/office/drawing/2014/main" id="{1CB6E0BE-633E-4F7A-82FD-C1A0C43DB90F}"/>
              </a:ext>
            </a:extLst>
          </p:cNvPr>
          <p:cNvSpPr txBox="1"/>
          <p:nvPr/>
        </p:nvSpPr>
        <p:spPr>
          <a:xfrm>
            <a:off x="603681" y="484520"/>
            <a:ext cx="6169980" cy="461665"/>
          </a:xfrm>
          <a:prstGeom prst="rect">
            <a:avLst/>
          </a:prstGeom>
          <a:noFill/>
        </p:spPr>
        <p:txBody>
          <a:bodyPr wrap="square" rtlCol="0">
            <a:spAutoFit/>
          </a:bodyPr>
          <a:lstStyle/>
          <a:p>
            <a:r>
              <a:rPr lang="sv-SE" sz="2400" b="1" kern="0" dirty="0">
                <a:solidFill>
                  <a:srgbClr val="000000"/>
                </a:solidFill>
                <a:latin typeface="Calibri" panose="020F0502020204030204" pitchFamily="34" charset="0"/>
                <a:cs typeface="Calibri" panose="020F0502020204030204" pitchFamily="34" charset="0"/>
              </a:rPr>
              <a:t>Föräldranärvaro</a:t>
            </a:r>
          </a:p>
        </p:txBody>
      </p:sp>
      <p:sp>
        <p:nvSpPr>
          <p:cNvPr id="10" name="object 2">
            <a:extLst>
              <a:ext uri="{FF2B5EF4-FFF2-40B4-BE49-F238E27FC236}">
                <a16:creationId xmlns:a16="http://schemas.microsoft.com/office/drawing/2014/main" id="{1CA80722-6F90-47BE-AB8F-D0C004770B3D}"/>
              </a:ext>
            </a:extLst>
          </p:cNvPr>
          <p:cNvSpPr txBox="1"/>
          <p:nvPr/>
        </p:nvSpPr>
        <p:spPr>
          <a:xfrm>
            <a:off x="2482996" y="1335659"/>
            <a:ext cx="7087132" cy="3394559"/>
          </a:xfrm>
          <a:prstGeom prst="rect">
            <a:avLst/>
          </a:prstGeom>
          <a:solidFill>
            <a:schemeClr val="bg2">
              <a:lumMod val="90000"/>
            </a:schemeClr>
          </a:solidFill>
        </p:spPr>
        <p:txBody>
          <a:bodyPr vert="horz" wrap="square" lIns="0" tIns="8930" rIns="0" bIns="0" rtlCol="0">
            <a:spAutoFit/>
          </a:bodyPr>
          <a:lstStyle/>
          <a:p>
            <a:pPr marL="444236"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Föräldramöten (2/år)</a:t>
            </a: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Träningar (yngre barn)</a:t>
            </a: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Matcher och cuper – inkl. transport</a:t>
            </a: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Träningsläger (vid behov)</a:t>
            </a:r>
          </a:p>
          <a:p>
            <a:pPr marL="444236"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Askimsdagen i juni</a:t>
            </a: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Evenemang anordnade av laget och övriga sociala aktiviteter </a:t>
            </a:r>
          </a:p>
          <a:p>
            <a:pPr marL="444236"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a:endParaRPr>
          </a:p>
          <a:p>
            <a:pPr marL="444236" indent="-241093" defTabSz="642915">
              <a:buFont typeface="Arial" panose="020B0604020202020204" pitchFamily="34" charset="0"/>
              <a:buChar char="•"/>
              <a:tabLst>
                <a:tab pos="329940" algn="l"/>
                <a:tab pos="330387" algn="l"/>
              </a:tabLst>
            </a:pPr>
            <a:r>
              <a:rPr lang="sv-SE" sz="2000" dirty="0">
                <a:solidFill>
                  <a:prstClr val="black"/>
                </a:solidFill>
                <a:latin typeface="Calibri"/>
                <a:cs typeface="Arial"/>
              </a:rPr>
              <a:t>Försäljning för lagkassa såsom cafépass </a:t>
            </a:r>
          </a:p>
          <a:p>
            <a:pPr marL="444236" indent="-241093" defTabSz="642915">
              <a:spcBef>
                <a:spcPts val="4"/>
              </a:spcBef>
            </a:pPr>
            <a:endParaRPr lang="sv-SE" sz="2000" dirty="0">
              <a:solidFill>
                <a:prstClr val="black"/>
              </a:solidFill>
              <a:latin typeface="Calibri"/>
              <a:cs typeface="Arial"/>
            </a:endParaRPr>
          </a:p>
        </p:txBody>
      </p:sp>
      <p:pic>
        <p:nvPicPr>
          <p:cNvPr id="2" name="Bildobjekt 1" descr="En bild som visar emblem, symbol, logotyp, Varumärke&#10;&#10;Automatiskt genererad beskrivning">
            <a:extLst>
              <a:ext uri="{FF2B5EF4-FFF2-40B4-BE49-F238E27FC236}">
                <a16:creationId xmlns:a16="http://schemas.microsoft.com/office/drawing/2014/main" id="{0D7FF22C-0062-64D5-A6AB-DCB7798A3DA5}"/>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234078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C0CA6D0D-690A-45C9-935E-66750ACF1981}"/>
              </a:ext>
            </a:extLst>
          </p:cNvPr>
          <p:cNvSpPr txBox="1"/>
          <p:nvPr/>
        </p:nvSpPr>
        <p:spPr>
          <a:xfrm>
            <a:off x="843380" y="1625945"/>
            <a:ext cx="9880846" cy="4257576"/>
          </a:xfrm>
          <a:prstGeom prst="rect">
            <a:avLst/>
          </a:prstGeom>
          <a:noFill/>
        </p:spPr>
        <p:txBody>
          <a:bodyPr wrap="square" rtlCol="0">
            <a:spAutoFit/>
          </a:bodyPr>
          <a:lstStyle/>
          <a:p>
            <a:pPr marL="195330">
              <a:spcBef>
                <a:spcPts val="0"/>
              </a:spcBef>
              <a:spcAft>
                <a:spcPts val="844"/>
              </a:spcAft>
            </a:pPr>
            <a:r>
              <a:rPr lang="sv-SE" sz="2000" b="1" dirty="0">
                <a:latin typeface="+mn-lt"/>
              </a:rPr>
              <a:t>Föreningen</a:t>
            </a:r>
          </a:p>
          <a:p>
            <a:pPr marL="481080" indent="-285750">
              <a:spcBef>
                <a:spcPts val="0"/>
              </a:spcBef>
              <a:spcAft>
                <a:spcPts val="844"/>
              </a:spcAft>
              <a:buFont typeface="Arial" panose="020B0604020202020204" pitchFamily="34" charset="0"/>
              <a:buChar char="•"/>
            </a:pPr>
            <a:r>
              <a:rPr lang="sv-SE" dirty="0">
                <a:latin typeface="+mn-lt"/>
              </a:rPr>
              <a:t>Verksamheten</a:t>
            </a:r>
          </a:p>
          <a:p>
            <a:pPr marL="481080" indent="-285750">
              <a:spcBef>
                <a:spcPts val="0"/>
              </a:spcBef>
              <a:spcAft>
                <a:spcPts val="844"/>
              </a:spcAft>
              <a:buFont typeface="Arial" panose="020B0604020202020204" pitchFamily="34" charset="0"/>
              <a:buChar char="•"/>
            </a:pPr>
            <a:r>
              <a:rPr lang="sv-SE" dirty="0"/>
              <a:t>Organisation</a:t>
            </a:r>
            <a:endParaRPr lang="sv-SE" dirty="0">
              <a:latin typeface="+mn-lt"/>
            </a:endParaRPr>
          </a:p>
          <a:p>
            <a:pPr marL="481080" indent="-285750">
              <a:spcBef>
                <a:spcPts val="0"/>
              </a:spcBef>
              <a:spcAft>
                <a:spcPts val="844"/>
              </a:spcAft>
              <a:buFont typeface="Arial" panose="020B0604020202020204" pitchFamily="34" charset="0"/>
              <a:buChar char="•"/>
            </a:pPr>
            <a:r>
              <a:rPr lang="sv-SE" dirty="0"/>
              <a:t>Fokus </a:t>
            </a:r>
          </a:p>
          <a:p>
            <a:pPr marL="481080" indent="-285750">
              <a:spcBef>
                <a:spcPts val="0"/>
              </a:spcBef>
              <a:spcAft>
                <a:spcPts val="844"/>
              </a:spcAft>
              <a:buFont typeface="Arial" panose="020B0604020202020204" pitchFamily="34" charset="0"/>
              <a:buChar char="•"/>
            </a:pPr>
            <a:r>
              <a:rPr lang="sv-SE" dirty="0"/>
              <a:t>Spelarens och förälderns ansvar</a:t>
            </a:r>
            <a:endParaRPr lang="sv-SE" dirty="0">
              <a:latin typeface="+mn-lt"/>
            </a:endParaRPr>
          </a:p>
          <a:p>
            <a:pPr marL="195330">
              <a:spcBef>
                <a:spcPts val="0"/>
              </a:spcBef>
              <a:spcAft>
                <a:spcPts val="844"/>
              </a:spcAft>
            </a:pPr>
            <a:endParaRPr lang="sv-SE" sz="2000" b="1" dirty="0">
              <a:latin typeface="+mn-lt"/>
            </a:endParaRPr>
          </a:p>
          <a:p>
            <a:pPr marL="195330">
              <a:spcBef>
                <a:spcPts val="0"/>
              </a:spcBef>
              <a:spcAft>
                <a:spcPts val="844"/>
              </a:spcAft>
            </a:pPr>
            <a:r>
              <a:rPr lang="sv-SE" sz="2000" b="1" dirty="0">
                <a:latin typeface="+mn-lt"/>
              </a:rPr>
              <a:t>Laget</a:t>
            </a:r>
          </a:p>
          <a:p>
            <a:pPr marL="481080" indent="-285750">
              <a:spcBef>
                <a:spcPts val="0"/>
              </a:spcBef>
              <a:spcAft>
                <a:spcPts val="844"/>
              </a:spcAft>
              <a:buFont typeface="Arial" panose="020B0604020202020204" pitchFamily="34" charset="0"/>
              <a:buChar char="•"/>
            </a:pPr>
            <a:r>
              <a:rPr lang="sv-SE" dirty="0"/>
              <a:t>T</a:t>
            </a:r>
            <a:r>
              <a:rPr lang="sv-SE" dirty="0">
                <a:latin typeface="+mn-lt"/>
              </a:rPr>
              <a:t>ävlingssäsongen och eftersäsong</a:t>
            </a:r>
          </a:p>
          <a:p>
            <a:pPr marL="481080" indent="-285750">
              <a:spcBef>
                <a:spcPts val="0"/>
              </a:spcBef>
              <a:spcAft>
                <a:spcPts val="844"/>
              </a:spcAft>
              <a:buFont typeface="Arial" panose="020B0604020202020204" pitchFamily="34" charset="0"/>
              <a:buChar char="•"/>
            </a:pPr>
            <a:r>
              <a:rPr lang="sv-SE" dirty="0">
                <a:latin typeface="+mn-lt"/>
              </a:rPr>
              <a:t>Fokusområden för träningar </a:t>
            </a:r>
          </a:p>
          <a:p>
            <a:pPr marL="481080" indent="-285750">
              <a:spcBef>
                <a:spcPts val="0"/>
              </a:spcBef>
              <a:spcAft>
                <a:spcPts val="844"/>
              </a:spcAft>
              <a:buFont typeface="Arial" panose="020B0604020202020204" pitchFamily="34" charset="0"/>
              <a:buChar char="•"/>
            </a:pPr>
            <a:r>
              <a:rPr lang="sv-SE" dirty="0">
                <a:latin typeface="+mn-lt"/>
              </a:rPr>
              <a:t>Annat skoj</a:t>
            </a:r>
          </a:p>
          <a:p>
            <a:pPr marL="481080" indent="-285750">
              <a:spcBef>
                <a:spcPts val="0"/>
              </a:spcBef>
              <a:spcAft>
                <a:spcPts val="844"/>
              </a:spcAft>
              <a:buFont typeface="Arial" panose="020B0604020202020204" pitchFamily="34" charset="0"/>
              <a:buChar char="•"/>
            </a:pPr>
            <a:r>
              <a:rPr lang="sv-SE" dirty="0">
                <a:latin typeface="+mn-lt"/>
              </a:rPr>
              <a:t>Organisation och kommunikation</a:t>
            </a:r>
          </a:p>
        </p:txBody>
      </p:sp>
      <p:sp>
        <p:nvSpPr>
          <p:cNvPr id="4" name="TextBox 3">
            <a:extLst>
              <a:ext uri="{FF2B5EF4-FFF2-40B4-BE49-F238E27FC236}">
                <a16:creationId xmlns:a16="http://schemas.microsoft.com/office/drawing/2014/main" id="{22BC11D8-F6F5-4A55-B22A-5949675EA8D2}"/>
              </a:ext>
            </a:extLst>
          </p:cNvPr>
          <p:cNvSpPr txBox="1"/>
          <p:nvPr/>
        </p:nvSpPr>
        <p:spPr>
          <a:xfrm>
            <a:off x="843379" y="484520"/>
            <a:ext cx="6169980" cy="584775"/>
          </a:xfrm>
          <a:prstGeom prst="rect">
            <a:avLst/>
          </a:prstGeom>
          <a:noFill/>
        </p:spPr>
        <p:txBody>
          <a:bodyPr wrap="square" rtlCol="0">
            <a:spAutoFit/>
          </a:bodyPr>
          <a:lstStyle/>
          <a:p>
            <a:r>
              <a:rPr lang="sv-SE" sz="3200" dirty="0"/>
              <a:t>Detta kommer vi prata om idag:</a:t>
            </a:r>
          </a:p>
        </p:txBody>
      </p:sp>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pic>
        <p:nvPicPr>
          <p:cNvPr id="3" name="Bildobjekt 2" descr="En bild som visar emblem, symbol, logotyp, Varumärke&#10;&#10;Automatiskt genererad beskrivning">
            <a:extLst>
              <a:ext uri="{FF2B5EF4-FFF2-40B4-BE49-F238E27FC236}">
                <a16:creationId xmlns:a16="http://schemas.microsoft.com/office/drawing/2014/main" id="{624ED997-6614-C3D3-9C08-7B7C187A4808}"/>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131856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pic>
        <p:nvPicPr>
          <p:cNvPr id="9" name="Picture 8">
            <a:extLst>
              <a:ext uri="{FF2B5EF4-FFF2-40B4-BE49-F238E27FC236}">
                <a16:creationId xmlns:a16="http://schemas.microsoft.com/office/drawing/2014/main" id="{65D44855-8D4D-484F-8502-6DD81E03F8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0856"/>
          <a:stretch/>
        </p:blipFill>
        <p:spPr>
          <a:xfrm>
            <a:off x="257822" y="822099"/>
            <a:ext cx="6479735" cy="4256634"/>
          </a:xfrm>
          <a:prstGeom prst="rect">
            <a:avLst/>
          </a:prstGeom>
        </p:spPr>
      </p:pic>
      <p:sp>
        <p:nvSpPr>
          <p:cNvPr id="15" name="Rectangle 14">
            <a:extLst>
              <a:ext uri="{FF2B5EF4-FFF2-40B4-BE49-F238E27FC236}">
                <a16:creationId xmlns:a16="http://schemas.microsoft.com/office/drawing/2014/main" id="{73D7DEBC-EF4B-486E-86C6-31F9A3FE5D30}"/>
              </a:ext>
            </a:extLst>
          </p:cNvPr>
          <p:cNvSpPr/>
          <p:nvPr/>
        </p:nvSpPr>
        <p:spPr>
          <a:xfrm>
            <a:off x="6901659" y="4751420"/>
            <a:ext cx="1942383" cy="1384995"/>
          </a:xfrm>
          <a:prstGeom prst="rect">
            <a:avLst/>
          </a:prstGeom>
        </p:spPr>
        <p:txBody>
          <a:bodyPr wrap="square">
            <a:spAutoFit/>
          </a:bodyPr>
          <a:lstStyle/>
          <a:p>
            <a:pPr defTabSz="642915"/>
            <a:r>
              <a:rPr lang="sv-SE" sz="1400" dirty="0">
                <a:solidFill>
                  <a:prstClr val="black"/>
                </a:solidFill>
                <a:latin typeface="Calibri"/>
              </a:rPr>
              <a:t>Frölunda/Högsbo:</a:t>
            </a:r>
          </a:p>
          <a:p>
            <a:pPr defTabSz="642915"/>
            <a:r>
              <a:rPr lang="sv-SE" sz="1400" dirty="0">
                <a:solidFill>
                  <a:prstClr val="black"/>
                </a:solidFill>
                <a:latin typeface="Calibri"/>
              </a:rPr>
              <a:t>F O Petersons gata 30</a:t>
            </a:r>
          </a:p>
          <a:p>
            <a:pPr defTabSz="642915"/>
            <a:r>
              <a:rPr lang="sv-SE" sz="1400" dirty="0">
                <a:solidFill>
                  <a:prstClr val="black"/>
                </a:solidFill>
                <a:latin typeface="Calibri"/>
              </a:rPr>
              <a:t>421 31 Västra Frölunda</a:t>
            </a:r>
          </a:p>
          <a:p>
            <a:pPr defTabSz="642915"/>
            <a:r>
              <a:rPr lang="sv-SE" sz="1400" dirty="0">
                <a:solidFill>
                  <a:prstClr val="black"/>
                </a:solidFill>
                <a:latin typeface="Calibri"/>
                <a:hlinkClick r:id="rId4"/>
              </a:rPr>
              <a:t>www.sportrehab.se</a:t>
            </a:r>
            <a:endParaRPr lang="sv-SE" sz="1400" dirty="0">
              <a:solidFill>
                <a:prstClr val="black"/>
              </a:solidFill>
              <a:latin typeface="Calibri"/>
            </a:endParaRPr>
          </a:p>
          <a:p>
            <a:pPr defTabSz="642915"/>
            <a:r>
              <a:rPr lang="sv-SE" sz="1400" dirty="0">
                <a:solidFill>
                  <a:prstClr val="black"/>
                </a:solidFill>
                <a:latin typeface="Calibri"/>
                <a:hlinkClick r:id="rId5"/>
              </a:rPr>
              <a:t>info@sportrehab.se</a:t>
            </a:r>
            <a:endParaRPr lang="sv-SE" sz="1400" dirty="0">
              <a:solidFill>
                <a:prstClr val="black"/>
              </a:solidFill>
              <a:latin typeface="Calibri"/>
            </a:endParaRPr>
          </a:p>
          <a:p>
            <a:pPr defTabSz="642915"/>
            <a:endParaRPr lang="en-US" sz="1400" dirty="0">
              <a:solidFill>
                <a:prstClr val="black"/>
              </a:solidFill>
              <a:latin typeface="Calibri"/>
            </a:endParaRPr>
          </a:p>
        </p:txBody>
      </p:sp>
      <p:pic>
        <p:nvPicPr>
          <p:cNvPr id="2" name="Bildobjekt 1" descr="En bild som visar emblem, symbol, logotyp, Varumärke&#10;&#10;Automatiskt genererad beskrivning">
            <a:extLst>
              <a:ext uri="{FF2B5EF4-FFF2-40B4-BE49-F238E27FC236}">
                <a16:creationId xmlns:a16="http://schemas.microsoft.com/office/drawing/2014/main" id="{4D74CCDA-D7D7-352D-69CD-6650E32BD344}"/>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
        <p:nvSpPr>
          <p:cNvPr id="5" name="TextBox 4">
            <a:extLst>
              <a:ext uri="{FF2B5EF4-FFF2-40B4-BE49-F238E27FC236}">
                <a16:creationId xmlns:a16="http://schemas.microsoft.com/office/drawing/2014/main" id="{E333C2F2-0C69-57AA-B674-72FE002B483B}"/>
              </a:ext>
            </a:extLst>
          </p:cNvPr>
          <p:cNvSpPr txBox="1"/>
          <p:nvPr/>
        </p:nvSpPr>
        <p:spPr>
          <a:xfrm>
            <a:off x="639785" y="5475937"/>
            <a:ext cx="6097772" cy="369332"/>
          </a:xfrm>
          <a:prstGeom prst="rect">
            <a:avLst/>
          </a:prstGeom>
          <a:noFill/>
        </p:spPr>
        <p:txBody>
          <a:bodyPr wrap="square">
            <a:spAutoFit/>
          </a:bodyPr>
          <a:lstStyle/>
          <a:p>
            <a:r>
              <a:rPr lang="sv-SE" dirty="0"/>
              <a:t>Askims IKs avtal gäller såväl spelare som ledare.</a:t>
            </a:r>
            <a:endParaRPr lang="en-US" dirty="0"/>
          </a:p>
        </p:txBody>
      </p:sp>
      <p:pic>
        <p:nvPicPr>
          <p:cNvPr id="4" name="Picture 3">
            <a:extLst>
              <a:ext uri="{FF2B5EF4-FFF2-40B4-BE49-F238E27FC236}">
                <a16:creationId xmlns:a16="http://schemas.microsoft.com/office/drawing/2014/main" id="{186603D2-1020-E616-36BA-9C99BB068BCC}"/>
              </a:ext>
            </a:extLst>
          </p:cNvPr>
          <p:cNvPicPr>
            <a:picLocks noChangeAspect="1"/>
          </p:cNvPicPr>
          <p:nvPr/>
        </p:nvPicPr>
        <p:blipFill>
          <a:blip r:embed="rId8"/>
          <a:stretch>
            <a:fillRect/>
          </a:stretch>
        </p:blipFill>
        <p:spPr>
          <a:xfrm>
            <a:off x="6901659" y="919414"/>
            <a:ext cx="4408695" cy="3728719"/>
          </a:xfrm>
          <a:prstGeom prst="rect">
            <a:avLst/>
          </a:prstGeom>
        </p:spPr>
      </p:pic>
    </p:spTree>
    <p:extLst>
      <p:ext uri="{BB962C8B-B14F-4D97-AF65-F5344CB8AC3E}">
        <p14:creationId xmlns:p14="http://schemas.microsoft.com/office/powerpoint/2010/main" val="55058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pic>
        <p:nvPicPr>
          <p:cNvPr id="7" name="Skärmavbild 2019-01-09 kl. 09.06.54.png" descr="Skärmavbild 2019-01-09 kl. 09.06.54.png">
            <a:extLst>
              <a:ext uri="{FF2B5EF4-FFF2-40B4-BE49-F238E27FC236}">
                <a16:creationId xmlns:a16="http://schemas.microsoft.com/office/drawing/2014/main" id="{BF48A2C9-CCDE-48CA-8EF5-1EC04532F44F}"/>
              </a:ext>
            </a:extLst>
          </p:cNvPr>
          <p:cNvPicPr>
            <a:picLocks noChangeAspect="1"/>
          </p:cNvPicPr>
          <p:nvPr/>
        </p:nvPicPr>
        <p:blipFill>
          <a:blip r:embed="rId3" cstate="print">
            <a:alphaModFix amt="24000"/>
            <a:extLst>
              <a:ext uri="{28A0092B-C50C-407E-A947-70E740481C1C}">
                <a14:useLocalDpi xmlns:a14="http://schemas.microsoft.com/office/drawing/2010/main"/>
              </a:ext>
            </a:extLst>
          </a:blip>
          <a:stretch>
            <a:fillRect/>
          </a:stretch>
        </p:blipFill>
        <p:spPr>
          <a:xfrm>
            <a:off x="3867211" y="1216565"/>
            <a:ext cx="4277919" cy="4424870"/>
          </a:xfrm>
          <a:prstGeom prst="rect">
            <a:avLst/>
          </a:prstGeom>
          <a:ln w="12700">
            <a:miter lim="400000"/>
          </a:ln>
        </p:spPr>
      </p:pic>
      <p:sp>
        <p:nvSpPr>
          <p:cNvPr id="2" name="Rectangle 1">
            <a:extLst>
              <a:ext uri="{FF2B5EF4-FFF2-40B4-BE49-F238E27FC236}">
                <a16:creationId xmlns:a16="http://schemas.microsoft.com/office/drawing/2014/main" id="{7F68207B-E7E7-42D1-A4C8-B7ABCD576F10}"/>
              </a:ext>
            </a:extLst>
          </p:cNvPr>
          <p:cNvSpPr/>
          <p:nvPr/>
        </p:nvSpPr>
        <p:spPr>
          <a:xfrm>
            <a:off x="0" y="2210540"/>
            <a:ext cx="12192000" cy="1651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rPr>
              <a:t>Laget</a:t>
            </a:r>
            <a:endParaRPr lang="en-US" sz="6000" dirty="0">
              <a:solidFill>
                <a:schemeClr val="tx1"/>
              </a:solidFill>
            </a:endParaRPr>
          </a:p>
        </p:txBody>
      </p:sp>
      <p:pic>
        <p:nvPicPr>
          <p:cNvPr id="3" name="Bildobjekt 2" descr="En bild som visar emblem, symbol, logotyp, Varumärke&#10;&#10;Automatiskt genererad beskrivning">
            <a:extLst>
              <a:ext uri="{FF2B5EF4-FFF2-40B4-BE49-F238E27FC236}">
                <a16:creationId xmlns:a16="http://schemas.microsoft.com/office/drawing/2014/main" id="{35E6CDB6-F29D-838A-5DCC-37D973EB0E4E}"/>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290974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a:xfrm>
            <a:off x="871194" y="0"/>
            <a:ext cx="9011926" cy="1518047"/>
          </a:xfrm>
        </p:spPr>
        <p:txBody>
          <a:bodyPr>
            <a:normAutofit/>
          </a:bodyPr>
          <a:lstStyle/>
          <a:p>
            <a:pPr algn="l"/>
            <a:r>
              <a:rPr lang="sv-SE" sz="4000" dirty="0">
                <a:solidFill>
                  <a:schemeClr val="tx1"/>
                </a:solidFill>
              </a:rPr>
              <a:t>Mål för Laget 2024</a:t>
            </a:r>
          </a:p>
        </p:txBody>
      </p:sp>
      <p:sp>
        <p:nvSpPr>
          <p:cNvPr id="4" name="Platshållare för text 3">
            <a:extLst>
              <a:ext uri="{FF2B5EF4-FFF2-40B4-BE49-F238E27FC236}">
                <a16:creationId xmlns:a16="http://schemas.microsoft.com/office/drawing/2014/main" id="{33ACD428-C244-4E0E-8BCA-6479FB4B0AA5}"/>
              </a:ext>
            </a:extLst>
          </p:cNvPr>
          <p:cNvSpPr>
            <a:spLocks noGrp="1"/>
          </p:cNvSpPr>
          <p:nvPr>
            <p:ph type="body" idx="1"/>
          </p:nvPr>
        </p:nvSpPr>
        <p:spPr>
          <a:xfrm>
            <a:off x="949911" y="1403207"/>
            <a:ext cx="9011927" cy="1322081"/>
          </a:xfrm>
        </p:spPr>
        <p:txBody>
          <a:bodyPr anchor="t">
            <a:normAutofit/>
          </a:bodyPr>
          <a:lstStyle/>
          <a:p>
            <a:pPr marL="0" indent="0">
              <a:buNone/>
            </a:pPr>
            <a:r>
              <a:rPr lang="sv-SE" sz="2531" b="1" dirty="0">
                <a:solidFill>
                  <a:schemeClr val="tx1"/>
                </a:solidFill>
              </a:rPr>
              <a:t>Vårt mål</a:t>
            </a:r>
            <a:r>
              <a:rPr lang="sv-SE" sz="2531" dirty="0">
                <a:solidFill>
                  <a:schemeClr val="tx1"/>
                </a:solidFill>
              </a:rPr>
              <a:t> </a:t>
            </a:r>
            <a:br>
              <a:rPr lang="sv-SE" sz="3797" dirty="0">
                <a:solidFill>
                  <a:schemeClr val="tx1"/>
                </a:solidFill>
              </a:rPr>
            </a:br>
            <a:r>
              <a:rPr lang="sv-SE" sz="1969" dirty="0">
                <a:solidFill>
                  <a:schemeClr val="tx1"/>
                </a:solidFill>
              </a:rPr>
              <a:t>Att ha ROLIGT tillsammans och prestera tekniskt och fysiskt BRA och spela ROLIG fotboll där alla är med och bidrar </a:t>
            </a:r>
          </a:p>
          <a:p>
            <a:pPr marL="0" indent="0">
              <a:buNone/>
            </a:pPr>
            <a:endParaRPr lang="sv-SE" sz="1969" dirty="0">
              <a:solidFill>
                <a:schemeClr val="tx1"/>
              </a:solidFill>
            </a:endParaRPr>
          </a:p>
        </p:txBody>
      </p:sp>
      <p:sp>
        <p:nvSpPr>
          <p:cNvPr id="7" name="Platshållare för text 3">
            <a:extLst>
              <a:ext uri="{FF2B5EF4-FFF2-40B4-BE49-F238E27FC236}">
                <a16:creationId xmlns:a16="http://schemas.microsoft.com/office/drawing/2014/main" id="{3246221D-B249-43D9-B8AF-70F326B78438}"/>
              </a:ext>
            </a:extLst>
          </p:cNvPr>
          <p:cNvSpPr txBox="1">
            <a:spLocks/>
          </p:cNvSpPr>
          <p:nvPr/>
        </p:nvSpPr>
        <p:spPr>
          <a:xfrm>
            <a:off x="929895" y="2883077"/>
            <a:ext cx="9011927" cy="1381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t">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defTabSz="410751">
              <a:spcBef>
                <a:spcPts val="2953"/>
              </a:spcBef>
              <a:buNone/>
            </a:pPr>
            <a:r>
              <a:rPr lang="sv-SE" sz="2531" b="1" kern="0" dirty="0">
                <a:solidFill>
                  <a:srgbClr val="FFFFFF"/>
                </a:solidFill>
              </a:rPr>
              <a:t>Hur gör vi det?</a:t>
            </a:r>
            <a:br>
              <a:rPr lang="sv-SE" sz="1969" b="1" kern="0" dirty="0">
                <a:solidFill>
                  <a:srgbClr val="FFFFFF"/>
                </a:solidFill>
              </a:rPr>
            </a:br>
            <a:r>
              <a:rPr lang="sv-SE" sz="1969" kern="0" dirty="0">
                <a:solidFill>
                  <a:srgbClr val="FFFFFF"/>
                </a:solidFill>
              </a:rPr>
              <a:t>Genom bra planerade träningar med hög fokus från både spelare och ledare</a:t>
            </a:r>
          </a:p>
          <a:p>
            <a:pPr marL="0" indent="0" defTabSz="410751">
              <a:spcBef>
                <a:spcPts val="2953"/>
              </a:spcBef>
              <a:buNone/>
            </a:pPr>
            <a:endParaRPr lang="sv-SE" sz="1969" kern="0" dirty="0">
              <a:solidFill>
                <a:srgbClr val="FFFFFF"/>
              </a:solidFill>
            </a:endParaRPr>
          </a:p>
        </p:txBody>
      </p:sp>
      <p:sp>
        <p:nvSpPr>
          <p:cNvPr id="8" name="Platshållare för text 3">
            <a:extLst>
              <a:ext uri="{FF2B5EF4-FFF2-40B4-BE49-F238E27FC236}">
                <a16:creationId xmlns:a16="http://schemas.microsoft.com/office/drawing/2014/main" id="{E79A4791-F53E-4808-895D-B0EBD15C0F47}"/>
              </a:ext>
            </a:extLst>
          </p:cNvPr>
          <p:cNvSpPr txBox="1">
            <a:spLocks/>
          </p:cNvSpPr>
          <p:nvPr/>
        </p:nvSpPr>
        <p:spPr>
          <a:xfrm>
            <a:off x="949911" y="4236727"/>
            <a:ext cx="9011927" cy="1381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t">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defTabSz="410751">
              <a:spcBef>
                <a:spcPts val="2953"/>
              </a:spcBef>
              <a:buNone/>
            </a:pPr>
            <a:r>
              <a:rPr lang="sv-SE" sz="2531" b="1" kern="0" dirty="0">
                <a:solidFill>
                  <a:srgbClr val="FFFFFF"/>
                </a:solidFill>
              </a:rPr>
              <a:t>Varför?</a:t>
            </a:r>
            <a:br>
              <a:rPr lang="sv-SE" sz="1969" b="1" kern="0" dirty="0">
                <a:solidFill>
                  <a:srgbClr val="FFFFFF"/>
                </a:solidFill>
              </a:rPr>
            </a:br>
            <a:r>
              <a:rPr lang="sv-SE" sz="1969" kern="0" dirty="0">
                <a:solidFill>
                  <a:srgbClr val="FFFFFF"/>
                </a:solidFill>
              </a:rPr>
              <a:t>Fysisk träning får er att må BRA, orka mer och prestera BÄTTRE i skolan. Bra fysik är OTROLIGT viktigt i hela livet</a:t>
            </a:r>
          </a:p>
        </p:txBody>
      </p:sp>
      <p:pic>
        <p:nvPicPr>
          <p:cNvPr id="3" name="Bildobjekt 2" descr="En bild som visar emblem, symbol, logotyp, Varumärke&#10;&#10;Automatiskt genererad beskrivning">
            <a:extLst>
              <a:ext uri="{FF2B5EF4-FFF2-40B4-BE49-F238E27FC236}">
                <a16:creationId xmlns:a16="http://schemas.microsoft.com/office/drawing/2014/main" id="{823AB5E6-30C9-A90D-B4F2-B30A272E89EF}"/>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32831801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p:txBody>
          <a:bodyPr>
            <a:normAutofit/>
          </a:bodyPr>
          <a:lstStyle/>
          <a:p>
            <a:pPr algn="l"/>
            <a:r>
              <a:rPr lang="sv-SE" sz="4219" dirty="0">
                <a:solidFill>
                  <a:schemeClr val="tx1"/>
                </a:solidFill>
              </a:rPr>
              <a:t>Säsong </a:t>
            </a:r>
            <a:r>
              <a:rPr lang="sv-SE" sz="2531" dirty="0">
                <a:solidFill>
                  <a:schemeClr val="tx1"/>
                </a:solidFill>
              </a:rPr>
              <a:t>augusti-december</a:t>
            </a:r>
            <a:endParaRPr lang="sv-SE" sz="4219" dirty="0">
              <a:solidFill>
                <a:schemeClr val="tx1"/>
              </a:solidFill>
            </a:endParaRPr>
          </a:p>
        </p:txBody>
      </p:sp>
      <p:sp>
        <p:nvSpPr>
          <p:cNvPr id="4" name="textruta 7">
            <a:extLst>
              <a:ext uri="{FF2B5EF4-FFF2-40B4-BE49-F238E27FC236}">
                <a16:creationId xmlns:a16="http://schemas.microsoft.com/office/drawing/2014/main" id="{CA405028-9A7C-314A-9369-06B7566AFCB0}"/>
              </a:ext>
            </a:extLst>
          </p:cNvPr>
          <p:cNvSpPr txBox="1"/>
          <p:nvPr/>
        </p:nvSpPr>
        <p:spPr>
          <a:xfrm>
            <a:off x="988399" y="1940367"/>
            <a:ext cx="4534585" cy="981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342900" indent="-342900" defTabSz="410751" hangingPunct="0">
              <a:buFont typeface="Arial" panose="020B0604020202020204" pitchFamily="34" charset="0"/>
              <a:buChar char="•"/>
            </a:pPr>
            <a:r>
              <a:rPr lang="sv-SE" sz="1969" b="1" kern="0" dirty="0">
                <a:solidFill>
                  <a:srgbClr val="FFFFFF"/>
                </a:solidFill>
                <a:latin typeface="Helvetica Neue"/>
                <a:sym typeface="Helvetica Neue"/>
              </a:rPr>
              <a:t>Träningstider</a:t>
            </a:r>
          </a:p>
          <a:p>
            <a:pPr marL="342900" indent="-342900" defTabSz="410751" hangingPunct="0">
              <a:buFont typeface="Arial" panose="020B0604020202020204" pitchFamily="34" charset="0"/>
              <a:buChar char="•"/>
            </a:pPr>
            <a:r>
              <a:rPr lang="sv-SE" sz="1969" b="1" kern="0" dirty="0">
                <a:solidFill>
                  <a:srgbClr val="FFFFFF"/>
                </a:solidFill>
                <a:latin typeface="Helvetica Neue"/>
                <a:sym typeface="Helvetica Neue"/>
              </a:rPr>
              <a:t>Träningsupplägg</a:t>
            </a:r>
          </a:p>
          <a:p>
            <a:pPr marL="342900" indent="-342900" defTabSz="410751" hangingPunct="0">
              <a:buFont typeface="Arial" panose="020B0604020202020204" pitchFamily="34" charset="0"/>
              <a:buChar char="•"/>
            </a:pPr>
            <a:r>
              <a:rPr lang="sv-SE" sz="1969" b="1" kern="0" dirty="0">
                <a:solidFill>
                  <a:srgbClr val="FFFFFF"/>
                </a:solidFill>
                <a:latin typeface="Helvetica Neue"/>
                <a:ea typeface="Helvetica Neue"/>
                <a:cs typeface="Helvetica Neue"/>
                <a:sym typeface="Helvetica Neue"/>
              </a:rPr>
              <a:t>Säsongsavslutning</a:t>
            </a:r>
          </a:p>
        </p:txBody>
      </p:sp>
      <p:pic>
        <p:nvPicPr>
          <p:cNvPr id="6" name="Bildobjekt 5" descr="En bild som visar emblem, symbol, logotyp, Varumärke&#10;&#10;Automatiskt genererad beskrivning">
            <a:extLst>
              <a:ext uri="{FF2B5EF4-FFF2-40B4-BE49-F238E27FC236}">
                <a16:creationId xmlns:a16="http://schemas.microsoft.com/office/drawing/2014/main" id="{D926812D-E826-7F66-9D62-D269C4079593}"/>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28279110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p:txBody>
          <a:bodyPr>
            <a:normAutofit/>
          </a:bodyPr>
          <a:lstStyle/>
          <a:p>
            <a:pPr algn="l"/>
            <a:r>
              <a:rPr lang="sv-SE" sz="4219" dirty="0">
                <a:solidFill>
                  <a:schemeClr val="tx1"/>
                </a:solidFill>
              </a:rPr>
              <a:t>Tävlingssäsong </a:t>
            </a:r>
            <a:r>
              <a:rPr lang="sv-SE" sz="2531" dirty="0">
                <a:solidFill>
                  <a:schemeClr val="tx1"/>
                </a:solidFill>
              </a:rPr>
              <a:t>augusti-oktober</a:t>
            </a:r>
            <a:endParaRPr lang="sv-SE" sz="4219" dirty="0">
              <a:solidFill>
                <a:schemeClr val="tx1"/>
              </a:solidFill>
            </a:endParaRPr>
          </a:p>
        </p:txBody>
      </p:sp>
      <p:sp>
        <p:nvSpPr>
          <p:cNvPr id="8" name="textruta 7">
            <a:extLst>
              <a:ext uri="{FF2B5EF4-FFF2-40B4-BE49-F238E27FC236}">
                <a16:creationId xmlns:a16="http://schemas.microsoft.com/office/drawing/2014/main" id="{9F7E8E78-6A72-445D-BC60-625DD0D0331B}"/>
              </a:ext>
            </a:extLst>
          </p:cNvPr>
          <p:cNvSpPr txBox="1"/>
          <p:nvPr/>
        </p:nvSpPr>
        <p:spPr>
          <a:xfrm>
            <a:off x="1065890" y="1952398"/>
            <a:ext cx="3284995" cy="678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sv-SE" sz="1969" b="1" kern="0" dirty="0">
                <a:solidFill>
                  <a:srgbClr val="FFFFFF"/>
                </a:solidFill>
                <a:latin typeface="Helvetica Neue"/>
                <a:sym typeface="Helvetica Neue"/>
              </a:rPr>
              <a:t>Serie-spel hösten 2024</a:t>
            </a:r>
            <a:endParaRPr lang="sv-SE" sz="1969" b="1" kern="0" dirty="0">
              <a:solidFill>
                <a:srgbClr val="FFFFFF"/>
              </a:solidFill>
              <a:latin typeface="Helvetica Neue"/>
              <a:ea typeface="Helvetica Neue"/>
              <a:cs typeface="Helvetica Neue"/>
              <a:sym typeface="Helvetica Neue"/>
            </a:endParaRPr>
          </a:p>
          <a:p>
            <a:pPr marL="241093" indent="-241093" defTabSz="410751" hangingPunct="0">
              <a:buFont typeface="Arial" panose="020B0604020202020204" pitchFamily="34" charset="0"/>
              <a:buChar char="•"/>
            </a:pPr>
            <a:r>
              <a:rPr lang="sv-SE" sz="1969" b="1" kern="0" dirty="0">
                <a:solidFill>
                  <a:srgbClr val="FFFFFF"/>
                </a:solidFill>
                <a:latin typeface="Helvetica Neue"/>
                <a:ea typeface="Helvetica Neue"/>
                <a:cs typeface="Helvetica Neue"/>
                <a:sym typeface="Helvetica Neue"/>
              </a:rPr>
              <a:t>...................</a:t>
            </a:r>
          </a:p>
        </p:txBody>
      </p:sp>
      <p:sp>
        <p:nvSpPr>
          <p:cNvPr id="16" name="textruta 15">
            <a:extLst>
              <a:ext uri="{FF2B5EF4-FFF2-40B4-BE49-F238E27FC236}">
                <a16:creationId xmlns:a16="http://schemas.microsoft.com/office/drawing/2014/main" id="{B3E508C2-D132-47CC-B9DD-535706F94840}"/>
              </a:ext>
            </a:extLst>
          </p:cNvPr>
          <p:cNvSpPr txBox="1"/>
          <p:nvPr/>
        </p:nvSpPr>
        <p:spPr>
          <a:xfrm>
            <a:off x="1035259" y="4556161"/>
            <a:ext cx="4232923" cy="729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sv-SE" sz="1969" b="1" kern="0" dirty="0">
                <a:solidFill>
                  <a:srgbClr val="FFFFFF"/>
                </a:solidFill>
                <a:latin typeface="Helvetica Neue"/>
                <a:sym typeface="Helvetica Neue"/>
              </a:rPr>
              <a:t>Cuper hösten 2024</a:t>
            </a:r>
            <a:endParaRPr lang="sv-SE" sz="1969" b="1" kern="0" dirty="0">
              <a:solidFill>
                <a:srgbClr val="FFFFFF"/>
              </a:solidFill>
              <a:latin typeface="Helvetica Neue"/>
              <a:ea typeface="Helvetica Neue"/>
              <a:cs typeface="Helvetica Neue"/>
              <a:sym typeface="Helvetica Neue"/>
            </a:endParaRPr>
          </a:p>
          <a:p>
            <a:pPr marL="321457" indent="-321457" defTabSz="410751" hangingPunct="0">
              <a:spcBef>
                <a:spcPts val="422"/>
              </a:spcBef>
              <a:buFont typeface="Arial" panose="020B0604020202020204" pitchFamily="34" charset="0"/>
              <a:buChar char="•"/>
            </a:pPr>
            <a:r>
              <a:rPr lang="sv-SE" sz="1969" b="1" kern="0" dirty="0">
                <a:solidFill>
                  <a:srgbClr val="FFFFFF"/>
                </a:solidFill>
                <a:latin typeface="Helvetica Neue"/>
                <a:sym typeface="Helvetica Neue"/>
              </a:rPr>
              <a:t>............</a:t>
            </a:r>
            <a:endParaRPr lang="sv-SE" sz="1969" b="1" kern="0" dirty="0">
              <a:solidFill>
                <a:srgbClr val="FFFFFF"/>
              </a:solidFill>
              <a:latin typeface="Helvetica Neue"/>
              <a:ea typeface="Helvetica Neue"/>
              <a:cs typeface="Helvetica Neue"/>
              <a:sym typeface="Helvetica Neue"/>
            </a:endParaRPr>
          </a:p>
        </p:txBody>
      </p:sp>
      <p:pic>
        <p:nvPicPr>
          <p:cNvPr id="4" name="Bildobjekt 3" descr="En bild som visar emblem, symbol, logotyp, Varumärke&#10;&#10;Automatiskt genererad beskrivning">
            <a:extLst>
              <a:ext uri="{FF2B5EF4-FFF2-40B4-BE49-F238E27FC236}">
                <a16:creationId xmlns:a16="http://schemas.microsoft.com/office/drawing/2014/main" id="{32890DD7-27A0-9E86-0190-0444AD9D6946}"/>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1856773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2915"/>
            <a:endParaRPr lang="en-US" sz="1266">
              <a:solidFill>
                <a:srgbClr val="FFFFFF"/>
              </a:solidFill>
              <a:latin typeface="Helvetica Neue Medium"/>
            </a:endParaRPr>
          </a:p>
        </p:txBody>
      </p:sp>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a:xfrm>
            <a:off x="878890" y="1108393"/>
            <a:ext cx="5397623" cy="1051383"/>
          </a:xfrm>
        </p:spPr>
        <p:txBody>
          <a:bodyPr vert="horz" lIns="64294" tIns="32147" rIns="64294" bIns="32147" rtlCol="0" anchor="b">
            <a:normAutofit/>
          </a:bodyPr>
          <a:lstStyle/>
          <a:p>
            <a:pPr algn="l" defTabSz="642915">
              <a:lnSpc>
                <a:spcPct val="90000"/>
              </a:lnSpc>
              <a:spcBef>
                <a:spcPct val="0"/>
              </a:spcBef>
            </a:pPr>
            <a:r>
              <a:rPr lang="en-US" sz="2800" kern="1200" dirty="0" err="1">
                <a:solidFill>
                  <a:schemeClr val="tx1"/>
                </a:solidFill>
                <a:latin typeface="+mj-lt"/>
                <a:ea typeface="+mj-ea"/>
                <a:cs typeface="+mj-cs"/>
              </a:rPr>
              <a:t>Lagutveckling</a:t>
            </a:r>
            <a:r>
              <a:rPr lang="en-US" sz="2800" kern="1200" dirty="0">
                <a:solidFill>
                  <a:schemeClr val="tx1"/>
                </a:solidFill>
                <a:latin typeface="+mj-lt"/>
                <a:ea typeface="+mj-ea"/>
                <a:cs typeface="+mj-cs"/>
              </a:rPr>
              <a:t> - </a:t>
            </a:r>
            <a:r>
              <a:rPr lang="en-US" sz="2800" kern="1200" dirty="0" err="1">
                <a:solidFill>
                  <a:schemeClr val="tx1"/>
                </a:solidFill>
                <a:latin typeface="+mj-lt"/>
                <a:ea typeface="+mj-ea"/>
                <a:cs typeface="+mj-cs"/>
              </a:rPr>
              <a:t>Fokusområden</a:t>
            </a:r>
            <a:r>
              <a:rPr lang="en-US" sz="2800" kern="1200" dirty="0">
                <a:solidFill>
                  <a:schemeClr val="tx1"/>
                </a:solidFill>
                <a:latin typeface="+mj-lt"/>
                <a:ea typeface="+mj-ea"/>
                <a:cs typeface="+mj-cs"/>
              </a:rPr>
              <a:t>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59" y="2573755"/>
            <a:ext cx="2441321" cy="18288"/>
          </a:xfrm>
          <a:custGeom>
            <a:avLst/>
            <a:gdLst>
              <a:gd name="connsiteX0" fmla="*/ 0 w 2441321"/>
              <a:gd name="connsiteY0" fmla="*/ 0 h 18288"/>
              <a:gd name="connsiteX1" fmla="*/ 463850 w 2441321"/>
              <a:gd name="connsiteY1" fmla="*/ 0 h 18288"/>
              <a:gd name="connsiteX2" fmla="*/ 952114 w 2441321"/>
              <a:gd name="connsiteY2" fmla="*/ 0 h 18288"/>
              <a:gd name="connsiteX3" fmla="*/ 1464792 w 2441321"/>
              <a:gd name="connsiteY3" fmla="*/ 0 h 18288"/>
              <a:gd name="connsiteX4" fmla="*/ 1977470 w 2441321"/>
              <a:gd name="connsiteY4" fmla="*/ 0 h 18288"/>
              <a:gd name="connsiteX5" fmla="*/ 2441321 w 2441321"/>
              <a:gd name="connsiteY5" fmla="*/ 0 h 18288"/>
              <a:gd name="connsiteX6" fmla="*/ 2441321 w 2441321"/>
              <a:gd name="connsiteY6" fmla="*/ 18288 h 18288"/>
              <a:gd name="connsiteX7" fmla="*/ 1904230 w 2441321"/>
              <a:gd name="connsiteY7" fmla="*/ 18288 h 18288"/>
              <a:gd name="connsiteX8" fmla="*/ 1367140 w 2441321"/>
              <a:gd name="connsiteY8" fmla="*/ 18288 h 18288"/>
              <a:gd name="connsiteX9" fmla="*/ 878875 w 2441321"/>
              <a:gd name="connsiteY9" fmla="*/ 18288 h 18288"/>
              <a:gd name="connsiteX10" fmla="*/ 0 w 2441321"/>
              <a:gd name="connsiteY10" fmla="*/ 18288 h 18288"/>
              <a:gd name="connsiteX11" fmla="*/ 0 w 2441321"/>
              <a:gd name="connsiteY11" fmla="*/ 0 h 18288"/>
              <a:gd name="connsiteX0" fmla="*/ 0 w 2441321"/>
              <a:gd name="connsiteY0" fmla="*/ 0 h 18288"/>
              <a:gd name="connsiteX1" fmla="*/ 463850 w 2441321"/>
              <a:gd name="connsiteY1" fmla="*/ 0 h 18288"/>
              <a:gd name="connsiteX2" fmla="*/ 878875 w 2441321"/>
              <a:gd name="connsiteY2" fmla="*/ 0 h 18288"/>
              <a:gd name="connsiteX3" fmla="*/ 1415966 w 2441321"/>
              <a:gd name="connsiteY3" fmla="*/ 0 h 18288"/>
              <a:gd name="connsiteX4" fmla="*/ 1879817 w 2441321"/>
              <a:gd name="connsiteY4" fmla="*/ 0 h 18288"/>
              <a:gd name="connsiteX5" fmla="*/ 2441321 w 2441321"/>
              <a:gd name="connsiteY5" fmla="*/ 0 h 18288"/>
              <a:gd name="connsiteX6" fmla="*/ 2441321 w 2441321"/>
              <a:gd name="connsiteY6" fmla="*/ 18288 h 18288"/>
              <a:gd name="connsiteX7" fmla="*/ 1953056 w 2441321"/>
              <a:gd name="connsiteY7" fmla="*/ 18288 h 18288"/>
              <a:gd name="connsiteX8" fmla="*/ 1415966 w 2441321"/>
              <a:gd name="connsiteY8" fmla="*/ 18288 h 18288"/>
              <a:gd name="connsiteX9" fmla="*/ 1000941 w 2441321"/>
              <a:gd name="connsiteY9" fmla="*/ 18288 h 18288"/>
              <a:gd name="connsiteX10" fmla="*/ 512677 w 2441321"/>
              <a:gd name="connsiteY10" fmla="*/ 18288 h 18288"/>
              <a:gd name="connsiteX11" fmla="*/ 0 w 2441321"/>
              <a:gd name="connsiteY11" fmla="*/ 18288 h 18288"/>
              <a:gd name="connsiteX12" fmla="*/ 0 w 244132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321" h="18288" fill="none" extrusionOk="0">
                <a:moveTo>
                  <a:pt x="0" y="0"/>
                </a:moveTo>
                <a:cubicBezTo>
                  <a:pt x="170092" y="-3906"/>
                  <a:pt x="310624" y="-21757"/>
                  <a:pt x="463850" y="0"/>
                </a:cubicBezTo>
                <a:cubicBezTo>
                  <a:pt x="612138" y="-3756"/>
                  <a:pt x="726331" y="-8062"/>
                  <a:pt x="952114" y="0"/>
                </a:cubicBezTo>
                <a:cubicBezTo>
                  <a:pt x="1143427" y="-2203"/>
                  <a:pt x="1275679" y="-35441"/>
                  <a:pt x="1464792" y="0"/>
                </a:cubicBezTo>
                <a:cubicBezTo>
                  <a:pt x="1647281" y="8490"/>
                  <a:pt x="1735303" y="20521"/>
                  <a:pt x="1977470" y="0"/>
                </a:cubicBezTo>
                <a:cubicBezTo>
                  <a:pt x="2216071" y="-16931"/>
                  <a:pt x="2243730" y="10386"/>
                  <a:pt x="2441321" y="0"/>
                </a:cubicBezTo>
                <a:cubicBezTo>
                  <a:pt x="2441833" y="6585"/>
                  <a:pt x="2440812" y="10605"/>
                  <a:pt x="2441321" y="18288"/>
                </a:cubicBezTo>
                <a:cubicBezTo>
                  <a:pt x="2168324" y="32902"/>
                  <a:pt x="2026061" y="43903"/>
                  <a:pt x="1904230" y="18288"/>
                </a:cubicBezTo>
                <a:cubicBezTo>
                  <a:pt x="1772158" y="27879"/>
                  <a:pt x="1520964" y="4973"/>
                  <a:pt x="1367140" y="18288"/>
                </a:cubicBezTo>
                <a:cubicBezTo>
                  <a:pt x="1213306" y="13988"/>
                  <a:pt x="1017134" y="20193"/>
                  <a:pt x="878875" y="18288"/>
                </a:cubicBezTo>
                <a:cubicBezTo>
                  <a:pt x="730418" y="31419"/>
                  <a:pt x="186623" y="62535"/>
                  <a:pt x="0" y="18288"/>
                </a:cubicBezTo>
                <a:cubicBezTo>
                  <a:pt x="-720" y="10038"/>
                  <a:pt x="-220" y="7989"/>
                  <a:pt x="0" y="0"/>
                </a:cubicBezTo>
                <a:close/>
              </a:path>
              <a:path w="2441321" h="18288" stroke="0" extrusionOk="0">
                <a:moveTo>
                  <a:pt x="0" y="0"/>
                </a:moveTo>
                <a:cubicBezTo>
                  <a:pt x="180708" y="-6561"/>
                  <a:pt x="252990" y="1362"/>
                  <a:pt x="463850" y="0"/>
                </a:cubicBezTo>
                <a:cubicBezTo>
                  <a:pt x="678974" y="-2343"/>
                  <a:pt x="781490" y="19471"/>
                  <a:pt x="878875" y="0"/>
                </a:cubicBezTo>
                <a:cubicBezTo>
                  <a:pt x="953141" y="11316"/>
                  <a:pt x="1248347" y="-21848"/>
                  <a:pt x="1415966" y="0"/>
                </a:cubicBezTo>
                <a:cubicBezTo>
                  <a:pt x="1579096" y="-10123"/>
                  <a:pt x="1684349" y="-37254"/>
                  <a:pt x="1879817" y="0"/>
                </a:cubicBezTo>
                <a:cubicBezTo>
                  <a:pt x="2064739" y="13736"/>
                  <a:pt x="2213482" y="-7111"/>
                  <a:pt x="2441321" y="0"/>
                </a:cubicBezTo>
                <a:cubicBezTo>
                  <a:pt x="2440410" y="4423"/>
                  <a:pt x="2442479" y="14765"/>
                  <a:pt x="2441321" y="18288"/>
                </a:cubicBezTo>
                <a:cubicBezTo>
                  <a:pt x="2251036" y="16688"/>
                  <a:pt x="2056550" y="47047"/>
                  <a:pt x="1953056" y="18288"/>
                </a:cubicBezTo>
                <a:cubicBezTo>
                  <a:pt x="1864359" y="5087"/>
                  <a:pt x="1551780" y="13462"/>
                  <a:pt x="1415966" y="18288"/>
                </a:cubicBezTo>
                <a:cubicBezTo>
                  <a:pt x="1290424" y="-3443"/>
                  <a:pt x="1113249" y="21288"/>
                  <a:pt x="1000941" y="18288"/>
                </a:cubicBezTo>
                <a:cubicBezTo>
                  <a:pt x="912191" y="39091"/>
                  <a:pt x="699513" y="21526"/>
                  <a:pt x="512677" y="18288"/>
                </a:cubicBezTo>
                <a:cubicBezTo>
                  <a:pt x="344748" y="44308"/>
                  <a:pt x="108455" y="83"/>
                  <a:pt x="0" y="18288"/>
                </a:cubicBezTo>
                <a:cubicBezTo>
                  <a:pt x="615" y="12626"/>
                  <a:pt x="1634" y="6973"/>
                  <a:pt x="0" y="0"/>
                </a:cubicBezTo>
                <a:close/>
              </a:path>
              <a:path w="2441321" h="18288" fill="none" stroke="0" extrusionOk="0">
                <a:moveTo>
                  <a:pt x="0" y="0"/>
                </a:moveTo>
                <a:cubicBezTo>
                  <a:pt x="116670" y="6533"/>
                  <a:pt x="275797" y="16413"/>
                  <a:pt x="463850" y="0"/>
                </a:cubicBezTo>
                <a:cubicBezTo>
                  <a:pt x="638414" y="-2248"/>
                  <a:pt x="713406" y="1465"/>
                  <a:pt x="952114" y="0"/>
                </a:cubicBezTo>
                <a:cubicBezTo>
                  <a:pt x="1148149" y="16064"/>
                  <a:pt x="1281265" y="-9658"/>
                  <a:pt x="1464792" y="0"/>
                </a:cubicBezTo>
                <a:cubicBezTo>
                  <a:pt x="1635180" y="14025"/>
                  <a:pt x="1740811" y="20698"/>
                  <a:pt x="1977470" y="0"/>
                </a:cubicBezTo>
                <a:cubicBezTo>
                  <a:pt x="2218975" y="-18976"/>
                  <a:pt x="2240303" y="337"/>
                  <a:pt x="2441321" y="0"/>
                </a:cubicBezTo>
                <a:cubicBezTo>
                  <a:pt x="2441626" y="5378"/>
                  <a:pt x="2439734" y="11506"/>
                  <a:pt x="2441321" y="18288"/>
                </a:cubicBezTo>
                <a:cubicBezTo>
                  <a:pt x="2181693" y="-23906"/>
                  <a:pt x="2045291" y="53646"/>
                  <a:pt x="1904230" y="18288"/>
                </a:cubicBezTo>
                <a:cubicBezTo>
                  <a:pt x="1771159" y="3111"/>
                  <a:pt x="1559666" y="11665"/>
                  <a:pt x="1367140" y="18288"/>
                </a:cubicBezTo>
                <a:cubicBezTo>
                  <a:pt x="1187574" y="29784"/>
                  <a:pt x="1069471" y="40455"/>
                  <a:pt x="878875" y="18288"/>
                </a:cubicBezTo>
                <a:cubicBezTo>
                  <a:pt x="737732" y="54491"/>
                  <a:pt x="193685" y="83373"/>
                  <a:pt x="0" y="18288"/>
                </a:cubicBezTo>
                <a:cubicBezTo>
                  <a:pt x="-449" y="9946"/>
                  <a:pt x="110" y="841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72101"/>
                      <a:gd name="connsiteY0" fmla="*/ 0 h 26010"/>
                      <a:gd name="connsiteX1" fmla="*/ 659699 w 3472101"/>
                      <a:gd name="connsiteY1" fmla="*/ 0 h 26010"/>
                      <a:gd name="connsiteX2" fmla="*/ 1354119 w 3472101"/>
                      <a:gd name="connsiteY2" fmla="*/ 0 h 26010"/>
                      <a:gd name="connsiteX3" fmla="*/ 2083261 w 3472101"/>
                      <a:gd name="connsiteY3" fmla="*/ 0 h 26010"/>
                      <a:gd name="connsiteX4" fmla="*/ 2812402 w 3472101"/>
                      <a:gd name="connsiteY4" fmla="*/ 0 h 26010"/>
                      <a:gd name="connsiteX5" fmla="*/ 3472101 w 3472101"/>
                      <a:gd name="connsiteY5" fmla="*/ 0 h 26010"/>
                      <a:gd name="connsiteX6" fmla="*/ 3472101 w 3472101"/>
                      <a:gd name="connsiteY6" fmla="*/ 26010 h 26010"/>
                      <a:gd name="connsiteX7" fmla="*/ 2708239 w 3472101"/>
                      <a:gd name="connsiteY7" fmla="*/ 26010 h 26010"/>
                      <a:gd name="connsiteX8" fmla="*/ 1944377 w 3472101"/>
                      <a:gd name="connsiteY8" fmla="*/ 26010 h 26010"/>
                      <a:gd name="connsiteX9" fmla="*/ 1249956 w 3472101"/>
                      <a:gd name="connsiteY9" fmla="*/ 26010 h 26010"/>
                      <a:gd name="connsiteX10" fmla="*/ 0 w 3472101"/>
                      <a:gd name="connsiteY10" fmla="*/ 26010 h 26010"/>
                      <a:gd name="connsiteX11" fmla="*/ 0 w 3472101"/>
                      <a:gd name="connsiteY11"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101" h="26010" fill="none" extrusionOk="0">
                        <a:moveTo>
                          <a:pt x="0" y="0"/>
                        </a:moveTo>
                        <a:cubicBezTo>
                          <a:pt x="200558" y="30651"/>
                          <a:pt x="433530" y="7848"/>
                          <a:pt x="659699" y="0"/>
                        </a:cubicBezTo>
                        <a:cubicBezTo>
                          <a:pt x="885868" y="-7848"/>
                          <a:pt x="1050967" y="928"/>
                          <a:pt x="1354119" y="0"/>
                        </a:cubicBezTo>
                        <a:cubicBezTo>
                          <a:pt x="1657271" y="-928"/>
                          <a:pt x="1824951" y="-28691"/>
                          <a:pt x="2083261" y="0"/>
                        </a:cubicBezTo>
                        <a:cubicBezTo>
                          <a:pt x="2341571" y="28691"/>
                          <a:pt x="2471276" y="27266"/>
                          <a:pt x="2812402" y="0"/>
                        </a:cubicBezTo>
                        <a:cubicBezTo>
                          <a:pt x="3153528" y="-27266"/>
                          <a:pt x="3182400" y="8319"/>
                          <a:pt x="3472101" y="0"/>
                        </a:cubicBezTo>
                        <a:cubicBezTo>
                          <a:pt x="3472900" y="7705"/>
                          <a:pt x="3470914" y="15358"/>
                          <a:pt x="3472101" y="26010"/>
                        </a:cubicBezTo>
                        <a:cubicBezTo>
                          <a:pt x="3107402" y="9387"/>
                          <a:pt x="2920318" y="60372"/>
                          <a:pt x="2708239" y="26010"/>
                        </a:cubicBezTo>
                        <a:cubicBezTo>
                          <a:pt x="2496160" y="-8352"/>
                          <a:pt x="2167990" y="4520"/>
                          <a:pt x="1944377" y="26010"/>
                        </a:cubicBezTo>
                        <a:cubicBezTo>
                          <a:pt x="1720764" y="47500"/>
                          <a:pt x="1488704" y="31104"/>
                          <a:pt x="1249956" y="26010"/>
                        </a:cubicBezTo>
                        <a:cubicBezTo>
                          <a:pt x="1011208" y="20916"/>
                          <a:pt x="270981" y="72148"/>
                          <a:pt x="0" y="26010"/>
                        </a:cubicBezTo>
                        <a:cubicBezTo>
                          <a:pt x="-818" y="13868"/>
                          <a:pt x="-23" y="11747"/>
                          <a:pt x="0" y="0"/>
                        </a:cubicBezTo>
                        <a:close/>
                      </a:path>
                      <a:path w="3472101" h="26010" stroke="0" extrusionOk="0">
                        <a:moveTo>
                          <a:pt x="0" y="0"/>
                        </a:moveTo>
                        <a:cubicBezTo>
                          <a:pt x="251532" y="-11046"/>
                          <a:pt x="360068" y="7315"/>
                          <a:pt x="659699" y="0"/>
                        </a:cubicBezTo>
                        <a:cubicBezTo>
                          <a:pt x="959330" y="-7315"/>
                          <a:pt x="1131713" y="23248"/>
                          <a:pt x="1249956" y="0"/>
                        </a:cubicBezTo>
                        <a:cubicBezTo>
                          <a:pt x="1368199" y="-23248"/>
                          <a:pt x="1788315" y="9511"/>
                          <a:pt x="2013819" y="0"/>
                        </a:cubicBezTo>
                        <a:cubicBezTo>
                          <a:pt x="2239323" y="-9511"/>
                          <a:pt x="2382452" y="-30296"/>
                          <a:pt x="2673518" y="0"/>
                        </a:cubicBezTo>
                        <a:cubicBezTo>
                          <a:pt x="2964584" y="30296"/>
                          <a:pt x="3138268" y="-480"/>
                          <a:pt x="3472101" y="0"/>
                        </a:cubicBezTo>
                        <a:cubicBezTo>
                          <a:pt x="3471160" y="6094"/>
                          <a:pt x="3473253" y="19656"/>
                          <a:pt x="3472101" y="26010"/>
                        </a:cubicBezTo>
                        <a:cubicBezTo>
                          <a:pt x="3170744" y="29834"/>
                          <a:pt x="2928866" y="51966"/>
                          <a:pt x="2777681" y="26010"/>
                        </a:cubicBezTo>
                        <a:cubicBezTo>
                          <a:pt x="2626496" y="54"/>
                          <a:pt x="2218820" y="57757"/>
                          <a:pt x="2013819" y="26010"/>
                        </a:cubicBezTo>
                        <a:cubicBezTo>
                          <a:pt x="1808818" y="-5737"/>
                          <a:pt x="1560747" y="6922"/>
                          <a:pt x="1423561" y="26010"/>
                        </a:cubicBezTo>
                        <a:cubicBezTo>
                          <a:pt x="1286375" y="45098"/>
                          <a:pt x="984545" y="5397"/>
                          <a:pt x="729141" y="26010"/>
                        </a:cubicBezTo>
                        <a:cubicBezTo>
                          <a:pt x="473737" y="46623"/>
                          <a:pt x="166357" y="16313"/>
                          <a:pt x="0" y="26010"/>
                        </a:cubicBezTo>
                        <a:cubicBezTo>
                          <a:pt x="1188" y="17646"/>
                          <a:pt x="803" y="957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2915"/>
            <a:endParaRPr lang="en-US" sz="1266">
              <a:solidFill>
                <a:srgbClr val="FFFFFF"/>
              </a:solidFill>
              <a:latin typeface="Helvetica Neue Medium"/>
            </a:endParaRPr>
          </a:p>
        </p:txBody>
      </p:sp>
      <p:sp>
        <p:nvSpPr>
          <p:cNvPr id="4" name="Rectangle 3"/>
          <p:cNvSpPr/>
          <p:nvPr/>
        </p:nvSpPr>
        <p:spPr>
          <a:xfrm>
            <a:off x="781235" y="3006022"/>
            <a:ext cx="8451542" cy="3410712"/>
          </a:xfrm>
          <a:prstGeom prst="rect">
            <a:avLst/>
          </a:prstGeom>
        </p:spPr>
        <p:txBody>
          <a:bodyPr vert="horz" lIns="64294" tIns="32147" rIns="64294" bIns="32147" rtlCol="0" anchor="t">
            <a:normAutofit/>
          </a:bodyPr>
          <a:lstStyle/>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Fotboll ska vara kul! – Roliga träningar! </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Genomgående syfte i träningen och tematisering</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Mycket bollkontakt!</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Korta passningar – med fotens insida och med fotens utsida </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Bollmottagning (nertagning) med fot, lår, bröst </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Spelbarhet (att gå ur passningsskugga) </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Bollkontroll (dribbling och drivning) </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Skott‐ båda fötterna </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ALLA får spela lika mycket</a:t>
            </a:r>
          </a:p>
          <a:p>
            <a:pPr marL="330387" indent="-160729" defTabSz="642915">
              <a:lnSpc>
                <a:spcPct val="90000"/>
              </a:lnSpc>
              <a:spcAft>
                <a:spcPts val="422"/>
              </a:spcAft>
              <a:buFont typeface="Arial" panose="020B0604020202020204" pitchFamily="34" charset="0"/>
              <a:buChar char="•"/>
              <a:tabLst>
                <a:tab pos="329940" algn="l"/>
                <a:tab pos="330387" algn="l"/>
              </a:tabLst>
            </a:pPr>
            <a:r>
              <a:rPr lang="sv-SE" dirty="0">
                <a:solidFill>
                  <a:srgbClr val="FFFFFF"/>
                </a:solidFill>
                <a:latin typeface="Helvetica Neue Medium"/>
              </a:rPr>
              <a:t>Rotation av konstellationer </a:t>
            </a:r>
            <a:endParaRPr lang="sv-SE" sz="1200" dirty="0">
              <a:solidFill>
                <a:srgbClr val="FFFFFF"/>
              </a:solidFill>
              <a:latin typeface="Helvetica Neue Medium"/>
            </a:endParaRPr>
          </a:p>
        </p:txBody>
      </p:sp>
      <p:pic>
        <p:nvPicPr>
          <p:cNvPr id="3" name="Bildobjekt 2" descr="En bild som visar emblem, symbol, logotyp, Varumärke&#10;&#10;Automatiskt genererad beskrivning">
            <a:extLst>
              <a:ext uri="{FF2B5EF4-FFF2-40B4-BE49-F238E27FC236}">
                <a16:creationId xmlns:a16="http://schemas.microsoft.com/office/drawing/2014/main" id="{BC78B9F8-DF71-0DA6-284C-31D51F173C7A}"/>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17877772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p:txBody>
          <a:bodyPr>
            <a:normAutofit/>
          </a:bodyPr>
          <a:lstStyle/>
          <a:p>
            <a:pPr algn="l"/>
            <a:r>
              <a:rPr lang="sv-SE" sz="3375" dirty="0">
                <a:solidFill>
                  <a:schemeClr val="tx1"/>
                </a:solidFill>
              </a:rPr>
              <a:t>Fokusområde Hemma </a:t>
            </a:r>
          </a:p>
        </p:txBody>
      </p:sp>
      <p:sp>
        <p:nvSpPr>
          <p:cNvPr id="10" name="textruta 9">
            <a:extLst>
              <a:ext uri="{FF2B5EF4-FFF2-40B4-BE49-F238E27FC236}">
                <a16:creationId xmlns:a16="http://schemas.microsoft.com/office/drawing/2014/main" id="{9CD9CF02-545B-41DD-915B-9BC29D7B8701}"/>
              </a:ext>
            </a:extLst>
          </p:cNvPr>
          <p:cNvSpPr txBox="1"/>
          <p:nvPr/>
        </p:nvSpPr>
        <p:spPr>
          <a:xfrm>
            <a:off x="9021558" y="735491"/>
            <a:ext cx="875241" cy="3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sv-SE" sz="1687" b="1" kern="0" dirty="0">
                <a:solidFill>
                  <a:srgbClr val="000000"/>
                </a:solidFill>
                <a:latin typeface="Helvetica Neue"/>
                <a:ea typeface="Helvetica Neue"/>
                <a:cs typeface="Helvetica Neue"/>
                <a:sym typeface="Helvetica Neue"/>
              </a:rPr>
              <a:t>Richard</a:t>
            </a:r>
          </a:p>
        </p:txBody>
      </p:sp>
      <p:sp>
        <p:nvSpPr>
          <p:cNvPr id="11" name="Platshållare för text 4">
            <a:extLst>
              <a:ext uri="{FF2B5EF4-FFF2-40B4-BE49-F238E27FC236}">
                <a16:creationId xmlns:a16="http://schemas.microsoft.com/office/drawing/2014/main" id="{2AA56578-9977-4124-A03F-F678FD65EB03}"/>
              </a:ext>
            </a:extLst>
          </p:cNvPr>
          <p:cNvSpPr txBox="1">
            <a:spLocks/>
          </p:cNvSpPr>
          <p:nvPr/>
        </p:nvSpPr>
        <p:spPr>
          <a:xfrm>
            <a:off x="2432362" y="2800251"/>
            <a:ext cx="6790428" cy="95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t" anchorCtr="0">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12528" lvl="1" indent="0" algn="ctr" defTabSz="410751">
              <a:spcBef>
                <a:spcPts val="1687"/>
              </a:spcBef>
              <a:buNone/>
            </a:pPr>
            <a:r>
              <a:rPr lang="sv-SE" sz="5062" b="1" kern="0" dirty="0">
                <a:solidFill>
                  <a:srgbClr val="FFFFFF"/>
                </a:solidFill>
              </a:rPr>
              <a:t>KNÄKOLLEN</a:t>
            </a:r>
            <a:endParaRPr lang="sv-SE" sz="1687" b="1" kern="0" dirty="0">
              <a:solidFill>
                <a:srgbClr val="FFFFFF"/>
              </a:solidFill>
            </a:endParaRPr>
          </a:p>
          <a:p>
            <a:pPr marL="0" indent="0" defTabSz="410751">
              <a:spcBef>
                <a:spcPts val="1687"/>
              </a:spcBef>
              <a:buNone/>
            </a:pPr>
            <a:endParaRPr lang="sv-SE" sz="1687" kern="0" dirty="0">
              <a:solidFill>
                <a:srgbClr val="FFFFFF"/>
              </a:solidFill>
            </a:endParaRPr>
          </a:p>
        </p:txBody>
      </p:sp>
      <p:pic>
        <p:nvPicPr>
          <p:cNvPr id="3" name="Bildobjekt 2" descr="En bild som visar emblem, symbol, logotyp, Varumärke&#10;&#10;Automatiskt genererad beskrivning">
            <a:extLst>
              <a:ext uri="{FF2B5EF4-FFF2-40B4-BE49-F238E27FC236}">
                <a16:creationId xmlns:a16="http://schemas.microsoft.com/office/drawing/2014/main" id="{A67CCE78-5BBD-EE76-375C-22C3FD159BC8}"/>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35542406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p:txBody>
          <a:bodyPr>
            <a:normAutofit/>
          </a:bodyPr>
          <a:lstStyle/>
          <a:p>
            <a:pPr algn="l"/>
            <a:r>
              <a:rPr lang="sv-SE" sz="4219" dirty="0">
                <a:solidFill>
                  <a:schemeClr val="tx1"/>
                </a:solidFill>
              </a:rPr>
              <a:t>Annat Skoj</a:t>
            </a:r>
          </a:p>
        </p:txBody>
      </p:sp>
      <p:pic>
        <p:nvPicPr>
          <p:cNvPr id="3" name="Bildobjekt 2" descr="En bild som visar emblem, symbol, logotyp, Varumärke&#10;&#10;Automatiskt genererad beskrivning">
            <a:extLst>
              <a:ext uri="{FF2B5EF4-FFF2-40B4-BE49-F238E27FC236}">
                <a16:creationId xmlns:a16="http://schemas.microsoft.com/office/drawing/2014/main" id="{CBE4AC7A-DCA9-E76B-107C-14ED9A9F4FE6}"/>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34283381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6" name="TextBox 7">
            <a:extLst>
              <a:ext uri="{FF2B5EF4-FFF2-40B4-BE49-F238E27FC236}">
                <a16:creationId xmlns:a16="http://schemas.microsoft.com/office/drawing/2014/main" id="{B25E2201-DAA7-8D4C-A524-8A176FDD621F}"/>
              </a:ext>
            </a:extLst>
          </p:cNvPr>
          <p:cNvSpPr txBox="1"/>
          <p:nvPr/>
        </p:nvSpPr>
        <p:spPr>
          <a:xfrm>
            <a:off x="800100" y="1035205"/>
            <a:ext cx="7619432" cy="4183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642915" rtl="0" eaLnBrk="1" fontAlgn="auto" latinLnBrk="0" hangingPunct="1">
              <a:lnSpc>
                <a:spcPct val="100000"/>
              </a:lnSpc>
              <a:spcBef>
                <a:spcPts val="0"/>
              </a:spcBef>
              <a:spcAft>
                <a:spcPts val="0"/>
              </a:spcAft>
              <a:buClr>
                <a:srgbClr val="000000"/>
              </a:buClr>
              <a:buSzTx/>
              <a:buFontTx/>
              <a:buNone/>
              <a:tabLst/>
              <a:defRPr/>
            </a:pPr>
            <a:r>
              <a:rPr kumimoji="0" lang="sv-SE" sz="2250" b="1" i="0" u="none" strike="noStrike" kern="0" cap="none" spc="0" normalizeH="0" baseline="0" noProof="0" dirty="0">
                <a:ln>
                  <a:noFill/>
                </a:ln>
                <a:solidFill>
                  <a:srgbClr val="000000"/>
                </a:solidFill>
                <a:effectLst/>
                <a:uLnTx/>
                <a:uFillTx/>
                <a:latin typeface="Calibri" panose="020F0502020204030204" pitchFamily="34" charset="0"/>
                <a:ea typeface="Helvetica Neue" panose="02000503000000020004" pitchFamily="2" charset="0"/>
                <a:cs typeface="Calibri" panose="020F0502020204030204" pitchFamily="34" charset="0"/>
                <a:sym typeface="Arial"/>
              </a:rPr>
              <a:t>Ledargruppens roller</a:t>
            </a:r>
          </a:p>
        </p:txBody>
      </p:sp>
      <p:sp>
        <p:nvSpPr>
          <p:cNvPr id="2" name="Rectangle 1">
            <a:extLst>
              <a:ext uri="{FF2B5EF4-FFF2-40B4-BE49-F238E27FC236}">
                <a16:creationId xmlns:a16="http://schemas.microsoft.com/office/drawing/2014/main" id="{B9E5B0D9-F07F-D746-9F00-06DFF843B1D6}"/>
              </a:ext>
            </a:extLst>
          </p:cNvPr>
          <p:cNvSpPr/>
          <p:nvPr/>
        </p:nvSpPr>
        <p:spPr>
          <a:xfrm>
            <a:off x="800100" y="1681355"/>
            <a:ext cx="10606809" cy="4494628"/>
          </a:xfrm>
          <a:prstGeom prst="rect">
            <a:avLst/>
          </a:prstGeom>
        </p:spPr>
        <p:txBody>
          <a:bodyPr wrap="square">
            <a:spAutoFit/>
          </a:bodyPr>
          <a:lstStyle/>
          <a:p>
            <a:pPr marL="0" marR="0" lvl="0" indent="0" algn="l" defTabSz="642915" rtl="0" eaLnBrk="1" fontAlgn="auto" latinLnBrk="0" hangingPunct="1">
              <a:lnSpc>
                <a:spcPct val="100000"/>
              </a:lnSpc>
              <a:spcBef>
                <a:spcPts val="0"/>
              </a:spcBef>
              <a:spcAft>
                <a:spcPts val="422"/>
              </a:spcAft>
              <a:buClr>
                <a:srgbClr val="000000"/>
              </a:buClr>
              <a:buSzTx/>
              <a:buFontTx/>
              <a:buNone/>
              <a:tabLst/>
              <a:defRPr/>
            </a:pPr>
            <a:r>
              <a:rPr kumimoji="0" lang="sv-SE" sz="1687" b="1"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Huvudtränare</a:t>
            </a:r>
            <a:endParaRPr kumimoji="0" lang="sv-SE" sz="1406" b="1"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a:p>
            <a:pPr marL="268288" marR="0" lvl="0" indent="-268288"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sv-SE" sz="1406" kern="0" noProof="1">
                <a:solidFill>
                  <a:srgbClr val="000000"/>
                </a:solidFill>
                <a:latin typeface="Arial" panose="020B0604020202020204" pitchFamily="34" charset="0"/>
                <a:cs typeface="Arial" panose="020B0604020202020204" pitchFamily="34" charset="0"/>
                <a:sym typeface="Arial"/>
              </a:rPr>
              <a:t>ett barn- </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och ungdomslag består med fördel av </a:t>
            </a:r>
            <a:r>
              <a:rPr kumimoji="0" lang="sv-SE" sz="1406" b="0" i="0" u="sng"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två huvudtränare eller fler</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p>
          <a:p>
            <a:pPr marL="241093" marR="0" lvl="0"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sv-SE" sz="1406" kern="0" noProof="1">
                <a:solidFill>
                  <a:srgbClr val="000000"/>
                </a:solidFill>
                <a:latin typeface="Arial" panose="020B0604020202020204" pitchFamily="34" charset="0"/>
                <a:cs typeface="Arial" panose="020B0604020202020204" pitchFamily="34" charset="0"/>
                <a:sym typeface="Arial"/>
              </a:rPr>
              <a:t>h</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uvudtränarna ansvarar för </a:t>
            </a:r>
            <a:r>
              <a:rPr kumimoji="0" lang="sv-SE" sz="1406" b="0" i="0" u="sng"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träningsupplägg, matcher och kontakt </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med klubbens </a:t>
            </a:r>
            <a:r>
              <a:rPr kumimoji="0" lang="sv-SE" sz="1406" b="0" i="0" u="sng"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föreningsutvecklare</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t>
            </a:r>
          </a:p>
          <a:p>
            <a:pPr marL="0" marR="0" lvl="0" indent="0" algn="l" defTabSz="642915" rtl="0" eaLnBrk="1" fontAlgn="auto" latinLnBrk="0" hangingPunct="1">
              <a:lnSpc>
                <a:spcPct val="100000"/>
              </a:lnSpc>
              <a:spcBef>
                <a:spcPts val="0"/>
              </a:spcBef>
              <a:spcAft>
                <a:spcPts val="0"/>
              </a:spcAft>
              <a:buClr>
                <a:srgbClr val="000000"/>
              </a:buClr>
              <a:buSzTx/>
              <a:buFontTx/>
              <a:buNone/>
              <a:tabLst/>
              <a:defRPr/>
            </a:pPr>
            <a:endParaRPr kumimoji="0" lang="sv-SE" sz="1687"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642915" rtl="0" eaLnBrk="1" fontAlgn="auto" latinLnBrk="0" hangingPunct="1">
              <a:lnSpc>
                <a:spcPct val="100000"/>
              </a:lnSpc>
              <a:spcBef>
                <a:spcPts val="0"/>
              </a:spcBef>
              <a:spcAft>
                <a:spcPts val="422"/>
              </a:spcAft>
              <a:buClr>
                <a:srgbClr val="000000"/>
              </a:buClr>
              <a:buSzTx/>
              <a:buFontTx/>
              <a:buNone/>
              <a:tabLst/>
              <a:defRPr/>
            </a:pPr>
            <a:r>
              <a:rPr kumimoji="0" lang="sv-SE" sz="1687" b="1"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Assisterande tränare</a:t>
            </a:r>
            <a:endParaRPr kumimoji="0" lang="sv-SE" sz="1406" b="1"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a:p>
            <a:pPr marL="241093" marR="0" lvl="0"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ett lag kan ha </a:t>
            </a:r>
            <a:r>
              <a:rPr kumimoji="0" lang="sv-SE" sz="1406" b="0" i="0" u="sng"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flera tränare </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som är </a:t>
            </a:r>
            <a:r>
              <a:rPr kumimoji="0" lang="sv-SE" sz="1406" b="0" i="0" u="sng"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behjälpliga vid genomförandet av träningen </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genom att hjälpa till med instruktioner, uppställandet av övningar etc.</a:t>
            </a:r>
          </a:p>
          <a:p>
            <a:pPr marL="241093" marR="0" lvl="0"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sv-SE" sz="1406" kern="0" noProof="1">
                <a:solidFill>
                  <a:srgbClr val="000000"/>
                </a:solidFill>
                <a:latin typeface="Arial" panose="020B0604020202020204" pitchFamily="34" charset="0"/>
                <a:cs typeface="Arial" panose="020B0604020202020204" pitchFamily="34" charset="0"/>
                <a:sym typeface="Arial"/>
              </a:rPr>
              <a:t>f</a:t>
            </a:r>
            <a:r>
              <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rån spelformen 7 mot 7 utses en målvaktsinstruktör – som utbildas av föreningen i linje med utbildningsplanen för målvakter. </a:t>
            </a:r>
            <a:endParaRPr lang="sv-SE" sz="1406" kern="0" noProof="1">
              <a:solidFill>
                <a:srgbClr val="000000"/>
              </a:solidFill>
              <a:latin typeface="Arial" panose="020B0604020202020204" pitchFamily="34" charset="0"/>
              <a:cs typeface="Arial" panose="020B0604020202020204" pitchFamily="34" charset="0"/>
              <a:sym typeface="Arial"/>
            </a:endParaRPr>
          </a:p>
          <a:p>
            <a:pPr marL="241093" marR="0" lvl="0"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sv-SE" sz="1406" b="0" i="0" u="none" strike="noStrike" kern="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1" indent="0" algn="l" defTabSz="642915" rtl="0" eaLnBrk="1" fontAlgn="auto" latinLnBrk="0" hangingPunct="1">
              <a:lnSpc>
                <a:spcPct val="100000"/>
              </a:lnSpc>
              <a:spcBef>
                <a:spcPts val="0"/>
              </a:spcBef>
              <a:spcAft>
                <a:spcPts val="422"/>
              </a:spcAft>
              <a:buClr>
                <a:srgbClr val="000000"/>
              </a:buClr>
              <a:buSzTx/>
              <a:buFontTx/>
              <a:buNone/>
              <a:tabLst/>
              <a:defRPr/>
            </a:pPr>
            <a:r>
              <a:rPr kumimoji="0" lang="sv-SE" sz="1687" b="1" i="0" u="none" strike="noStrike" kern="0" cap="none" spc="0" normalizeH="0" baseline="0" noProof="1">
                <a:ln>
                  <a:noFill/>
                </a:ln>
                <a:solidFill>
                  <a:srgbClr val="000000"/>
                </a:solidFill>
                <a:effectLst/>
                <a:uLnTx/>
                <a:uFillTx/>
                <a:latin typeface="Arial"/>
                <a:cs typeface="Arial"/>
                <a:sym typeface="Arial"/>
              </a:rPr>
              <a:t>Lagledare</a:t>
            </a:r>
          </a:p>
          <a:p>
            <a:pPr marL="241093" marR="0" lvl="1"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sv-SE" sz="1406" b="0" i="0" u="none" strike="noStrike" kern="0" cap="none" spc="0" normalizeH="0" baseline="0" noProof="1">
                <a:ln>
                  <a:noFill/>
                </a:ln>
                <a:solidFill>
                  <a:srgbClr val="000000"/>
                </a:solidFill>
                <a:effectLst/>
                <a:uLnTx/>
                <a:uFillTx/>
                <a:latin typeface="Arial"/>
                <a:cs typeface="Arial"/>
                <a:sym typeface="Arial"/>
              </a:rPr>
              <a:t>(en per lag) – ansvarar för planering och allt praktiskt runt lagets träningar och matcher som exempelvis </a:t>
            </a:r>
            <a:r>
              <a:rPr kumimoji="0" lang="sv-SE" sz="1406" b="0" i="0" u="sng" strike="noStrike" kern="0" cap="none" spc="0" normalizeH="0" baseline="0" noProof="1">
                <a:ln>
                  <a:noFill/>
                </a:ln>
                <a:solidFill>
                  <a:srgbClr val="000000"/>
                </a:solidFill>
                <a:effectLst/>
                <a:uLnTx/>
                <a:uFillTx/>
                <a:latin typeface="Arial"/>
                <a:cs typeface="Arial"/>
                <a:sym typeface="Arial"/>
              </a:rPr>
              <a:t>domarkontakten, planbokning </a:t>
            </a:r>
            <a:r>
              <a:rPr kumimoji="0" lang="sv-SE" sz="1406" b="0" i="0" u="none" strike="noStrike" kern="0" cap="none" spc="0" normalizeH="0" baseline="0" noProof="1">
                <a:ln>
                  <a:noFill/>
                </a:ln>
                <a:solidFill>
                  <a:srgbClr val="000000"/>
                </a:solidFill>
                <a:effectLst/>
                <a:uLnTx/>
                <a:uFillTx/>
                <a:latin typeface="Arial"/>
                <a:cs typeface="Arial"/>
                <a:sym typeface="Arial"/>
              </a:rPr>
              <a:t>samt har </a:t>
            </a:r>
            <a:r>
              <a:rPr kumimoji="0" lang="sv-SE" sz="1406" b="0" i="0" u="sng" strike="noStrike" kern="0" cap="none" spc="0" normalizeH="0" baseline="0" noProof="1">
                <a:ln>
                  <a:noFill/>
                </a:ln>
                <a:solidFill>
                  <a:srgbClr val="000000"/>
                </a:solidFill>
                <a:effectLst/>
                <a:uLnTx/>
                <a:uFillTx/>
                <a:latin typeface="Arial"/>
                <a:cs typeface="Arial"/>
                <a:sym typeface="Arial"/>
              </a:rPr>
              <a:t>föräldrakontakten </a:t>
            </a:r>
            <a:r>
              <a:rPr kumimoji="0" lang="sv-SE" sz="1406" b="0" i="0" u="none" strike="noStrike" kern="0" cap="none" spc="0" normalizeH="0" baseline="0" noProof="1">
                <a:ln>
                  <a:noFill/>
                </a:ln>
                <a:solidFill>
                  <a:srgbClr val="000000"/>
                </a:solidFill>
                <a:effectLst/>
                <a:uLnTx/>
                <a:uFillTx/>
                <a:latin typeface="Arial"/>
                <a:cs typeface="Arial"/>
                <a:sym typeface="Arial"/>
              </a:rPr>
              <a:t>och </a:t>
            </a:r>
            <a:r>
              <a:rPr kumimoji="0" lang="sv-SE" sz="1406" b="0" i="0" u="sng" strike="noStrike" kern="0" cap="none" spc="0" normalizeH="0" baseline="0" noProof="1">
                <a:ln>
                  <a:noFill/>
                </a:ln>
                <a:solidFill>
                  <a:srgbClr val="000000"/>
                </a:solidFill>
                <a:effectLst/>
                <a:uLnTx/>
                <a:uFillTx/>
                <a:latin typeface="Arial"/>
                <a:cs typeface="Arial"/>
                <a:sym typeface="Arial"/>
              </a:rPr>
              <a:t>ansvarar för föräldramöten</a:t>
            </a:r>
            <a:r>
              <a:rPr kumimoji="0" lang="sv-SE" sz="1406" b="0" i="0" u="none" strike="noStrike" kern="0" cap="none" spc="0" normalizeH="0" baseline="0" noProof="1">
                <a:ln>
                  <a:noFill/>
                </a:ln>
                <a:solidFill>
                  <a:srgbClr val="000000"/>
                </a:solidFill>
                <a:effectLst/>
                <a:uLnTx/>
                <a:uFillTx/>
                <a:latin typeface="Arial"/>
                <a:cs typeface="Arial"/>
                <a:sym typeface="Arial"/>
              </a:rPr>
              <a:t>. </a:t>
            </a:r>
          </a:p>
          <a:p>
            <a:pPr marL="241093" marR="0" lvl="1"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sv-SE" sz="1406" kern="0" noProof="1">
                <a:solidFill>
                  <a:srgbClr val="000000"/>
                </a:solidFill>
                <a:latin typeface="Arial"/>
                <a:cs typeface="Arial"/>
                <a:sym typeface="Arial"/>
              </a:rPr>
              <a:t>l</a:t>
            </a:r>
            <a:r>
              <a:rPr kumimoji="0" lang="sv-SE" sz="1406" b="0" i="0" u="none" strike="noStrike" kern="0" cap="none" spc="0" normalizeH="0" baseline="0" noProof="1">
                <a:ln>
                  <a:noFill/>
                </a:ln>
                <a:solidFill>
                  <a:srgbClr val="000000"/>
                </a:solidFill>
                <a:effectLst/>
                <a:uLnTx/>
                <a:uFillTx/>
                <a:latin typeface="Arial"/>
                <a:cs typeface="Arial"/>
                <a:sym typeface="Arial"/>
              </a:rPr>
              <a:t>agledaren skickar också ut </a:t>
            </a:r>
            <a:r>
              <a:rPr kumimoji="0" lang="sv-SE" sz="1406" b="0" i="0" u="sng" strike="noStrike" kern="0" cap="none" spc="0" normalizeH="0" baseline="0" noProof="1">
                <a:ln>
                  <a:noFill/>
                </a:ln>
                <a:solidFill>
                  <a:srgbClr val="000000"/>
                </a:solidFill>
                <a:effectLst/>
                <a:uLnTx/>
                <a:uFillTx/>
                <a:latin typeface="Arial"/>
                <a:cs typeface="Arial"/>
                <a:sym typeface="Arial"/>
              </a:rPr>
              <a:t>kallelser till träningar och matcher</a:t>
            </a:r>
            <a:r>
              <a:rPr kumimoji="0" lang="sv-SE" sz="1406" b="0" i="0" u="none" strike="noStrike" kern="0" cap="none" spc="0" normalizeH="0" baseline="0" noProof="1">
                <a:ln>
                  <a:noFill/>
                </a:ln>
                <a:solidFill>
                  <a:srgbClr val="000000"/>
                </a:solidFill>
                <a:effectLst/>
                <a:uLnTx/>
                <a:uFillTx/>
                <a:latin typeface="Arial"/>
                <a:cs typeface="Arial"/>
                <a:sym typeface="Arial"/>
              </a:rPr>
              <a:t>. Om lag saknar lagledare fördelas rollens uppgifter på Huvudtränare och assisterande tränare</a:t>
            </a:r>
            <a:r>
              <a:rPr kumimoji="0" lang="sv-SE" sz="1687" b="0" i="0" u="none" strike="noStrike" kern="0" cap="none" spc="0" normalizeH="0" baseline="0" noProof="1">
                <a:ln>
                  <a:noFill/>
                </a:ln>
                <a:solidFill>
                  <a:srgbClr val="000000"/>
                </a:solidFill>
                <a:effectLst/>
                <a:uLnTx/>
                <a:uFillTx/>
                <a:latin typeface="Arial"/>
                <a:cs typeface="Arial"/>
                <a:sym typeface="Arial"/>
              </a:rPr>
              <a:t>.</a:t>
            </a:r>
          </a:p>
          <a:p>
            <a:pPr marL="241093" marR="0" lvl="1"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sv-SE" sz="1687" kern="0" noProof="1">
              <a:solidFill>
                <a:srgbClr val="000000"/>
              </a:solidFill>
              <a:latin typeface="Arial"/>
              <a:cs typeface="Arial"/>
              <a:sym typeface="Arial"/>
            </a:endParaRPr>
          </a:p>
          <a:p>
            <a:pPr marL="0" marR="0" lvl="1" indent="0" algn="l" defTabSz="642915" rtl="0" eaLnBrk="1" fontAlgn="auto" latinLnBrk="0" hangingPunct="1">
              <a:lnSpc>
                <a:spcPct val="100000"/>
              </a:lnSpc>
              <a:spcBef>
                <a:spcPts val="0"/>
              </a:spcBef>
              <a:spcAft>
                <a:spcPts val="422"/>
              </a:spcAft>
              <a:buClr>
                <a:srgbClr val="000000"/>
              </a:buClr>
              <a:buSzTx/>
              <a:buFontTx/>
              <a:buNone/>
              <a:tabLst/>
              <a:defRPr/>
            </a:pPr>
            <a:r>
              <a:rPr kumimoji="0" lang="sv-SE" sz="1687" b="1" i="0" u="none" strike="noStrike" kern="0" cap="none" spc="0" normalizeH="0" baseline="0" noProof="1">
                <a:ln>
                  <a:noFill/>
                </a:ln>
                <a:solidFill>
                  <a:srgbClr val="000000"/>
                </a:solidFill>
                <a:effectLst/>
                <a:uLnTx/>
                <a:uFillTx/>
                <a:latin typeface="Arial"/>
                <a:cs typeface="Arial"/>
                <a:sym typeface="Arial"/>
              </a:rPr>
              <a:t>Administratör</a:t>
            </a:r>
          </a:p>
          <a:p>
            <a:pPr marL="241093" marR="0" lvl="1" indent="-241093"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sv-SE" sz="1406" b="0" i="0" u="none" strike="noStrike" kern="0" cap="none" spc="0" normalizeH="0" baseline="0" noProof="1">
                <a:ln>
                  <a:noFill/>
                </a:ln>
                <a:solidFill>
                  <a:srgbClr val="000000"/>
                </a:solidFill>
                <a:effectLst/>
                <a:uLnTx/>
                <a:uFillTx/>
                <a:latin typeface="Arial"/>
                <a:cs typeface="Arial"/>
                <a:sym typeface="Arial"/>
              </a:rPr>
              <a:t>(en per lag) – ansvarar för </a:t>
            </a:r>
            <a:r>
              <a:rPr kumimoji="0" lang="sv-SE" sz="1406" b="0" i="0" u="sng" strike="noStrike" kern="0" cap="none" spc="0" normalizeH="0" baseline="0" noProof="1">
                <a:ln>
                  <a:noFill/>
                </a:ln>
                <a:solidFill>
                  <a:srgbClr val="000000"/>
                </a:solidFill>
                <a:effectLst/>
                <a:uLnTx/>
                <a:uFillTx/>
                <a:latin typeface="Arial"/>
                <a:cs typeface="Arial"/>
                <a:sym typeface="Arial"/>
              </a:rPr>
              <a:t>medlemsregistrering, hemsidan </a:t>
            </a:r>
            <a:r>
              <a:rPr kumimoji="0" lang="sv-SE" sz="1406" b="0" i="0" u="none" strike="noStrike" kern="0" cap="none" spc="0" normalizeH="0" baseline="0" noProof="1">
                <a:ln>
                  <a:noFill/>
                </a:ln>
                <a:solidFill>
                  <a:srgbClr val="000000"/>
                </a:solidFill>
                <a:effectLst/>
                <a:uLnTx/>
                <a:uFillTx/>
                <a:latin typeface="Arial"/>
                <a:cs typeface="Arial"/>
                <a:sym typeface="Arial"/>
              </a:rPr>
              <a:t>(Laget.se) dvs. att information är uppdaterad och enligt riktlinjer, </a:t>
            </a:r>
            <a:r>
              <a:rPr kumimoji="0" lang="sv-SE" sz="1406" b="0" i="0" u="sng" strike="noStrike" kern="0" cap="none" spc="0" normalizeH="0" baseline="0" noProof="1">
                <a:ln>
                  <a:noFill/>
                </a:ln>
                <a:solidFill>
                  <a:srgbClr val="000000"/>
                </a:solidFill>
                <a:effectLst/>
                <a:uLnTx/>
                <a:uFillTx/>
                <a:latin typeface="Arial"/>
                <a:cs typeface="Arial"/>
                <a:sym typeface="Arial"/>
              </a:rPr>
              <a:t>spelarregistrering i Fogis och laget.se</a:t>
            </a:r>
            <a:r>
              <a:rPr kumimoji="0" lang="sv-SE" sz="1406" b="0" i="0" u="none" strike="noStrike" kern="0" cap="none" spc="0" normalizeH="0" baseline="0" noProof="1">
                <a:ln>
                  <a:noFill/>
                </a:ln>
                <a:solidFill>
                  <a:srgbClr val="000000"/>
                </a:solidFill>
                <a:effectLst/>
                <a:uLnTx/>
                <a:uFillTx/>
                <a:latin typeface="Arial"/>
                <a:cs typeface="Arial"/>
                <a:sym typeface="Arial"/>
              </a:rPr>
              <a:t> samt att tilldela </a:t>
            </a:r>
            <a:r>
              <a:rPr kumimoji="0" lang="sv-SE" sz="1406" b="0" i="0" u="sng" strike="noStrike" kern="0" cap="none" spc="0" normalizeH="0" baseline="0" noProof="1">
                <a:ln>
                  <a:noFill/>
                </a:ln>
                <a:solidFill>
                  <a:srgbClr val="000000"/>
                </a:solidFill>
                <a:effectLst/>
                <a:uLnTx/>
                <a:uFillTx/>
                <a:latin typeface="Arial"/>
                <a:cs typeface="Arial"/>
                <a:sym typeface="Arial"/>
              </a:rPr>
              <a:t>föräldrafullmakter. </a:t>
            </a:r>
          </a:p>
        </p:txBody>
      </p:sp>
      <p:pic>
        <p:nvPicPr>
          <p:cNvPr id="4" name="Skärmavbild 2019-01-09 kl. 09.06.54.png" descr="Skärmavbild 2019-01-09 kl. 09.06.54.png">
            <a:extLst>
              <a:ext uri="{FF2B5EF4-FFF2-40B4-BE49-F238E27FC236}">
                <a16:creationId xmlns:a16="http://schemas.microsoft.com/office/drawing/2014/main" id="{6D9F41EF-64F2-D669-622D-FCC1DA75DBCC}"/>
              </a:ext>
            </a:extLst>
          </p:cNvPr>
          <p:cNvPicPr>
            <a:picLocks noChangeAspect="1"/>
          </p:cNvPicPr>
          <p:nvPr/>
        </p:nvPicPr>
        <p:blipFill>
          <a:blip r:embed="rId3"/>
          <a:stretch>
            <a:fillRect/>
          </a:stretch>
        </p:blipFill>
        <p:spPr>
          <a:xfrm>
            <a:off x="10557372" y="336748"/>
            <a:ext cx="1067456" cy="1104125"/>
          </a:xfrm>
          <a:prstGeom prst="rect">
            <a:avLst/>
          </a:prstGeom>
          <a:ln w="12700">
            <a:miter lim="400000"/>
          </a:ln>
        </p:spPr>
      </p:pic>
    </p:spTree>
    <p:extLst>
      <p:ext uri="{BB962C8B-B14F-4D97-AF65-F5344CB8AC3E}">
        <p14:creationId xmlns:p14="http://schemas.microsoft.com/office/powerpoint/2010/main" val="2633723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2" name="Rectangle 1">
            <a:extLst>
              <a:ext uri="{FF2B5EF4-FFF2-40B4-BE49-F238E27FC236}">
                <a16:creationId xmlns:a16="http://schemas.microsoft.com/office/drawing/2014/main" id="{B9E5B0D9-F07F-D746-9F00-06DFF843B1D6}"/>
              </a:ext>
            </a:extLst>
          </p:cNvPr>
          <p:cNvSpPr/>
          <p:nvPr/>
        </p:nvSpPr>
        <p:spPr>
          <a:xfrm>
            <a:off x="775856" y="1991024"/>
            <a:ext cx="9824986" cy="3467424"/>
          </a:xfrm>
          <a:prstGeom prst="rect">
            <a:avLst/>
          </a:prstGeom>
        </p:spPr>
        <p:txBody>
          <a:bodyPr wrap="square">
            <a:spAutoFit/>
          </a:bodyPr>
          <a:lstStyle/>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87" b="1" i="0" u="none" strike="noStrike" kern="0" cap="none" spc="0" normalizeH="0" baseline="0" noProof="1">
                <a:ln>
                  <a:noFill/>
                </a:ln>
                <a:solidFill>
                  <a:srgbClr val="000000"/>
                </a:solidFill>
                <a:effectLst/>
                <a:uLnTx/>
                <a:uFillTx/>
                <a:latin typeface="Arial"/>
                <a:cs typeface="Arial"/>
                <a:sym typeface="Arial"/>
              </a:rPr>
              <a:t>Kassör – </a:t>
            </a:r>
            <a:r>
              <a:rPr kumimoji="0" lang="fr-FR" sz="1687" b="0" i="0" u="none" strike="noStrike" kern="0" cap="none" spc="0" normalizeH="0" baseline="0" noProof="1">
                <a:ln>
                  <a:noFill/>
                </a:ln>
                <a:solidFill>
                  <a:srgbClr val="000000"/>
                </a:solidFill>
                <a:effectLst/>
                <a:uLnTx/>
                <a:uFillTx/>
                <a:latin typeface="Arial"/>
                <a:cs typeface="Arial"/>
                <a:sym typeface="Arial"/>
              </a:rPr>
              <a:t>ansvarar för lagkassan och lagets ekonomi </a:t>
            </a: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687" b="0" i="0" u="none" strike="noStrike" kern="0" cap="none" spc="0" normalizeH="0" baseline="0" noProof="1">
              <a:ln>
                <a:noFill/>
              </a:ln>
              <a:solidFill>
                <a:srgbClr val="000000"/>
              </a:solidFill>
              <a:effectLst/>
              <a:uLnTx/>
              <a:uFillTx/>
              <a:latin typeface="Arial"/>
              <a:cs typeface="Arial"/>
              <a:sym typeface="Arial"/>
            </a:endParaRP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87" b="1" i="0" u="none" strike="noStrike" kern="0" cap="none" spc="0" normalizeH="0" baseline="0" noProof="1">
                <a:ln>
                  <a:noFill/>
                </a:ln>
                <a:solidFill>
                  <a:srgbClr val="000000"/>
                </a:solidFill>
                <a:effectLst/>
                <a:uLnTx/>
                <a:uFillTx/>
                <a:latin typeface="Arial"/>
                <a:cs typeface="Arial"/>
                <a:sym typeface="Arial"/>
              </a:rPr>
              <a:t>Försäljning/Lotteri – </a:t>
            </a:r>
            <a:r>
              <a:rPr kumimoji="0" lang="fr-FR" sz="1687" b="0" i="0" u="none" strike="noStrike" kern="0" cap="none" spc="0" normalizeH="0" baseline="0" noProof="1">
                <a:ln>
                  <a:noFill/>
                </a:ln>
                <a:solidFill>
                  <a:srgbClr val="000000"/>
                </a:solidFill>
                <a:effectLst/>
                <a:uLnTx/>
                <a:uFillTx/>
                <a:latin typeface="Arial"/>
                <a:cs typeface="Arial"/>
                <a:sym typeface="Arial"/>
              </a:rPr>
              <a:t>ansvarar för lagens försäljningsaktiviteter e.g. Bingolotter</a:t>
            </a: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687" b="0" i="0" u="none" strike="noStrike" kern="0" cap="none" spc="0" normalizeH="0" baseline="0" noProof="1">
              <a:ln>
                <a:noFill/>
              </a:ln>
              <a:solidFill>
                <a:srgbClr val="000000"/>
              </a:solidFill>
              <a:effectLst/>
              <a:uLnTx/>
              <a:uFillTx/>
              <a:latin typeface="Arial"/>
              <a:cs typeface="Arial"/>
              <a:sym typeface="Arial"/>
            </a:endParaRP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87" b="1" i="0" u="none" strike="noStrike" kern="0" cap="none" spc="0" normalizeH="0" baseline="0" noProof="1">
                <a:ln>
                  <a:noFill/>
                </a:ln>
                <a:solidFill>
                  <a:srgbClr val="000000"/>
                </a:solidFill>
                <a:effectLst/>
                <a:uLnTx/>
                <a:uFillTx/>
                <a:latin typeface="Arial"/>
                <a:cs typeface="Arial"/>
                <a:sym typeface="Arial"/>
              </a:rPr>
              <a:t>Sponsor – </a:t>
            </a:r>
            <a:r>
              <a:rPr kumimoji="0" lang="fr-FR" sz="1687" b="0" i="0" u="none" strike="noStrike" kern="0" cap="none" spc="0" normalizeH="0" baseline="0" noProof="1">
                <a:ln>
                  <a:noFill/>
                </a:ln>
                <a:solidFill>
                  <a:srgbClr val="000000"/>
                </a:solidFill>
                <a:effectLst/>
                <a:uLnTx/>
                <a:uFillTx/>
                <a:latin typeface="Arial"/>
                <a:cs typeface="Arial"/>
                <a:sym typeface="Arial"/>
              </a:rPr>
              <a:t>verkar för att laget tar in sponsorer till föreningen och/alt. till laget och är kontaktperson till styrelsens sponsoransvarig </a:t>
            </a: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687" b="0" i="0" u="none" strike="noStrike" kern="0" cap="none" spc="0" normalizeH="0" baseline="0" noProof="1">
              <a:ln>
                <a:noFill/>
              </a:ln>
              <a:solidFill>
                <a:srgbClr val="000000"/>
              </a:solidFill>
              <a:effectLst/>
              <a:uLnTx/>
              <a:uFillTx/>
              <a:latin typeface="Arial"/>
              <a:cs typeface="Arial"/>
              <a:sym typeface="Arial"/>
            </a:endParaRP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87" b="1" i="0" u="none" strike="noStrike" kern="0" cap="none" spc="0" normalizeH="0" baseline="0" noProof="1">
                <a:ln>
                  <a:noFill/>
                </a:ln>
                <a:solidFill>
                  <a:srgbClr val="000000"/>
                </a:solidFill>
                <a:effectLst/>
                <a:uLnTx/>
                <a:uFillTx/>
                <a:latin typeface="Arial"/>
                <a:cs typeface="Arial"/>
                <a:sym typeface="Arial"/>
              </a:rPr>
              <a:t>Annat skoj/Aktivitetssamordnare </a:t>
            </a:r>
            <a:r>
              <a:rPr kumimoji="0" lang="fr-FR" sz="1687" b="0" i="0" u="none" strike="noStrike" kern="0" cap="none" spc="0" normalizeH="0" baseline="0" noProof="1">
                <a:ln>
                  <a:noFill/>
                </a:ln>
                <a:solidFill>
                  <a:srgbClr val="000000"/>
                </a:solidFill>
                <a:effectLst/>
                <a:uLnTx/>
                <a:uFillTx/>
                <a:latin typeface="Arial"/>
                <a:cs typeface="Arial"/>
                <a:sym typeface="Arial"/>
              </a:rPr>
              <a:t>– 2 st. med samordningsansvar för att det görs sociala aktiviteter i samband med träningar, träningsläger, matcher eller cuper men också utanför planen</a:t>
            </a:r>
          </a:p>
          <a:p>
            <a:pPr marL="0" marR="0" lvl="1" indent="0" algn="l" defTabSz="642915" rtl="0" eaLnBrk="1" fontAlgn="auto" latinLnBrk="0" hangingPunct="1">
              <a:lnSpc>
                <a:spcPct val="100000"/>
              </a:lnSpc>
              <a:spcBef>
                <a:spcPts val="0"/>
              </a:spcBef>
              <a:spcAft>
                <a:spcPts val="0"/>
              </a:spcAft>
              <a:buClr>
                <a:srgbClr val="000000"/>
              </a:buClr>
              <a:buSzTx/>
              <a:buFontTx/>
              <a:buNone/>
              <a:tabLst/>
              <a:defRPr/>
            </a:pPr>
            <a:endParaRPr kumimoji="0" lang="fr-FR" sz="1687" b="0" i="0" u="none" strike="noStrike" kern="0" cap="none" spc="0" normalizeH="0" baseline="0" noProof="1">
              <a:ln>
                <a:noFill/>
              </a:ln>
              <a:solidFill>
                <a:srgbClr val="000000"/>
              </a:solidFill>
              <a:effectLst/>
              <a:uLnTx/>
              <a:uFillTx/>
              <a:latin typeface="Arial"/>
              <a:cs typeface="Arial"/>
              <a:sym typeface="Arial"/>
            </a:endParaRP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87" b="1" i="0" u="none" strike="noStrike" kern="0" cap="none" spc="0" normalizeH="0" baseline="0" noProof="1">
                <a:ln>
                  <a:noFill/>
                </a:ln>
                <a:solidFill>
                  <a:srgbClr val="000000"/>
                </a:solidFill>
                <a:effectLst/>
                <a:uLnTx/>
                <a:uFillTx/>
                <a:latin typeface="Arial"/>
                <a:cs typeface="Arial"/>
                <a:sym typeface="Arial"/>
              </a:rPr>
              <a:t>Café – </a:t>
            </a:r>
            <a:r>
              <a:rPr kumimoji="0" lang="fr-FR" sz="1687" b="0" i="0" u="none" strike="noStrike" kern="0" cap="none" spc="0" normalizeH="0" baseline="0" noProof="1">
                <a:ln>
                  <a:noFill/>
                </a:ln>
                <a:solidFill>
                  <a:srgbClr val="000000"/>
                </a:solidFill>
                <a:effectLst/>
                <a:uLnTx/>
                <a:uFillTx/>
                <a:latin typeface="Arial"/>
                <a:cs typeface="Arial"/>
                <a:sym typeface="Arial"/>
              </a:rPr>
              <a:t>samordnar och administrerar lagets caféverksamhet </a:t>
            </a: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687" b="0" i="0" u="none" strike="noStrike" kern="0" cap="none" spc="0" normalizeH="0" baseline="0" noProof="1">
              <a:ln>
                <a:noFill/>
              </a:ln>
              <a:solidFill>
                <a:srgbClr val="000000"/>
              </a:solidFill>
              <a:effectLst/>
              <a:uLnTx/>
              <a:uFillTx/>
              <a:latin typeface="Arial"/>
              <a:cs typeface="Arial"/>
              <a:sym typeface="Arial"/>
            </a:endParaRPr>
          </a:p>
          <a:p>
            <a:pPr marL="200911" lvl="1" indent="-200911" defTabSz="642915">
              <a:buClr>
                <a:srgbClr val="000000"/>
              </a:buClr>
              <a:buFont typeface="Arial" panose="020B0604020202020204" pitchFamily="34" charset="0"/>
              <a:buChar char="•"/>
              <a:defRPr/>
            </a:pPr>
            <a:r>
              <a:rPr kumimoji="0" lang="fr-FR" sz="1687" b="1" i="0" u="none" strike="noStrike" kern="0" cap="none" spc="0" normalizeH="0" baseline="0" noProof="1">
                <a:ln>
                  <a:noFill/>
                </a:ln>
                <a:solidFill>
                  <a:srgbClr val="000000"/>
                </a:solidFill>
                <a:effectLst/>
                <a:uLnTx/>
                <a:uFillTx/>
                <a:latin typeface="Arial"/>
                <a:cs typeface="Arial"/>
                <a:sym typeface="Arial"/>
              </a:rPr>
              <a:t>Styrelsekandidat (utses årsvis) – </a:t>
            </a:r>
            <a:r>
              <a:rPr lang="fr-FR" sz="1687" kern="0" noProof="1">
                <a:solidFill>
                  <a:srgbClr val="000000"/>
                </a:solidFill>
                <a:latin typeface="Arial"/>
                <a:cs typeface="Arial"/>
                <a:sym typeface="Arial"/>
              </a:rPr>
              <a:t>se efterföljande sida</a:t>
            </a:r>
            <a:endParaRPr kumimoji="0" lang="fr-FR" sz="1687" b="0" i="0" u="none" strike="noStrike" kern="0" cap="none" spc="0" normalizeH="0" baseline="0" noProof="1">
              <a:ln>
                <a:noFill/>
              </a:ln>
              <a:solidFill>
                <a:srgbClr val="000000"/>
              </a:solidFill>
              <a:effectLst/>
              <a:uLnTx/>
              <a:uFillTx/>
              <a:latin typeface="Arial"/>
              <a:cs typeface="Arial"/>
              <a:sym typeface="Arial"/>
            </a:endParaRPr>
          </a:p>
        </p:txBody>
      </p:sp>
      <p:sp>
        <p:nvSpPr>
          <p:cNvPr id="7" name="TextBox 7">
            <a:extLst>
              <a:ext uri="{FF2B5EF4-FFF2-40B4-BE49-F238E27FC236}">
                <a16:creationId xmlns:a16="http://schemas.microsoft.com/office/drawing/2014/main" id="{8FC35823-B761-4073-A23C-FD204081E5FB}"/>
              </a:ext>
            </a:extLst>
          </p:cNvPr>
          <p:cNvSpPr txBox="1"/>
          <p:nvPr/>
        </p:nvSpPr>
        <p:spPr>
          <a:xfrm>
            <a:off x="887084" y="1116057"/>
            <a:ext cx="8340861" cy="4183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642915" rtl="0" eaLnBrk="1" fontAlgn="auto" latinLnBrk="0" hangingPunct="1">
              <a:lnSpc>
                <a:spcPct val="100000"/>
              </a:lnSpc>
              <a:spcBef>
                <a:spcPts val="0"/>
              </a:spcBef>
              <a:spcAft>
                <a:spcPts val="0"/>
              </a:spcAft>
              <a:buClr>
                <a:srgbClr val="000000"/>
              </a:buClr>
              <a:buSzTx/>
              <a:buFontTx/>
              <a:buNone/>
              <a:tabLst/>
              <a:defRPr/>
            </a:pPr>
            <a:r>
              <a:rPr kumimoji="0" lang="sv-SE" sz="2250" b="1"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Övriga roller i laget (föräldraroller), kan utses årsvis</a:t>
            </a:r>
          </a:p>
        </p:txBody>
      </p:sp>
      <p:pic>
        <p:nvPicPr>
          <p:cNvPr id="4" name="Skärmavbild 2019-01-09 kl. 09.06.54.png" descr="Skärmavbild 2019-01-09 kl. 09.06.54.png">
            <a:extLst>
              <a:ext uri="{FF2B5EF4-FFF2-40B4-BE49-F238E27FC236}">
                <a16:creationId xmlns:a16="http://schemas.microsoft.com/office/drawing/2014/main" id="{8C28AED1-2D17-6B30-D6BE-D9682C3EC218}"/>
              </a:ext>
            </a:extLst>
          </p:cNvPr>
          <p:cNvPicPr>
            <a:picLocks noChangeAspect="1"/>
          </p:cNvPicPr>
          <p:nvPr/>
        </p:nvPicPr>
        <p:blipFill>
          <a:blip r:embed="rId3"/>
          <a:stretch>
            <a:fillRect/>
          </a:stretch>
        </p:blipFill>
        <p:spPr>
          <a:xfrm>
            <a:off x="10557372" y="336748"/>
            <a:ext cx="1067456" cy="1104125"/>
          </a:xfrm>
          <a:prstGeom prst="rect">
            <a:avLst/>
          </a:prstGeom>
          <a:ln w="12700">
            <a:miter lim="400000"/>
          </a:ln>
        </p:spPr>
      </p:pic>
    </p:spTree>
    <p:extLst>
      <p:ext uri="{BB962C8B-B14F-4D97-AF65-F5344CB8AC3E}">
        <p14:creationId xmlns:p14="http://schemas.microsoft.com/office/powerpoint/2010/main" val="312831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pic>
        <p:nvPicPr>
          <p:cNvPr id="7" name="Skärmavbild 2019-01-09 kl. 09.06.54.png" descr="Skärmavbild 2019-01-09 kl. 09.06.54.png">
            <a:extLst>
              <a:ext uri="{FF2B5EF4-FFF2-40B4-BE49-F238E27FC236}">
                <a16:creationId xmlns:a16="http://schemas.microsoft.com/office/drawing/2014/main" id="{BF48A2C9-CCDE-48CA-8EF5-1EC04532F44F}"/>
              </a:ext>
            </a:extLst>
          </p:cNvPr>
          <p:cNvPicPr>
            <a:picLocks noChangeAspect="1"/>
          </p:cNvPicPr>
          <p:nvPr/>
        </p:nvPicPr>
        <p:blipFill>
          <a:blip r:embed="rId3" cstate="print">
            <a:alphaModFix amt="24000"/>
            <a:extLst>
              <a:ext uri="{28A0092B-C50C-407E-A947-70E740481C1C}">
                <a14:useLocalDpi xmlns:a14="http://schemas.microsoft.com/office/drawing/2010/main"/>
              </a:ext>
            </a:extLst>
          </a:blip>
          <a:stretch>
            <a:fillRect/>
          </a:stretch>
        </p:blipFill>
        <p:spPr>
          <a:xfrm>
            <a:off x="3867211" y="1216565"/>
            <a:ext cx="4277919" cy="4424870"/>
          </a:xfrm>
          <a:prstGeom prst="rect">
            <a:avLst/>
          </a:prstGeom>
          <a:ln w="12700">
            <a:miter lim="400000"/>
          </a:ln>
        </p:spPr>
      </p:pic>
      <p:sp>
        <p:nvSpPr>
          <p:cNvPr id="2" name="Rectangle 1">
            <a:extLst>
              <a:ext uri="{FF2B5EF4-FFF2-40B4-BE49-F238E27FC236}">
                <a16:creationId xmlns:a16="http://schemas.microsoft.com/office/drawing/2014/main" id="{7F68207B-E7E7-42D1-A4C8-B7ABCD576F10}"/>
              </a:ext>
            </a:extLst>
          </p:cNvPr>
          <p:cNvSpPr/>
          <p:nvPr/>
        </p:nvSpPr>
        <p:spPr>
          <a:xfrm>
            <a:off x="0" y="2210540"/>
            <a:ext cx="12192000" cy="1651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Föreningen</a:t>
            </a:r>
          </a:p>
        </p:txBody>
      </p:sp>
      <p:pic>
        <p:nvPicPr>
          <p:cNvPr id="8" name="Bildobjekt 7" descr="En bild som visar emblem, symbol, logotyp, Varumärke&#10;&#10;Automatiskt genererad beskrivning">
            <a:extLst>
              <a:ext uri="{FF2B5EF4-FFF2-40B4-BE49-F238E27FC236}">
                <a16:creationId xmlns:a16="http://schemas.microsoft.com/office/drawing/2014/main" id="{C62005A5-CA6D-83ED-19E2-EA4B88536094}"/>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276216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2" name="Rectangle 1">
            <a:extLst>
              <a:ext uri="{FF2B5EF4-FFF2-40B4-BE49-F238E27FC236}">
                <a16:creationId xmlns:a16="http://schemas.microsoft.com/office/drawing/2014/main" id="{B9E5B0D9-F07F-D746-9F00-06DFF843B1D6}"/>
              </a:ext>
            </a:extLst>
          </p:cNvPr>
          <p:cNvSpPr/>
          <p:nvPr/>
        </p:nvSpPr>
        <p:spPr>
          <a:xfrm>
            <a:off x="942502" y="1991024"/>
            <a:ext cx="4848696" cy="4278094"/>
          </a:xfrm>
          <a:prstGeom prst="rect">
            <a:avLst/>
          </a:prstGeom>
        </p:spPr>
        <p:txBody>
          <a:bodyPr wrap="square">
            <a:spAutoFit/>
          </a:bodyPr>
          <a:lstStyle/>
          <a:p>
            <a:pPr marL="200911" lvl="1" indent="-200911" defTabSz="642915">
              <a:buClr>
                <a:srgbClr val="000000"/>
              </a:buClr>
              <a:buFont typeface="Arial" panose="020B0604020202020204" pitchFamily="34" charset="0"/>
              <a:buChar char="•"/>
              <a:defRPr/>
            </a:pPr>
            <a:r>
              <a:rPr kumimoji="0" lang="sv-SE" sz="1600" i="0" u="none" strike="noStrike" kern="0" cap="none" spc="0" normalizeH="0" baseline="0" noProof="1">
                <a:ln>
                  <a:noFill/>
                </a:ln>
                <a:solidFill>
                  <a:srgbClr val="000000"/>
                </a:solidFill>
                <a:effectLst/>
                <a:uLnTx/>
                <a:uFillTx/>
                <a:latin typeface="Arial"/>
                <a:cs typeface="Arial"/>
                <a:sym typeface="Arial"/>
              </a:rPr>
              <a:t>En ideell förening måste ha en styrelse. Styrelsens uppdrag är att bereda olika frågor, förvalta de beslut som årsmötet fattat, leda föreningens arbete samt representera föreningen i olika sammanhang. Att bli vald till styrelsen i en förening är ett fint och viktigt uppdrag. </a:t>
            </a: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sv-SE" sz="1600" i="0" u="none" strike="noStrike" kern="0" cap="none" spc="0" normalizeH="0" baseline="0" noProof="1">
              <a:ln>
                <a:noFill/>
              </a:ln>
              <a:solidFill>
                <a:srgbClr val="000000"/>
              </a:solidFill>
              <a:effectLst/>
              <a:uLnTx/>
              <a:uFillTx/>
              <a:latin typeface="Arial"/>
              <a:cs typeface="Arial"/>
              <a:sym typeface="Arial"/>
            </a:endParaRP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sv-SE" sz="1600" i="0" u="none" strike="noStrike" kern="0" cap="none" spc="0" normalizeH="0" baseline="0" noProof="1">
                <a:ln>
                  <a:noFill/>
                </a:ln>
                <a:solidFill>
                  <a:srgbClr val="000000"/>
                </a:solidFill>
                <a:effectLst/>
                <a:uLnTx/>
                <a:uFillTx/>
                <a:latin typeface="Arial"/>
                <a:cs typeface="Arial"/>
                <a:sym typeface="Arial"/>
              </a:rPr>
              <a:t>Från 2024 är det obligatoriskt att varje lag utser en styrelsekandidat vid föräldramötet i början av höstterminen - kandidat innebär inte per automatik att man blir invald.</a:t>
            </a: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sv-SE" sz="1600" i="0" u="none" strike="noStrike" kern="0" cap="none" spc="0" normalizeH="0" baseline="0" noProof="1">
              <a:ln>
                <a:noFill/>
              </a:ln>
              <a:solidFill>
                <a:srgbClr val="000000"/>
              </a:solidFill>
              <a:effectLst/>
              <a:uLnTx/>
              <a:uFillTx/>
              <a:latin typeface="Arial"/>
              <a:cs typeface="Arial"/>
              <a:sym typeface="Arial"/>
            </a:endParaRPr>
          </a:p>
          <a:p>
            <a:pPr marL="200911" marR="0" lvl="1" indent="-200911" algn="l" defTabSz="64291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sv-SE" sz="1600" i="0" u="none" strike="noStrike" kern="0" cap="none" spc="0" normalizeH="0" baseline="0" noProof="1">
                <a:ln>
                  <a:noFill/>
                </a:ln>
                <a:solidFill>
                  <a:srgbClr val="000000"/>
                </a:solidFill>
                <a:effectLst/>
                <a:uLnTx/>
                <a:uFillTx/>
                <a:latin typeface="Arial"/>
                <a:cs typeface="Arial"/>
                <a:sym typeface="Arial"/>
              </a:rPr>
              <a:t>Styrelsekandidaten mailar en kort sammanfattning av bakgrund och önskad roll till valberedningen; Joakim Stenström, </a:t>
            </a:r>
            <a:r>
              <a:rPr kumimoji="0" lang="sv-SE" sz="1600" i="0" u="none" strike="noStrike" kern="0" cap="none" spc="0" normalizeH="0" baseline="0" noProof="1">
                <a:ln>
                  <a:noFill/>
                </a:ln>
                <a:solidFill>
                  <a:srgbClr val="000000"/>
                </a:solidFill>
                <a:effectLst/>
                <a:uLnTx/>
                <a:uFillTx/>
                <a:latin typeface="Arial"/>
                <a:cs typeface="Arial"/>
                <a:sym typeface="Arial"/>
                <a:hlinkClick r:id="rId3"/>
              </a:rPr>
              <a:t>joakim.stenstrom@hotmail.com</a:t>
            </a:r>
            <a:r>
              <a:rPr kumimoji="0" lang="sv-SE" sz="1600" i="0" u="none" strike="noStrike" kern="0" cap="none" spc="0" normalizeH="0" baseline="0" noProof="1">
                <a:ln>
                  <a:noFill/>
                </a:ln>
                <a:solidFill>
                  <a:srgbClr val="000000"/>
                </a:solidFill>
                <a:effectLst/>
                <a:uLnTx/>
                <a:uFillTx/>
                <a:latin typeface="Arial"/>
                <a:cs typeface="Arial"/>
                <a:sym typeface="Arial"/>
              </a:rPr>
              <a:t>.</a:t>
            </a:r>
            <a:br>
              <a:rPr lang="sv-SE" sz="1600" kern="0" noProof="1">
                <a:solidFill>
                  <a:srgbClr val="000000"/>
                </a:solidFill>
                <a:latin typeface="Arial"/>
                <a:cs typeface="Arial"/>
                <a:sym typeface="Arial"/>
              </a:rPr>
            </a:br>
            <a:r>
              <a:rPr lang="sv-SE" sz="1600" kern="0" noProof="1">
                <a:solidFill>
                  <a:srgbClr val="000000"/>
                </a:solidFill>
                <a:latin typeface="Arial"/>
                <a:cs typeface="Arial"/>
                <a:sym typeface="Arial"/>
              </a:rPr>
              <a:t>Senast 31 oktober.</a:t>
            </a:r>
            <a:endParaRPr kumimoji="0" lang="sv-SE" sz="1600" i="0" u="none" strike="noStrike" kern="0" cap="none" spc="0" normalizeH="0" baseline="0" noProof="1">
              <a:ln>
                <a:noFill/>
              </a:ln>
              <a:solidFill>
                <a:srgbClr val="000000"/>
              </a:solidFill>
              <a:effectLst/>
              <a:uLnTx/>
              <a:uFillTx/>
              <a:latin typeface="Arial"/>
              <a:cs typeface="Arial"/>
              <a:sym typeface="Arial"/>
            </a:endParaRPr>
          </a:p>
        </p:txBody>
      </p:sp>
      <p:sp>
        <p:nvSpPr>
          <p:cNvPr id="7" name="TextBox 7">
            <a:extLst>
              <a:ext uri="{FF2B5EF4-FFF2-40B4-BE49-F238E27FC236}">
                <a16:creationId xmlns:a16="http://schemas.microsoft.com/office/drawing/2014/main" id="{8FC35823-B761-4073-A23C-FD204081E5FB}"/>
              </a:ext>
            </a:extLst>
          </p:cNvPr>
          <p:cNvSpPr txBox="1"/>
          <p:nvPr/>
        </p:nvSpPr>
        <p:spPr>
          <a:xfrm>
            <a:off x="942500" y="1116057"/>
            <a:ext cx="8340861" cy="4183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642915" rtl="0" eaLnBrk="1" fontAlgn="auto" latinLnBrk="0" hangingPunct="1">
              <a:lnSpc>
                <a:spcPct val="100000"/>
              </a:lnSpc>
              <a:spcBef>
                <a:spcPts val="0"/>
              </a:spcBef>
              <a:spcAft>
                <a:spcPts val="0"/>
              </a:spcAft>
              <a:buClr>
                <a:srgbClr val="000000"/>
              </a:buClr>
              <a:buSzTx/>
              <a:buFontTx/>
              <a:buNone/>
              <a:tabLst/>
              <a:defRPr/>
            </a:pPr>
            <a:r>
              <a:rPr kumimoji="0" lang="sv-SE" sz="2250" b="1"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Styrelsekandidat (utses årsvis)</a:t>
            </a:r>
          </a:p>
        </p:txBody>
      </p:sp>
      <p:pic>
        <p:nvPicPr>
          <p:cNvPr id="3" name="Skärmavbild 2019-01-09 kl. 09.06.54.png" descr="Skärmavbild 2019-01-09 kl. 09.06.54.png">
            <a:extLst>
              <a:ext uri="{FF2B5EF4-FFF2-40B4-BE49-F238E27FC236}">
                <a16:creationId xmlns:a16="http://schemas.microsoft.com/office/drawing/2014/main" id="{01D6C3E1-9BF2-D1C7-85B7-232ADF73011A}"/>
              </a:ext>
            </a:extLst>
          </p:cNvPr>
          <p:cNvPicPr>
            <a:picLocks noChangeAspect="1"/>
          </p:cNvPicPr>
          <p:nvPr/>
        </p:nvPicPr>
        <p:blipFill>
          <a:blip r:embed="rId4"/>
          <a:stretch>
            <a:fillRect/>
          </a:stretch>
        </p:blipFill>
        <p:spPr>
          <a:xfrm>
            <a:off x="10557372" y="336748"/>
            <a:ext cx="1067456" cy="1104125"/>
          </a:xfrm>
          <a:prstGeom prst="rect">
            <a:avLst/>
          </a:prstGeom>
          <a:ln w="12700">
            <a:miter lim="400000"/>
          </a:ln>
        </p:spPr>
      </p:pic>
      <p:sp>
        <p:nvSpPr>
          <p:cNvPr id="4" name="Rectangle 3">
            <a:extLst>
              <a:ext uri="{FF2B5EF4-FFF2-40B4-BE49-F238E27FC236}">
                <a16:creationId xmlns:a16="http://schemas.microsoft.com/office/drawing/2014/main" id="{4E211F54-43CB-92F8-650B-DD603F936451}"/>
              </a:ext>
            </a:extLst>
          </p:cNvPr>
          <p:cNvSpPr/>
          <p:nvPr/>
        </p:nvSpPr>
        <p:spPr>
          <a:xfrm>
            <a:off x="6225308" y="1991024"/>
            <a:ext cx="5948468" cy="3660554"/>
          </a:xfrm>
          <a:prstGeom prst="rect">
            <a:avLst/>
          </a:prstGeom>
        </p:spPr>
        <p:txBody>
          <a:bodyPr wrap="square">
            <a:spAutoFit/>
          </a:bodyPr>
          <a:lstStyle/>
          <a:p>
            <a:pPr marL="0" marR="0" lvl="1" algn="l" defTabSz="642915" rtl="0" eaLnBrk="1" fontAlgn="auto" latinLnBrk="0" hangingPunct="1">
              <a:lnSpc>
                <a:spcPct val="100000"/>
              </a:lnSpc>
              <a:spcBef>
                <a:spcPts val="0"/>
              </a:spcBef>
              <a:spcAft>
                <a:spcPts val="0"/>
              </a:spcAft>
              <a:buClr>
                <a:srgbClr val="000000"/>
              </a:buClr>
              <a:buSzTx/>
              <a:tabLst/>
              <a:defRPr/>
            </a:pPr>
            <a:r>
              <a:rPr lang="sv-SE" sz="1687" b="1" kern="0" noProof="1">
                <a:solidFill>
                  <a:srgbClr val="000000"/>
                </a:solidFill>
                <a:latin typeface="Arial"/>
                <a:cs typeface="Arial"/>
                <a:sym typeface="Arial"/>
              </a:rPr>
              <a:t>Huvudroller i styrelsen</a:t>
            </a:r>
          </a:p>
          <a:p>
            <a:pPr marL="0" marR="0" lvl="1" algn="l" defTabSz="642915" rtl="0" eaLnBrk="1" fontAlgn="auto" latinLnBrk="0" hangingPunct="1">
              <a:lnSpc>
                <a:spcPct val="100000"/>
              </a:lnSpc>
              <a:spcBef>
                <a:spcPts val="0"/>
              </a:spcBef>
              <a:spcAft>
                <a:spcPts val="0"/>
              </a:spcAft>
              <a:buClr>
                <a:srgbClr val="000000"/>
              </a:buClr>
              <a:buSzTx/>
              <a:tabLst/>
              <a:defRPr/>
            </a:pPr>
            <a:endParaRPr kumimoji="0" lang="sv-SE" sz="1600" i="0" u="none" strike="noStrike" kern="0" cap="none" spc="0" normalizeH="0" baseline="0" noProof="1">
              <a:ln>
                <a:noFill/>
              </a:ln>
              <a:solidFill>
                <a:srgbClr val="000000"/>
              </a:solidFill>
              <a:effectLst/>
              <a:uLnTx/>
              <a:uFillTx/>
              <a:latin typeface="Arial"/>
              <a:cs typeface="Arial"/>
              <a:sym typeface="Arial"/>
            </a:endParaRP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sv-SE" sz="1400" i="0" u="none" strike="noStrike" kern="0" cap="none" spc="0" normalizeH="0" baseline="0" noProof="1">
                <a:ln>
                  <a:noFill/>
                </a:ln>
                <a:solidFill>
                  <a:srgbClr val="000000"/>
                </a:solidFill>
                <a:effectLst/>
                <a:uLnTx/>
                <a:uFillTx/>
                <a:latin typeface="Arial"/>
                <a:cs typeface="Arial"/>
                <a:sym typeface="Arial"/>
              </a:rPr>
              <a:t>Ordförande – leder styrelsens arbete</a:t>
            </a: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sv-SE" sz="1400" i="0" u="none" strike="noStrike" kern="0" cap="none" spc="0" normalizeH="0" baseline="0" noProof="1">
                <a:ln>
                  <a:noFill/>
                </a:ln>
                <a:solidFill>
                  <a:srgbClr val="000000"/>
                </a:solidFill>
                <a:effectLst/>
                <a:uLnTx/>
                <a:uFillTx/>
                <a:latin typeface="Arial"/>
                <a:cs typeface="Arial"/>
                <a:sym typeface="Arial"/>
              </a:rPr>
              <a:t>Kassör – förvaltar föreningens ekonomiska tillgångar</a:t>
            </a: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sv-SE" sz="1400" kern="0" noProof="1">
                <a:solidFill>
                  <a:srgbClr val="000000"/>
                </a:solidFill>
                <a:latin typeface="Arial"/>
                <a:cs typeface="Arial"/>
                <a:sym typeface="Arial"/>
              </a:rPr>
              <a:t>Sekreterare – kallar till möten, ansvarar för protkoll och årsmötet</a:t>
            </a:r>
          </a:p>
          <a:p>
            <a:pPr marL="200911" lvl="1" indent="-200911" defTabSz="642915">
              <a:spcAft>
                <a:spcPts val="600"/>
              </a:spcAft>
              <a:buClr>
                <a:srgbClr val="000000"/>
              </a:buClr>
              <a:buFont typeface="Arial" panose="020B0604020202020204" pitchFamily="34" charset="0"/>
              <a:buChar char="•"/>
              <a:defRPr/>
            </a:pPr>
            <a:r>
              <a:rPr lang="sv-SE" sz="1400" kern="0" noProof="1">
                <a:solidFill>
                  <a:srgbClr val="000000"/>
                </a:solidFill>
                <a:latin typeface="Arial"/>
                <a:cs typeface="Arial"/>
                <a:sym typeface="Arial"/>
              </a:rPr>
              <a:t>FA Barn </a:t>
            </a:r>
            <a:r>
              <a:rPr kumimoji="0" lang="sv-SE" sz="1400" i="0" u="none" strike="noStrike" kern="0" cap="none" spc="0" normalizeH="0" baseline="0" noProof="1">
                <a:ln>
                  <a:noFill/>
                </a:ln>
                <a:solidFill>
                  <a:srgbClr val="000000"/>
                </a:solidFill>
                <a:effectLst/>
                <a:uLnTx/>
                <a:uFillTx/>
                <a:latin typeface="Arial"/>
                <a:cs typeface="Arial"/>
                <a:sym typeface="Arial"/>
              </a:rPr>
              <a:t>– stöd till operativ ledning gällande barnlag</a:t>
            </a: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sv-SE" sz="1400" i="0" u="none" strike="noStrike" kern="0" cap="none" spc="0" normalizeH="0" baseline="0" noProof="1">
                <a:ln>
                  <a:noFill/>
                </a:ln>
                <a:solidFill>
                  <a:srgbClr val="000000"/>
                </a:solidFill>
                <a:effectLst/>
                <a:uLnTx/>
                <a:uFillTx/>
                <a:latin typeface="Arial"/>
                <a:cs typeface="Arial"/>
                <a:sym typeface="Arial"/>
              </a:rPr>
              <a:t>FA Ungdom – stöd till operativ ledning gällande ungdomslag</a:t>
            </a:r>
          </a:p>
          <a:p>
            <a:pPr marL="200911" lvl="1" indent="-200911" defTabSz="642915">
              <a:spcAft>
                <a:spcPts val="600"/>
              </a:spcAft>
              <a:buClr>
                <a:srgbClr val="000000"/>
              </a:buClr>
              <a:buFont typeface="Arial" panose="020B0604020202020204" pitchFamily="34" charset="0"/>
              <a:buChar char="•"/>
              <a:defRPr/>
            </a:pPr>
            <a:r>
              <a:rPr lang="sv-SE" sz="1400" kern="0" noProof="1">
                <a:solidFill>
                  <a:srgbClr val="000000"/>
                </a:solidFill>
                <a:latin typeface="Arial"/>
                <a:cs typeface="Arial"/>
                <a:sym typeface="Arial"/>
              </a:rPr>
              <a:t>FA Senior Dam </a:t>
            </a:r>
            <a:r>
              <a:rPr kumimoji="0" lang="sv-SE" sz="1400" i="0" u="none" strike="noStrike" kern="0" cap="none" spc="0" normalizeH="0" baseline="0" noProof="1">
                <a:ln>
                  <a:noFill/>
                </a:ln>
                <a:solidFill>
                  <a:srgbClr val="000000"/>
                </a:solidFill>
                <a:effectLst/>
                <a:uLnTx/>
                <a:uFillTx/>
                <a:latin typeface="Arial"/>
                <a:cs typeface="Arial"/>
                <a:sym typeface="Arial"/>
              </a:rPr>
              <a:t>– stöd till ledning för senior och juniortränare</a:t>
            </a: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sv-SE" sz="1400" i="0" u="none" strike="noStrike" kern="0" cap="none" spc="0" normalizeH="0" baseline="0" noProof="1">
                <a:ln>
                  <a:noFill/>
                </a:ln>
                <a:solidFill>
                  <a:srgbClr val="000000"/>
                </a:solidFill>
                <a:effectLst/>
                <a:uLnTx/>
                <a:uFillTx/>
                <a:latin typeface="Arial"/>
                <a:cs typeface="Arial"/>
                <a:sym typeface="Arial"/>
              </a:rPr>
              <a:t>FA Senior Herr – stöd till ledning för senior och juniortränare</a:t>
            </a: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sv-SE" sz="1400" i="0" u="none" strike="noStrike" kern="0" cap="none" spc="0" normalizeH="0" baseline="0" noProof="1">
                <a:ln>
                  <a:noFill/>
                </a:ln>
                <a:solidFill>
                  <a:srgbClr val="000000"/>
                </a:solidFill>
                <a:effectLst/>
                <a:uLnTx/>
                <a:uFillTx/>
                <a:latin typeface="Arial"/>
                <a:cs typeface="Arial"/>
                <a:sym typeface="Arial"/>
              </a:rPr>
              <a:t>Marknad &amp; Sponsring – befintliga partners och nya samarbeten </a:t>
            </a: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sv-SE" sz="1400" kern="0" noProof="1">
                <a:solidFill>
                  <a:srgbClr val="000000"/>
                </a:solidFill>
                <a:latin typeface="Arial"/>
                <a:cs typeface="Arial"/>
                <a:sym typeface="Arial"/>
              </a:rPr>
              <a:t>Fastighet – underhåller fastigheter och planer med stöd från external leverantörer och i samverkan med kommun</a:t>
            </a:r>
          </a:p>
          <a:p>
            <a:pPr marL="200911" marR="0" lvl="1" indent="-200911" algn="l" defTabSz="64291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sv-SE" sz="1400" i="0" u="none" strike="noStrike" kern="0" cap="none" spc="0" normalizeH="0" baseline="0" noProof="1">
                <a:ln>
                  <a:noFill/>
                </a:ln>
                <a:solidFill>
                  <a:srgbClr val="000000"/>
                </a:solidFill>
                <a:effectLst/>
                <a:uLnTx/>
                <a:uFillTx/>
                <a:latin typeface="Arial"/>
                <a:cs typeface="Arial"/>
                <a:sym typeface="Arial"/>
              </a:rPr>
              <a:t>Café </a:t>
            </a:r>
            <a:r>
              <a:rPr lang="sv-SE" sz="1400" kern="0" noProof="1">
                <a:solidFill>
                  <a:srgbClr val="000000"/>
                </a:solidFill>
                <a:latin typeface="Arial"/>
                <a:cs typeface="Arial"/>
                <a:sym typeface="Arial"/>
              </a:rPr>
              <a:t>– hanterar allt från priislista till kommunikation och utrustning</a:t>
            </a:r>
            <a:endParaRPr kumimoji="0" lang="sv-SE" sz="1400" b="1" i="0" u="none" strike="noStrike" kern="0" cap="none" spc="0" normalizeH="0" baseline="0" noProof="1">
              <a:ln>
                <a:noFill/>
              </a:ln>
              <a:solidFill>
                <a:srgbClr val="000000"/>
              </a:solidFill>
              <a:effectLst/>
              <a:uLnTx/>
              <a:uFillTx/>
              <a:latin typeface="Arial"/>
              <a:cs typeface="Arial"/>
              <a:sym typeface="Arial"/>
            </a:endParaRPr>
          </a:p>
        </p:txBody>
      </p:sp>
      <p:cxnSp>
        <p:nvCxnSpPr>
          <p:cNvPr id="6" name="Straight Connector 5">
            <a:extLst>
              <a:ext uri="{FF2B5EF4-FFF2-40B4-BE49-F238E27FC236}">
                <a16:creationId xmlns:a16="http://schemas.microsoft.com/office/drawing/2014/main" id="{B14BCACF-696A-7D23-F2D8-EE7069C6D190}"/>
              </a:ext>
            </a:extLst>
          </p:cNvPr>
          <p:cNvCxnSpPr/>
          <p:nvPr/>
        </p:nvCxnSpPr>
        <p:spPr>
          <a:xfrm>
            <a:off x="6068288" y="2027968"/>
            <a:ext cx="0" cy="3600000"/>
          </a:xfrm>
          <a:prstGeom prst="line">
            <a:avLst/>
          </a:prstGeom>
          <a:noFill/>
          <a:ln w="317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60639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2915"/>
            <a:endParaRPr lang="en-US" sz="1266">
              <a:solidFill>
                <a:srgbClr val="FFFFFF"/>
              </a:solidFill>
              <a:latin typeface="Helvetica Neue Medium"/>
            </a:endParaRPr>
          </a:p>
        </p:txBody>
      </p:sp>
      <p:sp>
        <p:nvSpPr>
          <p:cNvPr id="24"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42915"/>
            <a:endParaRPr lang="en-US" sz="1266">
              <a:solidFill>
                <a:srgbClr val="FFFFFF"/>
              </a:solidFill>
              <a:latin typeface="Helvetica Neue Medium"/>
            </a:endParaRPr>
          </a:p>
        </p:txBody>
      </p:sp>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a:xfrm>
            <a:off x="916001" y="418079"/>
            <a:ext cx="3611428" cy="1638598"/>
          </a:xfrm>
        </p:spPr>
        <p:txBody>
          <a:bodyPr vert="horz" lIns="64294" tIns="32147" rIns="64294" bIns="32147" rtlCol="0" anchor="ctr">
            <a:normAutofit/>
          </a:bodyPr>
          <a:lstStyle/>
          <a:p>
            <a:pPr algn="l" defTabSz="642915">
              <a:lnSpc>
                <a:spcPct val="90000"/>
              </a:lnSpc>
              <a:spcBef>
                <a:spcPct val="0"/>
              </a:spcBef>
            </a:pPr>
            <a:r>
              <a:rPr lang="en-US" sz="3200" kern="1200" dirty="0" err="1">
                <a:solidFill>
                  <a:schemeClr val="tx1"/>
                </a:solidFill>
                <a:latin typeface="+mj-lt"/>
                <a:ea typeface="+mj-ea"/>
                <a:cs typeface="+mj-cs"/>
              </a:rPr>
              <a:t>Organisation</a:t>
            </a:r>
            <a:r>
              <a:rPr lang="en-US" sz="3200" kern="1200" dirty="0">
                <a:solidFill>
                  <a:schemeClr val="tx1"/>
                </a:solidFill>
                <a:latin typeface="+mj-lt"/>
                <a:ea typeface="+mj-ea"/>
                <a:cs typeface="+mj-cs"/>
              </a:rPr>
              <a:t>/roller</a:t>
            </a:r>
          </a:p>
        </p:txBody>
      </p:sp>
      <p:graphicFrame>
        <p:nvGraphicFramePr>
          <p:cNvPr id="14" name="object 2">
            <a:extLst>
              <a:ext uri="{FF2B5EF4-FFF2-40B4-BE49-F238E27FC236}">
                <a16:creationId xmlns:a16="http://schemas.microsoft.com/office/drawing/2014/main" id="{7BAC8B76-0FA9-413C-9EDF-BADA84949838}"/>
              </a:ext>
            </a:extLst>
          </p:cNvPr>
          <p:cNvGraphicFramePr/>
          <p:nvPr>
            <p:extLst>
              <p:ext uri="{D42A27DB-BD31-4B8C-83A1-F6EECF244321}">
                <p14:modId xmlns:p14="http://schemas.microsoft.com/office/powerpoint/2010/main" val="1639687449"/>
              </p:ext>
            </p:extLst>
          </p:nvPr>
        </p:nvGraphicFramePr>
        <p:xfrm>
          <a:off x="934126" y="1813934"/>
          <a:ext cx="5606064" cy="445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Bildobjekt 2" descr="En bild som visar emblem, symbol, logotyp, Varumärke&#10;&#10;Automatiskt genererad beskrivning">
            <a:extLst>
              <a:ext uri="{FF2B5EF4-FFF2-40B4-BE49-F238E27FC236}">
                <a16:creationId xmlns:a16="http://schemas.microsoft.com/office/drawing/2014/main" id="{A2673909-D03C-D2A5-F816-3758A25E1700}"/>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289507290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2915"/>
            <a:endParaRPr lang="en-US" sz="1266">
              <a:solidFill>
                <a:srgbClr val="FFFFFF"/>
              </a:solidFill>
              <a:latin typeface="Helvetica Neue Medium"/>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8824631" cy="2061836"/>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42915"/>
            <a:endParaRPr lang="en-US" sz="1266">
              <a:solidFill>
                <a:srgbClr val="FFFFFF"/>
              </a:solidFill>
              <a:latin typeface="Helvetica Neue Medium"/>
            </a:endParaRPr>
          </a:p>
        </p:txBody>
      </p:sp>
      <p:sp>
        <p:nvSpPr>
          <p:cNvPr id="2" name="Rubrik 1">
            <a:extLst>
              <a:ext uri="{FF2B5EF4-FFF2-40B4-BE49-F238E27FC236}">
                <a16:creationId xmlns:a16="http://schemas.microsoft.com/office/drawing/2014/main" id="{72BCEA6D-DD2F-4D3B-8632-F16E09672141}"/>
              </a:ext>
            </a:extLst>
          </p:cNvPr>
          <p:cNvSpPr>
            <a:spLocks noGrp="1"/>
          </p:cNvSpPr>
          <p:nvPr>
            <p:ph type="title"/>
          </p:nvPr>
        </p:nvSpPr>
        <p:spPr>
          <a:xfrm>
            <a:off x="934127" y="730995"/>
            <a:ext cx="7044315" cy="1330841"/>
          </a:xfrm>
        </p:spPr>
        <p:txBody>
          <a:bodyPr vert="horz" lIns="64294" tIns="32147" rIns="64294" bIns="32147" rtlCol="0" anchor="ctr">
            <a:normAutofit/>
          </a:bodyPr>
          <a:lstStyle/>
          <a:p>
            <a:pPr algn="l" defTabSz="642915">
              <a:lnSpc>
                <a:spcPct val="90000"/>
              </a:lnSpc>
              <a:spcBef>
                <a:spcPct val="0"/>
              </a:spcBef>
            </a:pPr>
            <a:r>
              <a:rPr lang="en-US" sz="3094" kern="1200" dirty="0" err="1">
                <a:solidFill>
                  <a:schemeClr val="tx1"/>
                </a:solidFill>
                <a:latin typeface="+mj-lt"/>
                <a:ea typeface="+mj-ea"/>
                <a:cs typeface="+mj-cs"/>
              </a:rPr>
              <a:t>Kommunikation</a:t>
            </a:r>
            <a:endParaRPr lang="en-US" sz="3094" kern="1200" dirty="0">
              <a:solidFill>
                <a:schemeClr val="tx1"/>
              </a:solidFill>
              <a:latin typeface="+mj-lt"/>
              <a:ea typeface="+mj-ea"/>
              <a:cs typeface="+mj-cs"/>
            </a:endParaRPr>
          </a:p>
        </p:txBody>
      </p:sp>
      <p:sp>
        <p:nvSpPr>
          <p:cNvPr id="4" name="object 2">
            <a:extLst>
              <a:ext uri="{FF2B5EF4-FFF2-40B4-BE49-F238E27FC236}">
                <a16:creationId xmlns:a16="http://schemas.microsoft.com/office/drawing/2014/main" id="{93C67768-5EA9-E545-A733-ECC4275DFF94}"/>
              </a:ext>
            </a:extLst>
          </p:cNvPr>
          <p:cNvSpPr txBox="1"/>
          <p:nvPr/>
        </p:nvSpPr>
        <p:spPr>
          <a:xfrm>
            <a:off x="934126" y="2319760"/>
            <a:ext cx="5968235" cy="3917773"/>
          </a:xfrm>
          <a:prstGeom prst="rect">
            <a:avLst/>
          </a:prstGeom>
        </p:spPr>
        <p:txBody>
          <a:bodyPr vert="horz" lIns="64294" tIns="32147" rIns="64294" bIns="32147" rtlCol="0">
            <a:normAutofit/>
          </a:bodyPr>
          <a:lstStyle/>
          <a:p>
            <a:pPr marL="250022" indent="-160729" defTabSz="642915">
              <a:lnSpc>
                <a:spcPct val="90000"/>
              </a:lnSpc>
              <a:spcAft>
                <a:spcPts val="422"/>
              </a:spcAft>
              <a:buFont typeface="Arial" panose="020B0604020202020204" pitchFamily="34" charset="0"/>
              <a:buChar char="•"/>
              <a:tabLst>
                <a:tab pos="329940" algn="l"/>
                <a:tab pos="330387" algn="l"/>
              </a:tabLst>
            </a:pPr>
            <a:r>
              <a:rPr lang="en-US" sz="2400" dirty="0">
                <a:solidFill>
                  <a:srgbClr val="FFFFFF"/>
                </a:solidFill>
                <a:latin typeface="Helvetica Neue Medium"/>
              </a:rPr>
              <a:t>Laget.se: </a:t>
            </a:r>
            <a:r>
              <a:rPr lang="en-US" sz="2400" dirty="0" err="1">
                <a:solidFill>
                  <a:srgbClr val="FFFFFF"/>
                </a:solidFill>
                <a:latin typeface="Helvetica Neue Medium"/>
              </a:rPr>
              <a:t>Klubbinformation</a:t>
            </a:r>
            <a:endParaRPr lang="en-US" sz="2400" dirty="0">
              <a:solidFill>
                <a:srgbClr val="FFFFFF"/>
              </a:solidFill>
              <a:latin typeface="Helvetica Neue Medium"/>
            </a:endParaRPr>
          </a:p>
          <a:p>
            <a:pPr marL="250022" indent="-160729" defTabSz="642915">
              <a:lnSpc>
                <a:spcPct val="90000"/>
              </a:lnSpc>
              <a:spcAft>
                <a:spcPts val="422"/>
              </a:spcAft>
              <a:buFont typeface="Arial" panose="020B0604020202020204" pitchFamily="34" charset="0"/>
              <a:buChar char="•"/>
              <a:tabLst>
                <a:tab pos="329940" algn="l"/>
                <a:tab pos="330387" algn="l"/>
              </a:tabLst>
            </a:pPr>
            <a:r>
              <a:rPr lang="en-US" sz="2400" dirty="0">
                <a:solidFill>
                  <a:srgbClr val="FFFFFF"/>
                </a:solidFill>
                <a:latin typeface="Helvetica Neue Medium"/>
              </a:rPr>
              <a:t>Laget.se </a:t>
            </a:r>
            <a:r>
              <a:rPr lang="en-US" sz="2400" dirty="0" err="1">
                <a:solidFill>
                  <a:srgbClr val="FFFFFF"/>
                </a:solidFill>
                <a:latin typeface="Helvetica Neue Medium"/>
              </a:rPr>
              <a:t>Laginformation</a:t>
            </a:r>
            <a:r>
              <a:rPr lang="en-US" sz="2400" dirty="0">
                <a:solidFill>
                  <a:srgbClr val="FFFFFF"/>
                </a:solidFill>
                <a:latin typeface="Helvetica Neue Medium"/>
              </a:rPr>
              <a:t> + </a:t>
            </a:r>
          </a:p>
          <a:p>
            <a:pPr marL="250022" indent="-160729" defTabSz="642915">
              <a:lnSpc>
                <a:spcPct val="90000"/>
              </a:lnSpc>
              <a:spcAft>
                <a:spcPts val="422"/>
              </a:spcAft>
              <a:buFont typeface="Arial" panose="020B0604020202020204" pitchFamily="34" charset="0"/>
              <a:buChar char="•"/>
              <a:tabLst>
                <a:tab pos="329940" algn="l"/>
                <a:tab pos="330387" algn="l"/>
              </a:tabLst>
            </a:pPr>
            <a:r>
              <a:rPr lang="en-US" sz="2400" dirty="0">
                <a:solidFill>
                  <a:srgbClr val="FFFFFF"/>
                </a:solidFill>
                <a:latin typeface="Helvetica Neue Medium"/>
              </a:rPr>
              <a:t>Mail: </a:t>
            </a:r>
            <a:r>
              <a:rPr lang="en-US" sz="2400" dirty="0" err="1">
                <a:solidFill>
                  <a:srgbClr val="FFFFFF"/>
                </a:solidFill>
                <a:latin typeface="Helvetica Neue Medium"/>
              </a:rPr>
              <a:t>syfte</a:t>
            </a:r>
            <a:endParaRPr lang="en-US" sz="2400" dirty="0">
              <a:solidFill>
                <a:srgbClr val="FFFFFF"/>
              </a:solidFill>
              <a:latin typeface="Helvetica Neue Medium"/>
            </a:endParaRPr>
          </a:p>
          <a:p>
            <a:pPr marL="250022" indent="-160729" defTabSz="642915">
              <a:lnSpc>
                <a:spcPct val="90000"/>
              </a:lnSpc>
              <a:spcAft>
                <a:spcPts val="422"/>
              </a:spcAft>
              <a:buFont typeface="Arial" panose="020B0604020202020204" pitchFamily="34" charset="0"/>
              <a:buChar char="•"/>
              <a:tabLst>
                <a:tab pos="329940" algn="l"/>
                <a:tab pos="330387" algn="l"/>
              </a:tabLst>
            </a:pPr>
            <a:r>
              <a:rPr lang="en-US" sz="2400" dirty="0" err="1">
                <a:solidFill>
                  <a:srgbClr val="FFFFFF"/>
                </a:solidFill>
                <a:latin typeface="Helvetica Neue Medium"/>
              </a:rPr>
              <a:t>Grupp-sms</a:t>
            </a:r>
            <a:r>
              <a:rPr lang="en-US" sz="2400" dirty="0">
                <a:solidFill>
                  <a:srgbClr val="FFFFFF"/>
                </a:solidFill>
                <a:latin typeface="Helvetica Neue Medium"/>
              </a:rPr>
              <a:t>: NAMN </a:t>
            </a:r>
            <a:r>
              <a:rPr lang="en-US" sz="2400" dirty="0" err="1">
                <a:solidFill>
                  <a:srgbClr val="FFFFFF"/>
                </a:solidFill>
                <a:latin typeface="Helvetica Neue Medium"/>
              </a:rPr>
              <a:t>samt</a:t>
            </a:r>
            <a:r>
              <a:rPr lang="en-US" sz="2400" dirty="0">
                <a:solidFill>
                  <a:srgbClr val="FFFFFF"/>
                </a:solidFill>
                <a:latin typeface="Helvetica Neue Medium"/>
              </a:rPr>
              <a:t> </a:t>
            </a:r>
            <a:r>
              <a:rPr lang="en-US" sz="2400" dirty="0" err="1">
                <a:solidFill>
                  <a:srgbClr val="FFFFFF"/>
                </a:solidFill>
                <a:latin typeface="Helvetica Neue Medium"/>
              </a:rPr>
              <a:t>syfte</a:t>
            </a:r>
            <a:endParaRPr lang="en-US" sz="2400" dirty="0">
              <a:solidFill>
                <a:srgbClr val="FFFFFF"/>
              </a:solidFill>
              <a:latin typeface="Helvetica Neue Medium"/>
            </a:endParaRPr>
          </a:p>
          <a:p>
            <a:pPr marL="250022" indent="-160729" defTabSz="642915">
              <a:lnSpc>
                <a:spcPct val="90000"/>
              </a:lnSpc>
              <a:spcAft>
                <a:spcPts val="422"/>
              </a:spcAft>
              <a:buFont typeface="Arial" panose="020B0604020202020204" pitchFamily="34" charset="0"/>
              <a:buChar char="•"/>
              <a:tabLst>
                <a:tab pos="329940" algn="l"/>
                <a:tab pos="330387" algn="l"/>
              </a:tabLst>
            </a:pPr>
            <a:r>
              <a:rPr lang="en-US" sz="2400" dirty="0">
                <a:solidFill>
                  <a:srgbClr val="FFFFFF"/>
                </a:solidFill>
                <a:latin typeface="Helvetica Neue Medium"/>
              </a:rPr>
              <a:t>Facebook: NAMN </a:t>
            </a:r>
            <a:r>
              <a:rPr lang="en-US" sz="2400" dirty="0" err="1">
                <a:solidFill>
                  <a:srgbClr val="FFFFFF"/>
                </a:solidFill>
                <a:latin typeface="Helvetica Neue Medium"/>
              </a:rPr>
              <a:t>samt</a:t>
            </a:r>
            <a:r>
              <a:rPr lang="en-US" sz="2400" dirty="0">
                <a:solidFill>
                  <a:srgbClr val="FFFFFF"/>
                </a:solidFill>
                <a:latin typeface="Helvetica Neue Medium"/>
              </a:rPr>
              <a:t> </a:t>
            </a:r>
            <a:r>
              <a:rPr lang="en-US" sz="2400" dirty="0" err="1">
                <a:solidFill>
                  <a:srgbClr val="FFFFFF"/>
                </a:solidFill>
                <a:latin typeface="Helvetica Neue Medium"/>
              </a:rPr>
              <a:t>syfte</a:t>
            </a:r>
            <a:endParaRPr lang="en-US" sz="2400" dirty="0">
              <a:solidFill>
                <a:srgbClr val="FFFFFF"/>
              </a:solidFill>
              <a:latin typeface="Helvetica Neue Medium"/>
            </a:endParaRPr>
          </a:p>
          <a:p>
            <a:pPr marL="250022" indent="-160729" defTabSz="642915">
              <a:lnSpc>
                <a:spcPct val="90000"/>
              </a:lnSpc>
              <a:spcAft>
                <a:spcPts val="422"/>
              </a:spcAft>
              <a:buFont typeface="Arial" panose="020B0604020202020204" pitchFamily="34" charset="0"/>
              <a:buChar char="•"/>
              <a:tabLst>
                <a:tab pos="329940" algn="l"/>
                <a:tab pos="330387" algn="l"/>
              </a:tabLst>
            </a:pPr>
            <a:r>
              <a:rPr lang="en-US" sz="2400" dirty="0">
                <a:solidFill>
                  <a:srgbClr val="FFFFFF"/>
                </a:solidFill>
                <a:latin typeface="Helvetica Neue Medium"/>
              </a:rPr>
              <a:t>Etc.</a:t>
            </a:r>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560217"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42915"/>
            <a:endParaRPr lang="en-US" sz="1266">
              <a:solidFill>
                <a:srgbClr val="FFFFFF"/>
              </a:solidFill>
              <a:latin typeface="Helvetica Neue Medium"/>
            </a:endParaRPr>
          </a:p>
        </p:txBody>
      </p:sp>
      <p:pic>
        <p:nvPicPr>
          <p:cNvPr id="3" name="Bildobjekt 2" descr="En bild som visar emblem, symbol, logotyp, Varumärke&#10;&#10;Automatiskt genererad beskrivning">
            <a:extLst>
              <a:ext uri="{FF2B5EF4-FFF2-40B4-BE49-F238E27FC236}">
                <a16:creationId xmlns:a16="http://schemas.microsoft.com/office/drawing/2014/main" id="{7CE8FDFB-2517-47AF-96AD-E823872F1B73}"/>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Tree>
    <p:extLst>
      <p:ext uri="{BB962C8B-B14F-4D97-AF65-F5344CB8AC3E}">
        <p14:creationId xmlns:p14="http://schemas.microsoft.com/office/powerpoint/2010/main" val="7870190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utomhus, person, gräs, fotbeklädnader&#10;&#10;Automatiskt genererad beskrivning">
            <a:extLst>
              <a:ext uri="{FF2B5EF4-FFF2-40B4-BE49-F238E27FC236}">
                <a16:creationId xmlns:a16="http://schemas.microsoft.com/office/drawing/2014/main" id="{FCA3828D-2CE0-F56F-67A5-DF0020717C79}"/>
              </a:ext>
            </a:extLst>
          </p:cNvPr>
          <p:cNvPicPr>
            <a:picLocks noChangeAspect="1"/>
          </p:cNvPicPr>
          <p:nvPr/>
        </p:nvPicPr>
        <p:blipFill rotWithShape="1">
          <a:blip r:embed="rId2" cstate="email">
            <a:alphaModFix amt="35000"/>
            <a:extLst>
              <a:ext uri="{28A0092B-C50C-407E-A947-70E740481C1C}">
                <a14:useLocalDpi xmlns:a14="http://schemas.microsoft.com/office/drawing/2010/main" val="0"/>
              </a:ext>
            </a:extLst>
          </a:blip>
          <a:srcRect t="15789"/>
          <a:stretch/>
        </p:blipFill>
        <p:spPr>
          <a:xfrm>
            <a:off x="-2557" y="13378"/>
            <a:ext cx="12192000" cy="6844622"/>
          </a:xfrm>
          <a:prstGeom prst="rect">
            <a:avLst/>
          </a:prstGeom>
          <a:ln>
            <a:noFill/>
          </a:ln>
        </p:spPr>
      </p:pic>
      <p:sp>
        <p:nvSpPr>
          <p:cNvPr id="7" name="Rubrik 1">
            <a:extLst>
              <a:ext uri="{FF2B5EF4-FFF2-40B4-BE49-F238E27FC236}">
                <a16:creationId xmlns:a16="http://schemas.microsoft.com/office/drawing/2014/main" id="{C453ACB4-4DA3-6DB8-9F4B-017B6853ABBF}"/>
              </a:ext>
            </a:extLst>
          </p:cNvPr>
          <p:cNvSpPr>
            <a:spLocks noGrp="1"/>
          </p:cNvSpPr>
          <p:nvPr>
            <p:ph type="title"/>
          </p:nvPr>
        </p:nvSpPr>
        <p:spPr>
          <a:xfrm>
            <a:off x="1244871" y="5635683"/>
            <a:ext cx="9601200" cy="775845"/>
          </a:xfrm>
        </p:spPr>
        <p:txBody>
          <a:bodyPr vert="horz" lIns="64294" tIns="32147" rIns="64294" bIns="32147" rtlCol="0" anchor="b">
            <a:normAutofit fontScale="90000"/>
          </a:bodyPr>
          <a:lstStyle/>
          <a:p>
            <a:pPr defTabSz="642915">
              <a:lnSpc>
                <a:spcPct val="90000"/>
              </a:lnSpc>
              <a:spcBef>
                <a:spcPct val="0"/>
              </a:spcBef>
            </a:pPr>
            <a:r>
              <a:rPr lang="en-US" sz="5400" b="1" kern="1200" dirty="0">
                <a:solidFill>
                  <a:schemeClr val="bg1"/>
                </a:solidFill>
                <a:latin typeface="+mj-lt"/>
                <a:ea typeface="+mj-ea"/>
                <a:cs typeface="+mj-cs"/>
              </a:rPr>
              <a:t>FRÅGESTUND</a:t>
            </a:r>
          </a:p>
        </p:txBody>
      </p:sp>
      <p:pic>
        <p:nvPicPr>
          <p:cNvPr id="8" name="Picture 7" descr="Askims IK - Föreningar - Svensk fotboll">
            <a:extLst>
              <a:ext uri="{FF2B5EF4-FFF2-40B4-BE49-F238E27FC236}">
                <a16:creationId xmlns:a16="http://schemas.microsoft.com/office/drawing/2014/main" id="{AF4ED361-9136-5D8F-4C07-A576EBE7AC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019800" y="577192"/>
            <a:ext cx="6051342" cy="338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7666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utomhus, person, gräs, fotbeklädnader&#10;&#10;Automatiskt genererad beskrivning">
            <a:extLst>
              <a:ext uri="{FF2B5EF4-FFF2-40B4-BE49-F238E27FC236}">
                <a16:creationId xmlns:a16="http://schemas.microsoft.com/office/drawing/2014/main" id="{FCA3828D-2CE0-F56F-67A5-DF0020717C79}"/>
              </a:ext>
            </a:extLst>
          </p:cNvPr>
          <p:cNvPicPr>
            <a:picLocks noChangeAspect="1"/>
          </p:cNvPicPr>
          <p:nvPr/>
        </p:nvPicPr>
        <p:blipFill rotWithShape="1">
          <a:blip r:embed="rId2" cstate="email">
            <a:alphaModFix amt="70000"/>
            <a:extLst>
              <a:ext uri="{28A0092B-C50C-407E-A947-70E740481C1C}">
                <a14:useLocalDpi xmlns:a14="http://schemas.microsoft.com/office/drawing/2010/main" val="0"/>
              </a:ext>
            </a:extLst>
          </a:blip>
          <a:srcRect t="15789"/>
          <a:stretch/>
        </p:blipFill>
        <p:spPr>
          <a:xfrm>
            <a:off x="-2557" y="13378"/>
            <a:ext cx="12192000" cy="6844622"/>
          </a:xfrm>
          <a:prstGeom prst="rect">
            <a:avLst/>
          </a:prstGeom>
          <a:ln>
            <a:noFill/>
          </a:ln>
        </p:spPr>
      </p:pic>
      <p:sp>
        <p:nvSpPr>
          <p:cNvPr id="4" name="Rubrik 3">
            <a:extLst>
              <a:ext uri="{FF2B5EF4-FFF2-40B4-BE49-F238E27FC236}">
                <a16:creationId xmlns:a16="http://schemas.microsoft.com/office/drawing/2014/main" id="{3D3BA2E3-A8D9-44D8-89BD-048C7D25AC47}"/>
              </a:ext>
            </a:extLst>
          </p:cNvPr>
          <p:cNvSpPr>
            <a:spLocks noGrp="1"/>
          </p:cNvSpPr>
          <p:nvPr>
            <p:ph type="title"/>
          </p:nvPr>
        </p:nvSpPr>
        <p:spPr>
          <a:xfrm>
            <a:off x="2063578" y="5171820"/>
            <a:ext cx="7804547" cy="1518047"/>
          </a:xfrm>
          <a:ln>
            <a:noFill/>
          </a:ln>
        </p:spPr>
        <p:txBody>
          <a:bodyPr>
            <a:normAutofit/>
          </a:bodyPr>
          <a:lstStyle/>
          <a:p>
            <a:r>
              <a:rPr lang="sv-SE" sz="4900" b="1" kern="1200" dirty="0">
                <a:solidFill>
                  <a:schemeClr val="bg1"/>
                </a:solidFill>
                <a:latin typeface="+mj-lt"/>
                <a:ea typeface="+mj-ea"/>
                <a:cs typeface="+mj-cs"/>
              </a:rPr>
              <a:t>NU KÖR VI!!!</a:t>
            </a:r>
          </a:p>
        </p:txBody>
      </p:sp>
      <p:pic>
        <p:nvPicPr>
          <p:cNvPr id="2" name="Bildobjekt 1" descr="En bild som visar emblem, symbol, logotyp, Varumärke&#10;&#10;Automatiskt genererad beskrivning">
            <a:extLst>
              <a:ext uri="{FF2B5EF4-FFF2-40B4-BE49-F238E27FC236}">
                <a16:creationId xmlns:a16="http://schemas.microsoft.com/office/drawing/2014/main" id="{35F3D669-C895-AD84-7434-F3E210B649F9}"/>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3010666" y="5523669"/>
            <a:ext cx="814348" cy="814348"/>
          </a:xfrm>
          <a:prstGeom prst="rect">
            <a:avLst/>
          </a:prstGeom>
        </p:spPr>
      </p:pic>
    </p:spTree>
    <p:extLst>
      <p:ext uri="{BB962C8B-B14F-4D97-AF65-F5344CB8AC3E}">
        <p14:creationId xmlns:p14="http://schemas.microsoft.com/office/powerpoint/2010/main" val="5660044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 himmel, gräs, träd&#10;&#10;Automatiskt genererad beskrivning">
            <a:extLst>
              <a:ext uri="{FF2B5EF4-FFF2-40B4-BE49-F238E27FC236}">
                <a16:creationId xmlns:a16="http://schemas.microsoft.com/office/drawing/2014/main" id="{D54B1155-FCD6-2D75-5B47-35F6216FD6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2" name="TextBox 1">
            <a:extLst>
              <a:ext uri="{FF2B5EF4-FFF2-40B4-BE49-F238E27FC236}">
                <a16:creationId xmlns:a16="http://schemas.microsoft.com/office/drawing/2014/main" id="{B6A6A036-799B-5939-0E05-6D82EF81B58B}"/>
              </a:ext>
            </a:extLst>
          </p:cNvPr>
          <p:cNvSpPr txBox="1"/>
          <p:nvPr/>
        </p:nvSpPr>
        <p:spPr>
          <a:xfrm>
            <a:off x="1249536" y="3838268"/>
            <a:ext cx="9869568" cy="3079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lvl="0" indent="0" algn="ctr" defTabSz="308062" rtl="0" eaLnBrk="1"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a:p>
            <a:pPr marL="0" marR="0" lvl="0" indent="0" algn="ctr" defTabSz="308062" rtl="0" eaLnBrk="1" fontAlgn="auto" latinLnBrk="0" hangingPunct="0">
              <a:lnSpc>
                <a:spcPct val="100000"/>
              </a:lnSpc>
              <a:spcBef>
                <a:spcPts val="0"/>
              </a:spcBef>
              <a:spcAft>
                <a:spcPts val="0"/>
              </a:spcAft>
              <a:buClrTx/>
              <a:buSzTx/>
              <a:buFontTx/>
              <a:buNone/>
              <a:tabLst/>
              <a:defRPr/>
            </a:pPr>
            <a:endParaRPr kumimoji="0" lang="sv-SE" sz="1400" b="1" i="0" u="none" strike="noStrike" kern="0" cap="none" spc="0" normalizeH="0" baseline="0" noProof="0" dirty="0">
              <a:ln>
                <a:noFill/>
              </a:ln>
              <a:solidFill>
                <a:srgbClr val="FFFFFF"/>
              </a:solidFill>
              <a:effectLst/>
              <a:uLnTx/>
              <a:uFillTx/>
              <a:latin typeface="Helvetica Neue"/>
              <a:ea typeface="+mn-ea"/>
              <a:cs typeface="+mn-cs"/>
              <a:sym typeface="Helvetica Neue"/>
            </a:endParaRPr>
          </a:p>
          <a:p>
            <a:pPr marL="754532" marR="2679" lvl="0" indent="-184169" algn="l" defTabSz="217653" rtl="0" eaLnBrk="1" fontAlgn="auto" latinLnBrk="0" hangingPunct="0">
              <a:lnSpc>
                <a:spcPct val="110000"/>
              </a:lnSpc>
              <a:spcBef>
                <a:spcPts val="0"/>
              </a:spcBef>
              <a:spcAft>
                <a:spcPts val="633"/>
              </a:spcAft>
              <a:buClrTx/>
              <a:buSzTx/>
              <a:buFont typeface="Arial" panose="020B0604020202020204" pitchFamily="34" charset="0"/>
              <a:buChar char="•"/>
              <a:tabLst/>
              <a:defRPr/>
            </a:pP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a:rPr>
              <a:t>29 lag, </a:t>
            </a: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910 spelare och </a:t>
            </a: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Helvetica Neue"/>
              </a:rPr>
              <a:t>200</a:t>
            </a: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 ledare</a:t>
            </a:r>
          </a:p>
          <a:p>
            <a:pPr marL="754532" marR="2679" indent="-184169" defTabSz="217653" hangingPunct="0">
              <a:lnSpc>
                <a:spcPct val="110000"/>
              </a:lnSpc>
              <a:spcAft>
                <a:spcPts val="633"/>
              </a:spcAft>
              <a:buFont typeface="Arial" panose="020B0604020202020204" pitchFamily="34" charset="0"/>
              <a:buChar char="•"/>
              <a:defRPr/>
            </a:pPr>
            <a:r>
              <a:rPr lang="sv-SE" b="1" kern="0" dirty="0">
                <a:solidFill>
                  <a:srgbClr val="FFFFFF"/>
                </a:solidFill>
                <a:latin typeface="Arial" panose="020B0604020202020204" pitchFamily="34" charset="0"/>
                <a:ea typeface="Arial"/>
                <a:cs typeface="Arial" panose="020B0604020202020204" pitchFamily="34" charset="0"/>
                <a:sym typeface="Arial"/>
              </a:rPr>
              <a:t>Nya lag i höst: F2019 och P2019</a:t>
            </a:r>
          </a:p>
          <a:p>
            <a:pPr marL="754532" marR="2679" lvl="0" indent="-184169" algn="l" defTabSz="217653" rtl="0" eaLnBrk="1" fontAlgn="auto" latinLnBrk="0" hangingPunct="0">
              <a:lnSpc>
                <a:spcPct val="110000"/>
              </a:lnSpc>
              <a:spcBef>
                <a:spcPts val="0"/>
              </a:spcBef>
              <a:spcAft>
                <a:spcPts val="633"/>
              </a:spcAft>
              <a:buClrTx/>
              <a:buSzTx/>
              <a:buFont typeface="Arial" panose="020B0604020202020204" pitchFamily="34" charset="0"/>
              <a:buChar char="•"/>
              <a:tabLst/>
              <a:defRPr/>
            </a:pP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Jämn fördelning mellan antal flick- och pojklag</a:t>
            </a:r>
          </a:p>
          <a:p>
            <a:pPr marL="754532" marR="2679" lvl="0" indent="-184169" algn="l" defTabSz="217653" rtl="0" eaLnBrk="1" fontAlgn="auto" latinLnBrk="0" hangingPunct="0">
              <a:lnSpc>
                <a:spcPct val="110000"/>
              </a:lnSpc>
              <a:spcBef>
                <a:spcPts val="0"/>
              </a:spcBef>
              <a:spcAft>
                <a:spcPts val="633"/>
              </a:spcAft>
              <a:buClrTx/>
              <a:buSzTx/>
              <a:buFont typeface="Arial" panose="020B0604020202020204" pitchFamily="34" charset="0"/>
              <a:buChar char="•"/>
              <a:tabLst/>
              <a:defRPr/>
            </a:pP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Följer Svenska fotbollsförbundets- &amp; Göteborgs fotbollsförbunds riktlinjer</a:t>
            </a:r>
          </a:p>
          <a:p>
            <a:pPr marL="754532" marR="2679" lvl="0" indent="-184169" algn="l" defTabSz="217653" rtl="0" eaLnBrk="1" fontAlgn="auto" latinLnBrk="0" hangingPunct="0">
              <a:lnSpc>
                <a:spcPct val="110000"/>
              </a:lnSpc>
              <a:spcBef>
                <a:spcPts val="0"/>
              </a:spcBef>
              <a:spcAft>
                <a:spcPts val="633"/>
              </a:spcAft>
              <a:buClrTx/>
              <a:buSzTx/>
              <a:buFont typeface="Arial" panose="020B0604020202020204" pitchFamily="34" charset="0"/>
              <a:buChar char="•"/>
              <a:tabLst/>
              <a:defRPr/>
            </a:pP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Breddförening baserad på ideell verksamhet</a:t>
            </a:r>
          </a:p>
          <a:p>
            <a:pPr marL="754532" marR="2679" lvl="0" indent="-184169" algn="l" defTabSz="217653" rtl="0" eaLnBrk="1" fontAlgn="auto" latinLnBrk="0" hangingPunct="0">
              <a:lnSpc>
                <a:spcPct val="110000"/>
              </a:lnSpc>
              <a:spcBef>
                <a:spcPts val="0"/>
              </a:spcBef>
              <a:spcAft>
                <a:spcPts val="633"/>
              </a:spcAft>
              <a:buClrTx/>
              <a:buSzTx/>
              <a:buFont typeface="Arial" panose="020B0604020202020204" pitchFamily="34" charset="0"/>
              <a:buChar char="•"/>
              <a:tabLst/>
              <a:defRPr/>
            </a:pPr>
            <a:r>
              <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Tack alla föräldrar för ert engagemang i barnens och föreningens utveckling! </a:t>
            </a:r>
          </a:p>
          <a:p>
            <a:pPr marL="754532" marR="2679" lvl="0" indent="-184169" algn="l" defTabSz="217653" rtl="0" eaLnBrk="1" fontAlgn="auto" latinLnBrk="0" hangingPunct="0">
              <a:lnSpc>
                <a:spcPct val="110000"/>
              </a:lnSpc>
              <a:spcBef>
                <a:spcPts val="0"/>
              </a:spcBef>
              <a:spcAft>
                <a:spcPts val="633"/>
              </a:spcAft>
              <a:buClrTx/>
              <a:buSzTx/>
              <a:buFont typeface="Arial" panose="020B0604020202020204" pitchFamily="34" charset="0"/>
              <a:buChar char="•"/>
              <a:tabLst/>
              <a:defRPr/>
            </a:pPr>
            <a:endParaRPr kumimoji="0" lang="sv-SE" sz="18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6" name="Skärmavbild 2019-01-09 kl. 09.06.54.png" descr="Skärmavbild 2019-01-09 kl. 09.06.54.png">
            <a:extLst>
              <a:ext uri="{FF2B5EF4-FFF2-40B4-BE49-F238E27FC236}">
                <a16:creationId xmlns:a16="http://schemas.microsoft.com/office/drawing/2014/main" id="{87E45D58-E0CC-0EAF-52A5-1D61F60E7F4C}"/>
              </a:ext>
            </a:extLst>
          </p:cNvPr>
          <p:cNvPicPr>
            <a:picLocks noChangeAspect="1"/>
          </p:cNvPicPr>
          <p:nvPr/>
        </p:nvPicPr>
        <p:blipFill>
          <a:blip r:embed="rId3"/>
          <a:stretch>
            <a:fillRect/>
          </a:stretch>
        </p:blipFill>
        <p:spPr>
          <a:xfrm>
            <a:off x="11109101" y="5774751"/>
            <a:ext cx="750655" cy="776441"/>
          </a:xfrm>
          <a:prstGeom prst="rect">
            <a:avLst/>
          </a:prstGeom>
          <a:ln w="12700">
            <a:miter lim="400000"/>
          </a:ln>
        </p:spPr>
      </p:pic>
    </p:spTree>
    <p:extLst>
      <p:ext uri="{BB962C8B-B14F-4D97-AF65-F5344CB8AC3E}">
        <p14:creationId xmlns:p14="http://schemas.microsoft.com/office/powerpoint/2010/main" val="316658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p1">
            <a:extLst>
              <a:ext uri="{FF2B5EF4-FFF2-40B4-BE49-F238E27FC236}">
                <a16:creationId xmlns:a16="http://schemas.microsoft.com/office/drawing/2014/main" id="{5D6C5915-0EA2-9297-1CCE-138A8C08BD11}"/>
              </a:ext>
            </a:extLst>
          </p:cNvPr>
          <p:cNvSpPr/>
          <p:nvPr/>
        </p:nvSpPr>
        <p:spPr>
          <a:xfrm>
            <a:off x="841154" y="680228"/>
            <a:ext cx="7635416" cy="454359"/>
          </a:xfrm>
          <a:prstGeom prst="rect">
            <a:avLst/>
          </a:prstGeom>
          <a:noFill/>
          <a:ln>
            <a:noFill/>
          </a:ln>
        </p:spPr>
        <p:txBody>
          <a:bodyPr spcFirstLastPara="1" wrap="square" lIns="64283" tIns="32133" rIns="64283" bIns="32133" anchor="t" anchorCtr="0">
            <a:spAutoFit/>
          </a:bodyPr>
          <a:lstStyle/>
          <a:p>
            <a:pPr marL="0" marR="0" lvl="0" indent="0" algn="l" defTabSz="642915" rtl="0" eaLnBrk="1" fontAlgn="auto" latinLnBrk="0" hangingPunct="1">
              <a:lnSpc>
                <a:spcPct val="100000"/>
              </a:lnSpc>
              <a:spcBef>
                <a:spcPts val="0"/>
              </a:spcBef>
              <a:spcAft>
                <a:spcPts val="0"/>
              </a:spcAft>
              <a:buClr>
                <a:srgbClr val="000000"/>
              </a:buClr>
              <a:buSzTx/>
              <a:buFontTx/>
              <a:buNone/>
              <a:tabLst/>
              <a:defRPr/>
            </a:pPr>
            <a:r>
              <a:rPr kumimoji="0" lang="sv-SE" sz="2531" b="1" i="0" u="none" strike="noStrike" kern="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Detta är Askims IK</a:t>
            </a:r>
            <a:endParaRPr kumimoji="0" sz="2531" b="1" i="0" u="none" strike="noStrike" kern="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endParaRPr>
          </a:p>
        </p:txBody>
      </p:sp>
      <p:sp>
        <p:nvSpPr>
          <p:cNvPr id="4" name="Rectangle 3">
            <a:extLst>
              <a:ext uri="{FF2B5EF4-FFF2-40B4-BE49-F238E27FC236}">
                <a16:creationId xmlns:a16="http://schemas.microsoft.com/office/drawing/2014/main" id="{7B500BB3-1B75-40AC-B64B-3DFB53FB90CF}"/>
              </a:ext>
            </a:extLst>
          </p:cNvPr>
          <p:cNvSpPr/>
          <p:nvPr/>
        </p:nvSpPr>
        <p:spPr>
          <a:xfrm>
            <a:off x="841154" y="1647984"/>
            <a:ext cx="4279486" cy="4554517"/>
          </a:xfrm>
          <a:prstGeom prst="rect">
            <a:avLst/>
          </a:prstGeom>
        </p:spPr>
        <p:txBody>
          <a:bodyPr wrap="square">
            <a:spAutoFit/>
          </a:bodyPr>
          <a:lstStyle/>
          <a:p>
            <a:pPr marL="357188" marR="3572" lvl="0" indent="-239713" algn="l" defTabSz="406286" rtl="0" eaLnBrk="1" fontAlgn="auto" latinLnBrk="0" hangingPunct="0">
              <a:lnSpc>
                <a:spcPct val="110000"/>
              </a:lnSpc>
              <a:spcBef>
                <a:spcPts val="0"/>
              </a:spcBef>
              <a:spcAft>
                <a:spcPts val="1266"/>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 finns för att </a:t>
            </a:r>
            <a:r>
              <a:rPr kumimoji="0" lang="sv-SE" sz="1406"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så många som möjligt ska få idrotta så länge som möjligt</a:t>
            </a: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så bra som möjligt tillsammans med kompisar i Askims IK. </a:t>
            </a:r>
          </a:p>
          <a:p>
            <a:pPr marL="357188" marR="3572" lvl="0" indent="-239713" algn="l" defTabSz="406286" rtl="0" eaLnBrk="1" fontAlgn="auto" latinLnBrk="0" hangingPunct="0">
              <a:lnSpc>
                <a:spcPct val="110000"/>
              </a:lnSpc>
              <a:spcBef>
                <a:spcPts val="0"/>
              </a:spcBef>
              <a:spcAft>
                <a:spcPts val="1266"/>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 finns för att ge många barn, ungdomar, vuxna och familjer i Askim </a:t>
            </a:r>
            <a:r>
              <a:rPr kumimoji="0" lang="sv-SE" sz="1406"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en stimulerande och lekfylld fritid.</a:t>
            </a:r>
          </a:p>
          <a:p>
            <a:pPr marL="357188" marR="3572" lvl="0" indent="-239713" algn="l" defTabSz="406286" rtl="0" eaLnBrk="1" fontAlgn="auto" latinLnBrk="0" hangingPunct="0">
              <a:lnSpc>
                <a:spcPct val="110000"/>
              </a:lnSpc>
              <a:spcBef>
                <a:spcPts val="0"/>
              </a:spcBef>
              <a:spcAft>
                <a:spcPts val="1266"/>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 finns för att ge en </a:t>
            </a:r>
            <a:r>
              <a:rPr kumimoji="0" lang="sv-SE" sz="1406"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kamratlig och trygg social gemenskap</a:t>
            </a: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bidra till </a:t>
            </a:r>
            <a:r>
              <a:rPr kumimoji="0" lang="sv-SE" sz="1406"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fysisk- och social utveckling </a:t>
            </a: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samt ge en </a:t>
            </a:r>
            <a:r>
              <a:rPr kumimoji="0" lang="sv-SE" sz="1406"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god fotbollsutbildning och idrottsupplevelse. </a:t>
            </a:r>
          </a:p>
          <a:p>
            <a:pPr marL="357188" marR="3572" lvl="0" indent="-239713" algn="l" defTabSz="406286" rtl="0" eaLnBrk="1" fontAlgn="auto" latinLnBrk="0" hangingPunct="0">
              <a:lnSpc>
                <a:spcPct val="110000"/>
              </a:lnSpc>
              <a:spcBef>
                <a:spcPts val="0"/>
              </a:spcBef>
              <a:spcAft>
                <a:spcPts val="1266"/>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 gillar fotboll och vi vill ge så många som möjligt chansen att ta del av </a:t>
            </a:r>
            <a:r>
              <a:rPr kumimoji="0" lang="sv-SE" sz="1406"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fotbollsglädjen både på och vid sidan av planen</a:t>
            </a: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357188" marR="3572" lvl="0" indent="-239713" algn="l" defTabSz="406286" rtl="0" eaLnBrk="1" fontAlgn="auto" latinLnBrk="0" hangingPunct="0">
              <a:lnSpc>
                <a:spcPct val="110000"/>
              </a:lnSpc>
              <a:spcBef>
                <a:spcPts val="0"/>
              </a:spcBef>
              <a:spcAft>
                <a:spcPts val="1266"/>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 finns också för att bidra till </a:t>
            </a:r>
            <a:r>
              <a:rPr kumimoji="0" lang="sv-SE" sz="1406"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en hälsosam livsstil </a:t>
            </a: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och påverka vårt upptagningsområde i Askim med omnejd på många andra positiva sätt.</a:t>
            </a:r>
            <a:endParaRPr kumimoji="0" lang="sv-SE" sz="1687"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pic>
        <p:nvPicPr>
          <p:cNvPr id="6" name="Bildobjekt 10">
            <a:extLst>
              <a:ext uri="{FF2B5EF4-FFF2-40B4-BE49-F238E27FC236}">
                <a16:creationId xmlns:a16="http://schemas.microsoft.com/office/drawing/2014/main" id="{BE7E9CC2-D411-F3DE-3181-ABBBFD7300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61609" y="774603"/>
            <a:ext cx="3379749" cy="3173804"/>
          </a:xfrm>
          <a:prstGeom prst="rect">
            <a:avLst/>
          </a:prstGeom>
        </p:spPr>
      </p:pic>
      <p:sp>
        <p:nvSpPr>
          <p:cNvPr id="8" name="TextBox 56">
            <a:extLst>
              <a:ext uri="{FF2B5EF4-FFF2-40B4-BE49-F238E27FC236}">
                <a16:creationId xmlns:a16="http://schemas.microsoft.com/office/drawing/2014/main" id="{AA4D001A-FB23-74C5-E973-F90951059774}"/>
              </a:ext>
            </a:extLst>
          </p:cNvPr>
          <p:cNvSpPr txBox="1"/>
          <p:nvPr/>
        </p:nvSpPr>
        <p:spPr>
          <a:xfrm>
            <a:off x="6284977" y="4090662"/>
            <a:ext cx="4279487" cy="2284728"/>
          </a:xfrm>
          <a:prstGeom prst="rect">
            <a:avLst/>
          </a:prstGeom>
          <a:noFill/>
          <a:ln w="38100">
            <a:solidFill>
              <a:schemeClr val="bg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Rödsvarta tråden innehåller bland annat: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Detta är Askims IK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Detta står Askims IK för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Så här kvalitetssäkrar Askims IK sin verksamhet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Dessa riktlinjer följs inom Askims IK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Ansvar och roller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Spelare, ledare och föräldrar förväntas ha insikt i vad som står i rödsvarta tråden samt följa den. Rödsvarta tråden finns att hämta på </a:t>
            </a:r>
            <a:r>
              <a:rPr kumimoji="0" lang="sv-SE"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laget.se/</a:t>
            </a:r>
            <a:r>
              <a:rPr kumimoji="0" lang="sv-SE" sz="12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AskimsIK</a:t>
            </a:r>
            <a:endParaRPr kumimoji="0" lang="sv-SE" sz="1600" b="1"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endParaRPr>
          </a:p>
        </p:txBody>
      </p:sp>
      <p:pic>
        <p:nvPicPr>
          <p:cNvPr id="13" name="Skärmavbild 2019-01-09 kl. 09.06.54.png" descr="Skärmavbild 2019-01-09 kl. 09.06.54.png">
            <a:extLst>
              <a:ext uri="{FF2B5EF4-FFF2-40B4-BE49-F238E27FC236}">
                <a16:creationId xmlns:a16="http://schemas.microsoft.com/office/drawing/2014/main" id="{882BB542-9497-887B-45BF-2B11BF11FCA8}"/>
              </a:ext>
            </a:extLst>
          </p:cNvPr>
          <p:cNvPicPr>
            <a:picLocks noChangeAspect="1"/>
          </p:cNvPicPr>
          <p:nvPr/>
        </p:nvPicPr>
        <p:blipFill>
          <a:blip r:embed="rId4"/>
          <a:stretch>
            <a:fillRect/>
          </a:stretch>
        </p:blipFill>
        <p:spPr>
          <a:xfrm>
            <a:off x="11109101" y="5774751"/>
            <a:ext cx="750655" cy="776441"/>
          </a:xfrm>
          <a:prstGeom prst="rect">
            <a:avLst/>
          </a:prstGeom>
          <a:ln w="12700">
            <a:miter lim="400000"/>
          </a:ln>
        </p:spPr>
      </p:pic>
    </p:spTree>
    <p:extLst>
      <p:ext uri="{BB962C8B-B14F-4D97-AF65-F5344CB8AC3E}">
        <p14:creationId xmlns:p14="http://schemas.microsoft.com/office/powerpoint/2010/main" val="36418856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p1">
            <a:extLst>
              <a:ext uri="{FF2B5EF4-FFF2-40B4-BE49-F238E27FC236}">
                <a16:creationId xmlns:a16="http://schemas.microsoft.com/office/drawing/2014/main" id="{5D6C5915-0EA2-9297-1CCE-138A8C08BD11}"/>
              </a:ext>
            </a:extLst>
          </p:cNvPr>
          <p:cNvSpPr/>
          <p:nvPr/>
        </p:nvSpPr>
        <p:spPr>
          <a:xfrm>
            <a:off x="841154" y="680228"/>
            <a:ext cx="7635416" cy="454359"/>
          </a:xfrm>
          <a:prstGeom prst="rect">
            <a:avLst/>
          </a:prstGeom>
          <a:noFill/>
          <a:ln>
            <a:noFill/>
          </a:ln>
        </p:spPr>
        <p:txBody>
          <a:bodyPr spcFirstLastPara="1" wrap="square" lIns="64283" tIns="32133" rIns="64283" bIns="32133" anchor="t" anchorCtr="0">
            <a:spAutoFit/>
          </a:bodyPr>
          <a:lstStyle/>
          <a:p>
            <a:pPr marL="0" marR="0" lvl="0" indent="0" algn="l" defTabSz="642915" rtl="0" eaLnBrk="1" fontAlgn="auto" latinLnBrk="0" hangingPunct="1">
              <a:lnSpc>
                <a:spcPct val="100000"/>
              </a:lnSpc>
              <a:spcBef>
                <a:spcPts val="0"/>
              </a:spcBef>
              <a:spcAft>
                <a:spcPts val="0"/>
              </a:spcAft>
              <a:buClr>
                <a:srgbClr val="000000"/>
              </a:buClr>
              <a:buSzTx/>
              <a:buFontTx/>
              <a:buNone/>
              <a:tabLst/>
              <a:defRPr/>
            </a:pPr>
            <a:r>
              <a:rPr kumimoji="0" lang="sv-SE" sz="2531" b="1" i="0" u="none" strike="noStrike" kern="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Ekonomi</a:t>
            </a:r>
            <a:endParaRPr kumimoji="0" sz="2531" b="1" i="0" u="none" strike="noStrike" kern="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endParaRPr>
          </a:p>
        </p:txBody>
      </p:sp>
      <p:sp>
        <p:nvSpPr>
          <p:cNvPr id="4" name="Rectangle 3">
            <a:extLst>
              <a:ext uri="{FF2B5EF4-FFF2-40B4-BE49-F238E27FC236}">
                <a16:creationId xmlns:a16="http://schemas.microsoft.com/office/drawing/2014/main" id="{7B500BB3-1B75-40AC-B64B-3DFB53FB90CF}"/>
              </a:ext>
            </a:extLst>
          </p:cNvPr>
          <p:cNvSpPr/>
          <p:nvPr/>
        </p:nvSpPr>
        <p:spPr>
          <a:xfrm>
            <a:off x="841153" y="1353787"/>
            <a:ext cx="5177983" cy="4693464"/>
          </a:xfrm>
          <a:prstGeom prst="rect">
            <a:avLst/>
          </a:prstGeom>
        </p:spPr>
        <p:txBody>
          <a:bodyPr wrap="square">
            <a:spAutoFit/>
          </a:bodyPr>
          <a:lstStyle/>
          <a:p>
            <a:pPr marL="357188" marR="3572" lvl="0"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God, balanserad ekonomi</a:t>
            </a:r>
            <a:b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357188" marR="3572" lvl="0"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Större investeringar:</a:t>
            </a:r>
          </a:p>
          <a:p>
            <a:pPr marL="814388" marR="3572" lvl="1"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2019 renovering av klubbhusets källare samt energieffektivisering</a:t>
            </a:r>
          </a:p>
          <a:p>
            <a:pPr marL="814388" marR="3572" lvl="1"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2016 fick överstaplanen, tidigare grusplan, konstgräs.</a:t>
            </a:r>
            <a:b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357188" marR="3572" lvl="0"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Föreningens största intäkter under året:</a:t>
            </a:r>
          </a:p>
          <a:p>
            <a:pPr marL="814388" marR="3572" lvl="1"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Medlemsavgifter </a:t>
            </a:r>
          </a:p>
          <a:p>
            <a:pPr marL="814388" marR="3572" lvl="1"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Kommunalt aktivitetsstöd (LOK)</a:t>
            </a:r>
          </a:p>
          <a:p>
            <a:pPr marL="814388" marR="3572" lvl="1"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Sponsorer inkl. </a:t>
            </a: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2"/>
              </a:rPr>
              <a:t>Dunross stiftelse</a:t>
            </a:r>
            <a:endPar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814388" marR="3572" lvl="1" indent="-239713"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Bingolotter (julkalendern, 5 lotter per spelare)</a:t>
            </a:r>
          </a:p>
          <a:p>
            <a:pPr marL="574675" marR="3572" lvl="1" indent="0" algn="l" defTabSz="406286" rtl="0" eaLnBrk="1" fontAlgn="auto" latinLnBrk="0" hangingPunct="0">
              <a:lnSpc>
                <a:spcPct val="100000"/>
              </a:lnSpc>
              <a:spcBef>
                <a:spcPts val="0"/>
              </a:spcBef>
              <a:spcAft>
                <a:spcPts val="600"/>
              </a:spcAft>
              <a:buClrTx/>
              <a:buSzTx/>
              <a:buFontTx/>
              <a:buNone/>
              <a:tabLst/>
              <a:defRPr/>
            </a:pPr>
            <a:endPar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373063" marR="3572" lvl="1" indent="-285750"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Övrigt:</a:t>
            </a:r>
          </a:p>
          <a:p>
            <a:pPr marL="830263" marR="3572" lvl="2" indent="-285750"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Upphandling pågår gällande ny leverantör av kläder för 2025 och framåt. </a:t>
            </a:r>
          </a:p>
          <a:p>
            <a:pPr marL="830263" marR="3572" lvl="2" indent="-285750" algn="l" defTabSz="406286"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sv-SE" sz="1406"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 söker sponsorer till föreningens nya matchtröjor!</a:t>
            </a:r>
          </a:p>
        </p:txBody>
      </p:sp>
      <p:pic>
        <p:nvPicPr>
          <p:cNvPr id="2" name="128639EF-D0DA-4A99-B04B-EA81A86BAA44" descr="image1.png">
            <a:extLst>
              <a:ext uri="{FF2B5EF4-FFF2-40B4-BE49-F238E27FC236}">
                <a16:creationId xmlns:a16="http://schemas.microsoft.com/office/drawing/2014/main" id="{42AE26B2-B969-7581-834A-86094E62CD7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2509" y="4222468"/>
            <a:ext cx="4036218" cy="19108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E5DAF7-2AC3-D8AF-A2F0-B68625EE5EC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r="5090"/>
          <a:stretch/>
        </p:blipFill>
        <p:spPr>
          <a:xfrm>
            <a:off x="6472509" y="823992"/>
            <a:ext cx="4036217" cy="3189511"/>
          </a:xfrm>
          <a:prstGeom prst="rect">
            <a:avLst/>
          </a:prstGeom>
          <a:ln>
            <a:solidFill>
              <a:schemeClr val="bg1"/>
            </a:solidFill>
          </a:ln>
        </p:spPr>
      </p:pic>
      <p:pic>
        <p:nvPicPr>
          <p:cNvPr id="9" name="Skärmavbild 2019-01-09 kl. 09.06.54.png" descr="Skärmavbild 2019-01-09 kl. 09.06.54.png">
            <a:extLst>
              <a:ext uri="{FF2B5EF4-FFF2-40B4-BE49-F238E27FC236}">
                <a16:creationId xmlns:a16="http://schemas.microsoft.com/office/drawing/2014/main" id="{C9B80450-A14D-30CA-D30D-C8E552A453BF}"/>
              </a:ext>
            </a:extLst>
          </p:cNvPr>
          <p:cNvPicPr>
            <a:picLocks noChangeAspect="1"/>
          </p:cNvPicPr>
          <p:nvPr/>
        </p:nvPicPr>
        <p:blipFill>
          <a:blip r:embed="rId5"/>
          <a:stretch>
            <a:fillRect/>
          </a:stretch>
        </p:blipFill>
        <p:spPr>
          <a:xfrm>
            <a:off x="11109101" y="5774751"/>
            <a:ext cx="750655" cy="776441"/>
          </a:xfrm>
          <a:prstGeom prst="rect">
            <a:avLst/>
          </a:prstGeom>
          <a:ln w="12700">
            <a:miter lim="400000"/>
          </a:ln>
        </p:spPr>
      </p:pic>
    </p:spTree>
    <p:extLst>
      <p:ext uri="{BB962C8B-B14F-4D97-AF65-F5344CB8AC3E}">
        <p14:creationId xmlns:p14="http://schemas.microsoft.com/office/powerpoint/2010/main" val="22359731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403AB-15E4-EB77-2A71-68EF6F33205D}"/>
              </a:ext>
            </a:extLst>
          </p:cNvPr>
          <p:cNvSpPr txBox="1"/>
          <p:nvPr/>
        </p:nvSpPr>
        <p:spPr>
          <a:xfrm>
            <a:off x="1752017" y="2326648"/>
            <a:ext cx="57010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sv-SE" sz="3200" b="1" i="0" u="none" strike="noStrike" kern="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Askims IKs styrelse</a:t>
            </a:r>
          </a:p>
        </p:txBody>
      </p:sp>
      <p:pic>
        <p:nvPicPr>
          <p:cNvPr id="2" name="Skärmavbild 2019-01-09 kl. 09.06.54.png" descr="Skärmavbild 2019-01-09 kl. 09.06.54.png">
            <a:extLst>
              <a:ext uri="{FF2B5EF4-FFF2-40B4-BE49-F238E27FC236}">
                <a16:creationId xmlns:a16="http://schemas.microsoft.com/office/drawing/2014/main" id="{FA58DAD8-1009-50AE-FCF8-79848F9B90E8}"/>
              </a:ext>
            </a:extLst>
          </p:cNvPr>
          <p:cNvPicPr>
            <a:picLocks noChangeAspect="1"/>
          </p:cNvPicPr>
          <p:nvPr/>
        </p:nvPicPr>
        <p:blipFill>
          <a:blip r:embed="rId2"/>
          <a:stretch>
            <a:fillRect/>
          </a:stretch>
        </p:blipFill>
        <p:spPr>
          <a:xfrm>
            <a:off x="487771" y="2377587"/>
            <a:ext cx="993160" cy="1027277"/>
          </a:xfrm>
          <a:prstGeom prst="rect">
            <a:avLst/>
          </a:prstGeom>
          <a:ln w="12700">
            <a:miter lim="400000"/>
          </a:ln>
        </p:spPr>
      </p:pic>
      <p:pic>
        <p:nvPicPr>
          <p:cNvPr id="6" name="Bildobjekt 5" descr="En bild som visar text, skärmbild, Webbplats&#10;&#10;Automatiskt genererad beskrivning">
            <a:extLst>
              <a:ext uri="{FF2B5EF4-FFF2-40B4-BE49-F238E27FC236}">
                <a16:creationId xmlns:a16="http://schemas.microsoft.com/office/drawing/2014/main" id="{796CCA28-B89D-FFB7-9008-B77A5E752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786" y="-1"/>
            <a:ext cx="3780450" cy="6858001"/>
          </a:xfrm>
          <a:prstGeom prst="rect">
            <a:avLst/>
          </a:prstGeom>
        </p:spPr>
      </p:pic>
      <p:sp>
        <p:nvSpPr>
          <p:cNvPr id="5" name="TextBox 4">
            <a:extLst>
              <a:ext uri="{FF2B5EF4-FFF2-40B4-BE49-F238E27FC236}">
                <a16:creationId xmlns:a16="http://schemas.microsoft.com/office/drawing/2014/main" id="{78ACC840-6B4C-8166-08E5-6FBEFEE7B2E1}"/>
              </a:ext>
            </a:extLst>
          </p:cNvPr>
          <p:cNvSpPr txBox="1"/>
          <p:nvPr/>
        </p:nvSpPr>
        <p:spPr>
          <a:xfrm>
            <a:off x="1767923" y="2983653"/>
            <a:ext cx="5196295"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Helvetica Neue"/>
                <a:ea typeface="Helvetica Neue"/>
                <a:cs typeface="Helvetica Neue"/>
                <a:sym typeface="Helvetica Neue"/>
              </a:rPr>
              <a:t>Medbestämmande och inkludering är viktigt för oss.</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Helvetica Neue"/>
                <a:ea typeface="Helvetica Neue"/>
                <a:cs typeface="Helvetica Neue"/>
                <a:sym typeface="Helvetica Neue"/>
              </a:rPr>
              <a:t>Tillsammans hittar vi bättre lösningar och utvecklar föreningen.</a:t>
            </a:r>
          </a:p>
          <a:p>
            <a:pPr marL="0" marR="0" lvl="0" indent="0" algn="l" defTabSz="584200" rtl="0" eaLnBrk="1" fontAlgn="auto" latinLnBrk="0" hangingPunct="0">
              <a:lnSpc>
                <a:spcPct val="100000"/>
              </a:lnSpc>
              <a:spcBef>
                <a:spcPts val="0"/>
              </a:spcBef>
              <a:spcAft>
                <a:spcPts val="0"/>
              </a:spcAft>
              <a:buClrTx/>
              <a:buSzTx/>
              <a:buFontTx/>
              <a:buNone/>
              <a:tabLst/>
              <a:defRPr/>
            </a:pPr>
            <a:endParaRPr lang="sv-SE" sz="1600" dirty="0">
              <a:solidFill>
                <a:srgbClr val="000000"/>
              </a:solidFill>
              <a:latin typeface="Helvetica Neue"/>
              <a:ea typeface="Helvetica Neue"/>
              <a:cs typeface="Helvetica Neue"/>
              <a:sym typeface="Helvetica Neue"/>
            </a:endParaRPr>
          </a:p>
          <a:p>
            <a:pPr defTabSz="584200" hangingPunct="0">
              <a:defRPr/>
            </a:pPr>
            <a:r>
              <a:rPr kumimoji="0" lang="sv-SE" sz="1600" i="0" u="none" strike="noStrike" kern="0" cap="none" spc="0" normalizeH="0" baseline="0" noProof="1">
                <a:ln>
                  <a:noFill/>
                </a:ln>
                <a:solidFill>
                  <a:srgbClr val="000000"/>
                </a:solidFill>
                <a:effectLst/>
                <a:uLnTx/>
                <a:uFillTx/>
                <a:latin typeface="Arial"/>
                <a:cs typeface="Arial"/>
                <a:sym typeface="Arial"/>
              </a:rPr>
              <a:t>En ideell förening måste ha en styrelse. Styrelsens uppdrag är att bereda olika frågor, förvalta de beslut som årsmötet fattat, leda föreningens arbete samt representera föreningen i olika sammanhang.</a:t>
            </a:r>
            <a:endParaRPr kumimoji="0" lang="sv-SE" sz="1600" b="0" i="0" u="none" strike="noStrike" kern="1200" cap="none" spc="0" normalizeH="0" baseline="0" noProof="0" dirty="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2750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C0CA6D0D-690A-45C9-935E-66750ACF1981}"/>
              </a:ext>
            </a:extLst>
          </p:cNvPr>
          <p:cNvSpPr txBox="1"/>
          <p:nvPr/>
        </p:nvSpPr>
        <p:spPr>
          <a:xfrm>
            <a:off x="674703" y="1646373"/>
            <a:ext cx="9809900" cy="4475649"/>
          </a:xfrm>
          <a:prstGeom prst="rect">
            <a:avLst/>
          </a:prstGeom>
          <a:noFill/>
        </p:spPr>
        <p:txBody>
          <a:bodyPr wrap="square" rtlCol="0">
            <a:spAutoFit/>
          </a:bodyPr>
          <a:lstStyle/>
          <a:p>
            <a:pPr marL="13394" marR="0" lvl="1" indent="0" algn="l" defTabSz="410751" rtl="0" eaLnBrk="1" fontAlgn="auto" latinLnBrk="0" hangingPunct="0">
              <a:lnSpc>
                <a:spcPct val="107000"/>
              </a:lnSpc>
              <a:spcBef>
                <a:spcPts val="0"/>
              </a:spcBef>
              <a:spcAft>
                <a:spcPts val="141"/>
              </a:spcAft>
              <a:buClrTx/>
              <a:buSzTx/>
              <a:buFontTx/>
              <a:buNone/>
              <a:tabLst/>
              <a:defRPr/>
            </a:pPr>
            <a:r>
              <a:rPr kumimoji="0" lang="sv-SE" sz="1600" b="1"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rPr>
              <a:t>Grönt fokus</a:t>
            </a:r>
          </a:p>
          <a:p>
            <a:pPr marL="185738" marR="0" lvl="1" indent="-185738" algn="l" defTabSz="410751" rtl="0" eaLnBrk="1" fontAlgn="auto" latinLnBrk="0" hangingPunct="0">
              <a:lnSpc>
                <a:spcPct val="107000"/>
              </a:lnSpc>
              <a:spcBef>
                <a:spcPts val="0"/>
              </a:spcBef>
              <a:spcAft>
                <a:spcPts val="141"/>
              </a:spcAft>
              <a:buClrTx/>
              <a:buSzTx/>
              <a:buFont typeface="Arial" panose="020B0604020202020204" pitchFamily="34" charset="0"/>
              <a:buChar char="•"/>
              <a:tabLst/>
              <a:defRPr/>
            </a:pPr>
            <a:r>
              <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rPr>
              <a:t>Samåk till matcher och cykla till träning</a:t>
            </a:r>
          </a:p>
          <a:p>
            <a:pPr marL="185738" marR="0" lvl="1" indent="-185738" algn="l" defTabSz="410751" rtl="0" eaLnBrk="1" fontAlgn="auto" latinLnBrk="0" hangingPunct="0">
              <a:lnSpc>
                <a:spcPct val="107000"/>
              </a:lnSpc>
              <a:spcBef>
                <a:spcPts val="0"/>
              </a:spcBef>
              <a:spcAft>
                <a:spcPts val="141"/>
              </a:spcAft>
              <a:buClrTx/>
              <a:buSzTx/>
              <a:buFont typeface="Arial" panose="020B0604020202020204" pitchFamily="34" charset="0"/>
              <a:buChar char="•"/>
              <a:tabLst/>
              <a:defRPr/>
            </a:pPr>
            <a:r>
              <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rPr>
              <a:t>Samla in material efter träning och match</a:t>
            </a:r>
          </a:p>
          <a:p>
            <a:pPr marL="185738" marR="0" lvl="1" indent="-185738" algn="l" defTabSz="410751" rtl="0" eaLnBrk="1" fontAlgn="auto" latinLnBrk="0" hangingPunct="0">
              <a:lnSpc>
                <a:spcPct val="107000"/>
              </a:lnSpc>
              <a:spcBef>
                <a:spcPts val="0"/>
              </a:spcBef>
              <a:spcAft>
                <a:spcPts val="141"/>
              </a:spcAft>
              <a:buClrTx/>
              <a:buSzTx/>
              <a:buFont typeface="Arial" panose="020B0604020202020204" pitchFamily="34" charset="0"/>
              <a:buChar char="•"/>
              <a:tabLst/>
              <a:defRPr/>
            </a:pPr>
            <a:r>
              <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rPr>
              <a:t>Vårda Kobbens IP! Ingen cykling på planerna, ta med ditt skräp osv.</a:t>
            </a:r>
          </a:p>
          <a:p>
            <a:pPr marL="185738" marR="0" lvl="1" indent="-185738" algn="l" defTabSz="410751" rtl="0" eaLnBrk="1" fontAlgn="auto" latinLnBrk="0" hangingPunct="0">
              <a:lnSpc>
                <a:spcPct val="107000"/>
              </a:lnSpc>
              <a:spcBef>
                <a:spcPts val="0"/>
              </a:spcBef>
              <a:spcAft>
                <a:spcPts val="141"/>
              </a:spcAft>
              <a:buClrTx/>
              <a:buSzTx/>
              <a:buFont typeface="Arial" panose="020B0604020202020204" pitchFamily="34" charset="0"/>
              <a:buChar char="•"/>
              <a:tabLst/>
              <a:defRPr/>
            </a:pPr>
            <a:r>
              <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Nyttja </a:t>
            </a:r>
            <a:r>
              <a:rPr lang="sv-SE" sz="1600" kern="0" dirty="0" err="1">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TaGe</a:t>
            </a:r>
            <a:r>
              <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 och </a:t>
            </a:r>
            <a:r>
              <a:rPr lang="sv-SE" sz="1600" kern="0" dirty="0" err="1">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SkobytarBilly</a:t>
            </a:r>
            <a:r>
              <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 inne i klubbstugan</a:t>
            </a:r>
          </a:p>
          <a:p>
            <a:pPr marL="185738" marR="0" lvl="1" indent="-185738" algn="l" defTabSz="410751" rtl="0" eaLnBrk="1" fontAlgn="auto" latinLnBrk="0" hangingPunct="0">
              <a:lnSpc>
                <a:spcPct val="107000"/>
              </a:lnSpc>
              <a:spcBef>
                <a:spcPts val="0"/>
              </a:spcBef>
              <a:spcAft>
                <a:spcPts val="141"/>
              </a:spcAft>
              <a:buClrTx/>
              <a:buSzTx/>
              <a:buFont typeface="Arial" panose="020B0604020202020204" pitchFamily="34" charset="0"/>
              <a:buChar char="•"/>
              <a:tabLst/>
              <a:defRPr/>
            </a:pPr>
            <a:endPar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endParaRPr>
          </a:p>
          <a:p>
            <a:pPr marL="13394" lvl="1" defTabSz="410751" hangingPunct="0">
              <a:lnSpc>
                <a:spcPct val="107000"/>
              </a:lnSpc>
              <a:spcAft>
                <a:spcPts val="141"/>
              </a:spcAft>
              <a:defRPr/>
            </a:pPr>
            <a:r>
              <a:rPr lang="sv-SE" sz="1600"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Träningar &amp; matcher</a:t>
            </a:r>
          </a:p>
          <a:p>
            <a:pPr marL="190500" lvl="1" indent="-190500" defTabSz="410751" hangingPunct="0">
              <a:lnSpc>
                <a:spcPct val="107000"/>
              </a:lnSpc>
              <a:spcAft>
                <a:spcPts val="141"/>
              </a:spcAft>
              <a:buFont typeface="Arial" panose="020B0604020202020204" pitchFamily="34" charset="0"/>
              <a:buChar char="•"/>
              <a:defRPr/>
            </a:pPr>
            <a:r>
              <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Glädje &amp; utveckling!</a:t>
            </a:r>
          </a:p>
          <a:p>
            <a:pPr marL="190500" lvl="1" indent="-190500" defTabSz="410751" hangingPunct="0">
              <a:lnSpc>
                <a:spcPct val="107000"/>
              </a:lnSpc>
              <a:spcAft>
                <a:spcPts val="141"/>
              </a:spcAft>
              <a:buFont typeface="Arial" panose="020B0604020202020204" pitchFamily="34" charset="0"/>
              <a:buChar char="•"/>
              <a:defRPr/>
            </a:pPr>
            <a:r>
              <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Askims IKs spelarutbildningsplan</a:t>
            </a:r>
            <a:endParaRPr lang="sv-SE" sz="1600" strike="sngStrike"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90500" lvl="1" indent="-190500" defTabSz="410751" hangingPunct="0">
              <a:lnSpc>
                <a:spcPct val="107000"/>
              </a:lnSpc>
              <a:spcAft>
                <a:spcPts val="141"/>
              </a:spcAft>
              <a:buFont typeface="Arial" panose="020B0604020202020204" pitchFamily="34" charset="0"/>
              <a:buChar char="•"/>
              <a:defRPr/>
            </a:pPr>
            <a:r>
              <a:rPr lang="sv-SE" sz="1600" dirty="0">
                <a:solidFill>
                  <a:srgbClr val="000000"/>
                </a:solidFill>
                <a:latin typeface="Calibri" panose="020F0502020204030204" pitchFamily="34" charset="0"/>
                <a:cs typeface="Arial" panose="020B0604020202020204" pitchFamily="34" charset="0"/>
              </a:rPr>
              <a:t>Uppgiftsinriktat motivationsklimat = jämföra med sin egen prestation</a:t>
            </a:r>
            <a:endPar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90500" lvl="1" indent="-190500" defTabSz="410751" hangingPunct="0">
              <a:lnSpc>
                <a:spcPct val="107000"/>
              </a:lnSpc>
              <a:spcAft>
                <a:spcPts val="141"/>
              </a:spcAft>
              <a:buFont typeface="Arial" panose="020B0604020202020204" pitchFamily="34" charset="0"/>
              <a:buChar char="•"/>
              <a:defRPr/>
            </a:pPr>
            <a:r>
              <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10 föräldrabudorden</a:t>
            </a:r>
            <a:endPar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endParaRPr>
          </a:p>
          <a:p>
            <a:pPr marL="0" marR="0" lvl="1" indent="0" algn="l" defTabSz="410751" rtl="0" eaLnBrk="1" fontAlgn="auto" latinLnBrk="0" hangingPunct="0">
              <a:lnSpc>
                <a:spcPct val="107000"/>
              </a:lnSpc>
              <a:spcBef>
                <a:spcPts val="0"/>
              </a:spcBef>
              <a:spcAft>
                <a:spcPts val="141"/>
              </a:spcAft>
              <a:buClrTx/>
              <a:buSzTx/>
              <a:buFontTx/>
              <a:buNone/>
              <a:tabLst/>
              <a:defRPr/>
            </a:pPr>
            <a:endParaRPr lang="sv-SE" sz="1600"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0" marR="0" lvl="1" indent="0" algn="l" defTabSz="410751" rtl="0" eaLnBrk="1" fontAlgn="auto" latinLnBrk="0" hangingPunct="0">
              <a:lnSpc>
                <a:spcPct val="107000"/>
              </a:lnSpc>
              <a:spcBef>
                <a:spcPts val="0"/>
              </a:spcBef>
              <a:spcAft>
                <a:spcPts val="141"/>
              </a:spcAft>
              <a:buClrTx/>
              <a:buSzTx/>
              <a:buFontTx/>
              <a:buNone/>
              <a:tabLst/>
              <a:defRPr/>
            </a:pPr>
            <a:r>
              <a:rPr kumimoji="0" lang="sv-SE" sz="1600" b="1"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rPr>
              <a:t>Café</a:t>
            </a:r>
            <a:endPar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endParaRPr>
          </a:p>
          <a:p>
            <a:pPr marL="0" marR="0" lvl="1" indent="0" algn="l" defTabSz="410751" rtl="0" eaLnBrk="1" fontAlgn="auto" latinLnBrk="0" hangingPunct="0">
              <a:lnSpc>
                <a:spcPct val="107000"/>
              </a:lnSpc>
              <a:spcBef>
                <a:spcPts val="0"/>
              </a:spcBef>
              <a:spcAft>
                <a:spcPts val="141"/>
              </a:spcAft>
              <a:buClrTx/>
              <a:buSzTx/>
              <a:buFontTx/>
              <a:buNone/>
              <a:tabLst/>
              <a:defRPr/>
            </a:pPr>
            <a:r>
              <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rPr>
              <a:t>Lagen ansvarar själva för att bedriva café-verksamhet vid hemma-matcher och ev. vid träningar (yngre barn). En bra intäkt till lagkassan! </a:t>
            </a:r>
          </a:p>
          <a:p>
            <a:pPr marL="185738" marR="0" lvl="1" indent="-185738" algn="l" defTabSz="410751" rtl="0" eaLnBrk="1" fontAlgn="auto" latinLnBrk="0" hangingPunct="0">
              <a:lnSpc>
                <a:spcPct val="107000"/>
              </a:lnSpc>
              <a:spcBef>
                <a:spcPts val="0"/>
              </a:spcBef>
              <a:spcAft>
                <a:spcPts val="141"/>
              </a:spcAft>
              <a:buClrTx/>
              <a:buSzTx/>
              <a:buFont typeface="Arial" panose="020B0604020202020204" pitchFamily="34" charset="0"/>
              <a:buChar char="•"/>
              <a:tabLst/>
              <a:defRPr/>
            </a:pPr>
            <a:endParaRPr lang="sv-SE" sz="1600"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p:txBody>
      </p:sp>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sp>
        <p:nvSpPr>
          <p:cNvPr id="7" name="Rectangle 6">
            <a:extLst>
              <a:ext uri="{FF2B5EF4-FFF2-40B4-BE49-F238E27FC236}">
                <a16:creationId xmlns:a16="http://schemas.microsoft.com/office/drawing/2014/main" id="{D93E7A79-8497-4FDB-9F33-84D22A212D1B}"/>
              </a:ext>
            </a:extLst>
          </p:cNvPr>
          <p:cNvSpPr/>
          <p:nvPr/>
        </p:nvSpPr>
        <p:spPr>
          <a:xfrm>
            <a:off x="6580150" y="1646373"/>
            <a:ext cx="4294344" cy="607539"/>
          </a:xfrm>
          <a:prstGeom prst="rect">
            <a:avLst/>
          </a:prstGeom>
        </p:spPr>
        <p:txBody>
          <a:bodyPr wrap="square">
            <a:spAutoFit/>
          </a:bodyPr>
          <a:lstStyle/>
          <a:p>
            <a:pPr marL="0" marR="0" lvl="1" indent="0" algn="l" defTabSz="410751" rtl="0" eaLnBrk="1" fontAlgn="auto" latinLnBrk="0" hangingPunct="0">
              <a:lnSpc>
                <a:spcPct val="107000"/>
              </a:lnSpc>
              <a:spcBef>
                <a:spcPts val="0"/>
              </a:spcBef>
              <a:spcAft>
                <a:spcPts val="141"/>
              </a:spcAft>
              <a:buClrTx/>
              <a:buSzTx/>
              <a:buFontTx/>
              <a:buNone/>
              <a:tabLst/>
              <a:defRPr/>
            </a:pPr>
            <a:br>
              <a:rPr kumimoji="0" lang="sv-SE" sz="16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sym typeface="Helvetica Neue"/>
              </a:rPr>
            </a:br>
            <a:endParaRPr kumimoji="0" lang="sv-SE" sz="16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ea typeface="SimSun" panose="02010600030101010101" pitchFamily="2" charset="-122"/>
              <a:cs typeface="Times New Roman" panose="02020603050405020304" pitchFamily="18" charset="0"/>
              <a:sym typeface="Helvetica Neue"/>
            </a:endParaRPr>
          </a:p>
        </p:txBody>
      </p:sp>
      <p:pic>
        <p:nvPicPr>
          <p:cNvPr id="5" name="Skärmavbild 2019-01-09 kl. 09.06.54.png" descr="Skärmavbild 2019-01-09 kl. 09.06.54.png">
            <a:extLst>
              <a:ext uri="{FF2B5EF4-FFF2-40B4-BE49-F238E27FC236}">
                <a16:creationId xmlns:a16="http://schemas.microsoft.com/office/drawing/2014/main" id="{C6F45607-FAA1-48EF-AD3D-0E347C83E9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0941" y="5704814"/>
            <a:ext cx="982873" cy="1016636"/>
          </a:xfrm>
          <a:prstGeom prst="rect">
            <a:avLst/>
          </a:prstGeom>
          <a:ln w="12700">
            <a:miter lim="400000"/>
          </a:ln>
        </p:spPr>
      </p:pic>
      <p:sp>
        <p:nvSpPr>
          <p:cNvPr id="2" name="TextBox 1">
            <a:extLst>
              <a:ext uri="{FF2B5EF4-FFF2-40B4-BE49-F238E27FC236}">
                <a16:creationId xmlns:a16="http://schemas.microsoft.com/office/drawing/2014/main" id="{FCD5168F-01D0-2B7F-9B17-86213A1B18CA}"/>
              </a:ext>
            </a:extLst>
          </p:cNvPr>
          <p:cNvSpPr txBox="1"/>
          <p:nvPr/>
        </p:nvSpPr>
        <p:spPr>
          <a:xfrm>
            <a:off x="674703" y="836145"/>
            <a:ext cx="9949420" cy="441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Vi ses på Kobben – Verksamheten hösten 2024</a:t>
            </a:r>
          </a:p>
        </p:txBody>
      </p:sp>
    </p:spTree>
    <p:extLst>
      <p:ext uri="{BB962C8B-B14F-4D97-AF65-F5344CB8AC3E}">
        <p14:creationId xmlns:p14="http://schemas.microsoft.com/office/powerpoint/2010/main" val="739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247D46C1-A780-42B9-AD4C-CF16BC7F3BDD}"/>
              </a:ext>
            </a:extLst>
          </p:cNvPr>
          <p:cNvPicPr>
            <a:picLocks noChangeAspect="1"/>
          </p:cNvPicPr>
          <p:nvPr/>
        </p:nvPicPr>
        <p:blipFill>
          <a:blip r:embed="rId2"/>
          <a:stretch>
            <a:fillRect/>
          </a:stretch>
        </p:blipFill>
        <p:spPr>
          <a:xfrm>
            <a:off x="2103897" y="6242474"/>
            <a:ext cx="8784000" cy="231726"/>
          </a:xfrm>
          <a:prstGeom prst="rect">
            <a:avLst/>
          </a:prstGeom>
          <a:ln w="12700">
            <a:miter lim="400000"/>
          </a:ln>
        </p:spPr>
      </p:pic>
      <p:sp>
        <p:nvSpPr>
          <p:cNvPr id="7" name="object 2">
            <a:extLst>
              <a:ext uri="{FF2B5EF4-FFF2-40B4-BE49-F238E27FC236}">
                <a16:creationId xmlns:a16="http://schemas.microsoft.com/office/drawing/2014/main" id="{24F696D8-77F3-4DC8-9019-6A2127A04263}"/>
              </a:ext>
            </a:extLst>
          </p:cNvPr>
          <p:cNvSpPr txBox="1"/>
          <p:nvPr/>
        </p:nvSpPr>
        <p:spPr>
          <a:xfrm>
            <a:off x="743806" y="1699180"/>
            <a:ext cx="6500373" cy="3808262"/>
          </a:xfrm>
          <a:prstGeom prst="rect">
            <a:avLst/>
          </a:prstGeom>
          <a:noFill/>
        </p:spPr>
        <p:txBody>
          <a:bodyPr vert="horz" wrap="square" lIns="0" tIns="8930" rIns="0" bIns="0" rtlCol="0">
            <a:spAutoFit/>
          </a:bodyPr>
          <a:lstStyle/>
          <a:p>
            <a:pPr marL="250022" indent="-241093" defTabSz="642915">
              <a:buFont typeface="Arial" panose="020B0604020202020204" pitchFamily="34" charset="0"/>
              <a:buChar char="•"/>
              <a:tabLst>
                <a:tab pos="329940" algn="l"/>
                <a:tab pos="330387" algn="l"/>
              </a:tabLst>
            </a:pPr>
            <a:endParaRPr lang="sv-SE" sz="844" dirty="0">
              <a:solidFill>
                <a:prstClr val="black"/>
              </a:solidFill>
              <a:latin typeface="Calibri"/>
              <a:cs typeface="Arial" panose="020B0604020202020204" pitchFamily="34" charset="0"/>
            </a:endParaRPr>
          </a:p>
          <a:p>
            <a:pPr marL="371685" indent="-241093" defTabSz="642915">
              <a:spcAft>
                <a:spcPts val="1200"/>
              </a:spcAft>
              <a:buFont typeface="Arial" panose="020B0604020202020204" pitchFamily="34" charset="0"/>
              <a:buChar char="•"/>
              <a:tabLst>
                <a:tab pos="329940" algn="l"/>
                <a:tab pos="330387" algn="l"/>
              </a:tabLst>
            </a:pPr>
            <a:r>
              <a:rPr lang="sv-SE" sz="2000" dirty="0">
                <a:solidFill>
                  <a:prstClr val="black"/>
                </a:solidFill>
                <a:latin typeface="Calibri"/>
                <a:cs typeface="Arial" panose="020B0604020202020204" pitchFamily="34" charset="0"/>
              </a:rPr>
              <a:t>Laget ansvarar för café vid egen träning eller hemmamatch. </a:t>
            </a:r>
          </a:p>
          <a:p>
            <a:pPr marL="371685" indent="-241093" defTabSz="642915">
              <a:spcAft>
                <a:spcPts val="1200"/>
              </a:spcAft>
              <a:buFont typeface="Arial" panose="020B0604020202020204" pitchFamily="34" charset="0"/>
              <a:buChar char="•"/>
              <a:tabLst>
                <a:tab pos="329940" algn="l"/>
                <a:tab pos="330387" algn="l"/>
              </a:tabLst>
            </a:pPr>
            <a:r>
              <a:rPr lang="sv-SE" sz="2000" dirty="0">
                <a:solidFill>
                  <a:prstClr val="black"/>
                </a:solidFill>
                <a:latin typeface="Calibri"/>
                <a:cs typeface="Arial" panose="020B0604020202020204" pitchFamily="34" charset="0"/>
              </a:rPr>
              <a:t>Försäljning sker först och främst vid planerna. Försäljningsintäkterna går till laget. </a:t>
            </a:r>
          </a:p>
          <a:p>
            <a:pPr marL="371685" indent="-241093" defTabSz="642915">
              <a:spcAft>
                <a:spcPts val="1200"/>
              </a:spcAft>
              <a:buFont typeface="Arial" panose="020B0604020202020204" pitchFamily="34" charset="0"/>
              <a:buChar char="•"/>
              <a:tabLst>
                <a:tab pos="329940" algn="l"/>
                <a:tab pos="330387" algn="l"/>
              </a:tabLst>
            </a:pPr>
            <a:r>
              <a:rPr lang="sv-SE" sz="2000" dirty="0">
                <a:solidFill>
                  <a:prstClr val="black"/>
                </a:solidFill>
                <a:latin typeface="Calibri"/>
                <a:cs typeface="Arial" panose="020B0604020202020204" pitchFamily="34" charset="0"/>
              </a:rPr>
              <a:t>Lagen schemalägger passen själva och all inhandling förutom kaffe/te och muggar görs av lagen själva. Handsprit finns. Askims IKs prislista ska följas. Mer detaljerad instruktion finns på Laget.se.</a:t>
            </a:r>
          </a:p>
          <a:p>
            <a:pPr marL="371685" indent="-241093" defTabSz="642915">
              <a:buFont typeface="Arial" panose="020B0604020202020204" pitchFamily="34" charset="0"/>
              <a:buChar char="•"/>
              <a:tabLst>
                <a:tab pos="329940" algn="l"/>
                <a:tab pos="330387" algn="l"/>
              </a:tabLst>
            </a:pPr>
            <a:endParaRPr lang="sv-SE" sz="2000" dirty="0">
              <a:solidFill>
                <a:prstClr val="black"/>
              </a:solidFill>
              <a:latin typeface="Calibri"/>
              <a:cs typeface="Arial" panose="020B0604020202020204" pitchFamily="34" charset="0"/>
            </a:endParaRPr>
          </a:p>
          <a:p>
            <a:pPr marL="130592" defTabSz="642915">
              <a:tabLst>
                <a:tab pos="329940" algn="l"/>
                <a:tab pos="330387" algn="l"/>
              </a:tabLst>
            </a:pPr>
            <a:r>
              <a:rPr lang="sv-SE" sz="2000" b="1" dirty="0">
                <a:solidFill>
                  <a:prstClr val="black"/>
                </a:solidFill>
                <a:latin typeface="Calibri"/>
                <a:cs typeface="Arial" panose="020B0604020202020204" pitchFamily="34" charset="0"/>
              </a:rPr>
              <a:t>Detta är ett bra tillfälle att tjäna in lite extra pengar till lagkassan!</a:t>
            </a:r>
            <a:endParaRPr lang="sv-SE" sz="2000" dirty="0">
              <a:solidFill>
                <a:prstClr val="black"/>
              </a:solidFill>
              <a:latin typeface="Calibri"/>
              <a:cs typeface="Arial" panose="020B0604020202020204" pitchFamily="34" charset="0"/>
            </a:endParaRPr>
          </a:p>
          <a:p>
            <a:pPr marL="371685" indent="-241093" defTabSz="642915">
              <a:buFont typeface="Arial" panose="020B0604020202020204" pitchFamily="34" charset="0"/>
              <a:buChar char="•"/>
              <a:tabLst>
                <a:tab pos="329940" algn="l"/>
                <a:tab pos="330387" algn="l"/>
              </a:tabLst>
            </a:pPr>
            <a:endParaRPr lang="sv-SE" sz="844" dirty="0">
              <a:solidFill>
                <a:prstClr val="black"/>
              </a:solidFill>
              <a:latin typeface="Calibri"/>
              <a:cs typeface="Arial" panose="020B0604020202020204" pitchFamily="34" charset="0"/>
            </a:endParaRPr>
          </a:p>
        </p:txBody>
      </p:sp>
      <p:pic>
        <p:nvPicPr>
          <p:cNvPr id="3" name="Picture 2">
            <a:extLst>
              <a:ext uri="{FF2B5EF4-FFF2-40B4-BE49-F238E27FC236}">
                <a16:creationId xmlns:a16="http://schemas.microsoft.com/office/drawing/2014/main" id="{B420DF5A-D6F1-48CE-806A-6EBEFEBB35F5}"/>
              </a:ext>
            </a:extLst>
          </p:cNvPr>
          <p:cNvPicPr>
            <a:picLocks noChangeAspect="1"/>
          </p:cNvPicPr>
          <p:nvPr/>
        </p:nvPicPr>
        <p:blipFill>
          <a:blip r:embed="rId3"/>
          <a:stretch>
            <a:fillRect/>
          </a:stretch>
        </p:blipFill>
        <p:spPr>
          <a:xfrm>
            <a:off x="7733892" y="1364923"/>
            <a:ext cx="3046088" cy="4362227"/>
          </a:xfrm>
          <a:prstGeom prst="rect">
            <a:avLst/>
          </a:prstGeom>
          <a:ln>
            <a:solidFill>
              <a:schemeClr val="bg2"/>
            </a:solidFill>
          </a:ln>
          <a:effectLst>
            <a:outerShdw blurRad="50800" dist="38100" dir="2700000" algn="tl" rotWithShape="0">
              <a:prstClr val="black">
                <a:alpha val="40000"/>
              </a:prstClr>
            </a:outerShdw>
          </a:effectLst>
        </p:spPr>
      </p:pic>
      <p:pic>
        <p:nvPicPr>
          <p:cNvPr id="2" name="Bildobjekt 1" descr="En bild som visar emblem, symbol, logotyp, Varumärke&#10;&#10;Automatiskt genererad beskrivning">
            <a:extLst>
              <a:ext uri="{FF2B5EF4-FFF2-40B4-BE49-F238E27FC236}">
                <a16:creationId xmlns:a16="http://schemas.microsoft.com/office/drawing/2014/main" id="{B7984CB9-81C3-E85F-0983-01F3F768B5D3}"/>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11257874" y="6016163"/>
            <a:ext cx="704812" cy="704812"/>
          </a:xfrm>
          <a:prstGeom prst="rect">
            <a:avLst/>
          </a:prstGeom>
        </p:spPr>
      </p:pic>
      <p:sp>
        <p:nvSpPr>
          <p:cNvPr id="4" name="TextBox 3">
            <a:extLst>
              <a:ext uri="{FF2B5EF4-FFF2-40B4-BE49-F238E27FC236}">
                <a16:creationId xmlns:a16="http://schemas.microsoft.com/office/drawing/2014/main" id="{9D030900-254B-9770-D301-9C7435767174}"/>
              </a:ext>
            </a:extLst>
          </p:cNvPr>
          <p:cNvSpPr txBox="1"/>
          <p:nvPr/>
        </p:nvSpPr>
        <p:spPr>
          <a:xfrm>
            <a:off x="859483" y="836145"/>
            <a:ext cx="9764640" cy="441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Vilken god kladdkaka!</a:t>
            </a:r>
          </a:p>
        </p:txBody>
      </p:sp>
    </p:spTree>
    <p:extLst>
      <p:ext uri="{BB962C8B-B14F-4D97-AF65-F5344CB8AC3E}">
        <p14:creationId xmlns:p14="http://schemas.microsoft.com/office/powerpoint/2010/main" val="3689258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931C7D4BDBAE4191821BA412BE5373" ma:contentTypeVersion="14" ma:contentTypeDescription="Create a new document." ma:contentTypeScope="" ma:versionID="bcc4cf6d1e6df0267392fe2e0d956df8">
  <xsd:schema xmlns:xsd="http://www.w3.org/2001/XMLSchema" xmlns:xs="http://www.w3.org/2001/XMLSchema" xmlns:p="http://schemas.microsoft.com/office/2006/metadata/properties" xmlns:ns3="0400fcb9-4725-4486-8ab8-e1e693665958" xmlns:ns4="4d8dc7c4-e995-4a17-a260-235137eed665" targetNamespace="http://schemas.microsoft.com/office/2006/metadata/properties" ma:root="true" ma:fieldsID="96f9b3dbd835d832d0d8131343b60f29" ns3:_="" ns4:_="">
    <xsd:import namespace="0400fcb9-4725-4486-8ab8-e1e693665958"/>
    <xsd:import namespace="4d8dc7c4-e995-4a17-a260-235137eed6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0fcb9-4725-4486-8ab8-e1e69366595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dc7c4-e995-4a17-a260-235137eed66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53A3F8-1460-4FCA-99F8-BF81B8EBB3AB}">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4d8dc7c4-e995-4a17-a260-235137eed665"/>
    <ds:schemaRef ds:uri="0400fcb9-4725-4486-8ab8-e1e693665958"/>
  </ds:schemaRefs>
</ds:datastoreItem>
</file>

<file path=customXml/itemProps2.xml><?xml version="1.0" encoding="utf-8"?>
<ds:datastoreItem xmlns:ds="http://schemas.openxmlformats.org/officeDocument/2006/customXml" ds:itemID="{A1A65A06-627B-4CE1-A49E-3653E9B1677F}">
  <ds:schemaRefs>
    <ds:schemaRef ds:uri="http://schemas.microsoft.com/sharepoint/v3/contenttype/forms"/>
  </ds:schemaRefs>
</ds:datastoreItem>
</file>

<file path=customXml/itemProps3.xml><?xml version="1.0" encoding="utf-8"?>
<ds:datastoreItem xmlns:ds="http://schemas.openxmlformats.org/officeDocument/2006/customXml" ds:itemID="{96603A47-983D-4C1C-ACEE-FDCC329EE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0fcb9-4725-4486-8ab8-e1e693665958"/>
    <ds:schemaRef ds:uri="4d8dc7c4-e995-4a17-a260-235137eed6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fea2623-af8f-4fb8-b1cf-b63cc8e496aa}" enabled="1" method="Standard" siteId="{81fa766e-a349-4867-8bf4-ab35e250a08f}" removed="0"/>
</clbl:labelList>
</file>

<file path=docProps/app.xml><?xml version="1.0" encoding="utf-8"?>
<Properties xmlns="http://schemas.openxmlformats.org/officeDocument/2006/extended-properties" xmlns:vt="http://schemas.openxmlformats.org/officeDocument/2006/docPropsVTypes">
  <TotalTime>2190</TotalTime>
  <Words>2472</Words>
  <Application>Microsoft Macintosh PowerPoint</Application>
  <PresentationFormat>Bredbild</PresentationFormat>
  <Paragraphs>323</Paragraphs>
  <Slides>34</Slides>
  <Notes>4</Notes>
  <HiddenSlides>0</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34</vt:i4>
      </vt:variant>
    </vt:vector>
  </HeadingPairs>
  <TitlesOfParts>
    <vt:vector size="46" baseType="lpstr">
      <vt:lpstr>Arial</vt:lpstr>
      <vt:lpstr>Calibri</vt:lpstr>
      <vt:lpstr>Calibri Light</vt:lpstr>
      <vt:lpstr>Helvetica Light</vt:lpstr>
      <vt:lpstr>Helvetica Neue</vt:lpstr>
      <vt:lpstr>Helvetica Neue Light</vt:lpstr>
      <vt:lpstr>Helvetica Neue Medium</vt:lpstr>
      <vt:lpstr>Office Theme</vt:lpstr>
      <vt:lpstr>1_White</vt:lpstr>
      <vt:lpstr>White</vt:lpstr>
      <vt:lpstr>2_White</vt:lpstr>
      <vt:lpstr>3_White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Mål för Laget 2024</vt:lpstr>
      <vt:lpstr>Säsong augusti-december</vt:lpstr>
      <vt:lpstr>Tävlingssäsong augusti-oktober</vt:lpstr>
      <vt:lpstr>Lagutveckling - Fokusområden  </vt:lpstr>
      <vt:lpstr>Fokusområde Hemma </vt:lpstr>
      <vt:lpstr>Annat Skoj</vt:lpstr>
      <vt:lpstr>PowerPoint-presentation</vt:lpstr>
      <vt:lpstr>PowerPoint-presentation</vt:lpstr>
      <vt:lpstr>PowerPoint-presentation</vt:lpstr>
      <vt:lpstr>Organisation/roller</vt:lpstr>
      <vt:lpstr>Kommunikation</vt:lpstr>
      <vt:lpstr>FRÅGESTUND</vt:lpstr>
      <vt:lpstr>NU KÖR 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Fotbollsansvarig (FA)</dc:title>
  <dc:creator>Larsson, Linda</dc:creator>
  <cp:lastModifiedBy>Fotbollsutvecklareflick</cp:lastModifiedBy>
  <cp:revision>130</cp:revision>
  <dcterms:created xsi:type="dcterms:W3CDTF">2020-03-24T14:53:10Z</dcterms:created>
  <dcterms:modified xsi:type="dcterms:W3CDTF">2024-09-02T09:02:20Z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2021-05-08T14:32:41Z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93d1a329-d6eb-4146-80ff-2302c4e9b86a</vt:lpwstr>
  </property>
  <property fmtid="{D5CDD505-2E9C-101B-9397-08002B2CF9AE}" pid="8" name="MSIP_Label_7fea2623-af8f-4fb8-b1cf-b63cc8e496aa_ContentBits">
    <vt:lpwstr>0</vt:lpwstr>
  </property>
  <property fmtid="{D5CDD505-2E9C-101B-9397-08002B2CF9AE}" pid="9" name="ContentTypeId">
    <vt:lpwstr>0x010100B6931C7D4BDBAE4191821BA412BE5373</vt:lpwstr>
  </property>
</Properties>
</file>