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handoutMasterIdLst>
    <p:handoutMasterId r:id="rId18"/>
  </p:handoutMasterIdLst>
  <p:sldIdLst>
    <p:sldId id="256" r:id="rId2"/>
    <p:sldId id="276" r:id="rId3"/>
    <p:sldId id="257" r:id="rId4"/>
    <p:sldId id="263" r:id="rId5"/>
    <p:sldId id="282" r:id="rId6"/>
    <p:sldId id="273" r:id="rId7"/>
    <p:sldId id="274" r:id="rId8"/>
    <p:sldId id="264" r:id="rId9"/>
    <p:sldId id="265" r:id="rId10"/>
    <p:sldId id="266" r:id="rId11"/>
    <p:sldId id="269" r:id="rId12"/>
    <p:sldId id="280" r:id="rId13"/>
    <p:sldId id="279" r:id="rId14"/>
    <p:sldId id="271" r:id="rId15"/>
    <p:sldId id="281" r:id="rId16"/>
  </p:sldIdLst>
  <p:sldSz cx="9144000" cy="6858000" type="screen4x3"/>
  <p:notesSz cx="6799263" cy="9929813"/>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78337" autoAdjust="0"/>
  </p:normalViewPr>
  <p:slideViewPr>
    <p:cSldViewPr>
      <p:cViewPr>
        <p:scale>
          <a:sx n="59" d="100"/>
          <a:sy n="59" d="100"/>
        </p:scale>
        <p:origin x="-1368" y="7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46347" cy="496491"/>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sz="quarter" idx="1"/>
          </p:nvPr>
        </p:nvSpPr>
        <p:spPr>
          <a:xfrm>
            <a:off x="3851342" y="0"/>
            <a:ext cx="2946347" cy="496491"/>
          </a:xfrm>
          <a:prstGeom prst="rect">
            <a:avLst/>
          </a:prstGeom>
        </p:spPr>
        <p:txBody>
          <a:bodyPr vert="horz" lIns="91440" tIns="45720" rIns="91440" bIns="45720" rtlCol="0"/>
          <a:lstStyle>
            <a:lvl1pPr algn="r">
              <a:defRPr sz="1200"/>
            </a:lvl1pPr>
          </a:lstStyle>
          <a:p>
            <a:fld id="{62FFFDC6-9B44-4064-A80A-98B115B1FA56}" type="datetimeFigureOut">
              <a:rPr lang="sv-SE" smtClean="0"/>
              <a:t>2018-03-14</a:t>
            </a:fld>
            <a:endParaRPr lang="sv-SE"/>
          </a:p>
        </p:txBody>
      </p:sp>
      <p:sp>
        <p:nvSpPr>
          <p:cNvPr id="4" name="Platshållare för sidfot 3"/>
          <p:cNvSpPr>
            <a:spLocks noGrp="1"/>
          </p:cNvSpPr>
          <p:nvPr>
            <p:ph type="ftr" sz="quarter" idx="2"/>
          </p:nvPr>
        </p:nvSpPr>
        <p:spPr>
          <a:xfrm>
            <a:off x="0" y="9431599"/>
            <a:ext cx="2946347" cy="496491"/>
          </a:xfrm>
          <a:prstGeom prst="rect">
            <a:avLst/>
          </a:prstGeom>
        </p:spPr>
        <p:txBody>
          <a:bodyPr vert="horz" lIns="91440" tIns="45720" rIns="91440" bIns="45720" rtlCol="0" anchor="b"/>
          <a:lstStyle>
            <a:lvl1pPr algn="l">
              <a:defRPr sz="1200"/>
            </a:lvl1pPr>
          </a:lstStyle>
          <a:p>
            <a:endParaRPr lang="sv-SE"/>
          </a:p>
        </p:txBody>
      </p:sp>
      <p:sp>
        <p:nvSpPr>
          <p:cNvPr id="5" name="Platshållare för bildnummer 4"/>
          <p:cNvSpPr>
            <a:spLocks noGrp="1"/>
          </p:cNvSpPr>
          <p:nvPr>
            <p:ph type="sldNum" sz="quarter" idx="3"/>
          </p:nvPr>
        </p:nvSpPr>
        <p:spPr>
          <a:xfrm>
            <a:off x="3851342" y="9431599"/>
            <a:ext cx="2946347" cy="496491"/>
          </a:xfrm>
          <a:prstGeom prst="rect">
            <a:avLst/>
          </a:prstGeom>
        </p:spPr>
        <p:txBody>
          <a:bodyPr vert="horz" lIns="91440" tIns="45720" rIns="91440" bIns="45720" rtlCol="0" anchor="b"/>
          <a:lstStyle>
            <a:lvl1pPr algn="r">
              <a:defRPr sz="1200"/>
            </a:lvl1pPr>
          </a:lstStyle>
          <a:p>
            <a:fld id="{D1D42A45-785F-4329-A7A2-D4385498DD51}" type="slidenum">
              <a:rPr lang="sv-SE" smtClean="0"/>
              <a:t>‹#›</a:t>
            </a:fld>
            <a:endParaRPr lang="sv-SE"/>
          </a:p>
        </p:txBody>
      </p:sp>
    </p:spTree>
    <p:extLst>
      <p:ext uri="{BB962C8B-B14F-4D97-AF65-F5344CB8AC3E}">
        <p14:creationId xmlns:p14="http://schemas.microsoft.com/office/powerpoint/2010/main" val="24587813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46347" cy="496491"/>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51342" y="0"/>
            <a:ext cx="2946347" cy="496491"/>
          </a:xfrm>
          <a:prstGeom prst="rect">
            <a:avLst/>
          </a:prstGeom>
        </p:spPr>
        <p:txBody>
          <a:bodyPr vert="horz" lIns="91440" tIns="45720" rIns="91440" bIns="45720" rtlCol="0"/>
          <a:lstStyle>
            <a:lvl1pPr algn="r">
              <a:defRPr sz="1200"/>
            </a:lvl1pPr>
          </a:lstStyle>
          <a:p>
            <a:fld id="{0C328EE8-E35D-4279-A690-7AB5311C4BD7}" type="datetimeFigureOut">
              <a:rPr lang="sv-SE" smtClean="0"/>
              <a:t>2018-03-14</a:t>
            </a:fld>
            <a:endParaRPr lang="sv-SE"/>
          </a:p>
        </p:txBody>
      </p:sp>
      <p:sp>
        <p:nvSpPr>
          <p:cNvPr id="4" name="Platshållare för bildobjekt 3"/>
          <p:cNvSpPr>
            <a:spLocks noGrp="1" noRot="1" noChangeAspect="1"/>
          </p:cNvSpPr>
          <p:nvPr>
            <p:ph type="sldImg" idx="2"/>
          </p:nvPr>
        </p:nvSpPr>
        <p:spPr>
          <a:xfrm>
            <a:off x="917575" y="744538"/>
            <a:ext cx="4964113" cy="3724275"/>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79927" y="4716661"/>
            <a:ext cx="5439410" cy="4468416"/>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9431599"/>
            <a:ext cx="2946347" cy="496491"/>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51342" y="9431599"/>
            <a:ext cx="2946347" cy="496491"/>
          </a:xfrm>
          <a:prstGeom prst="rect">
            <a:avLst/>
          </a:prstGeom>
        </p:spPr>
        <p:txBody>
          <a:bodyPr vert="horz" lIns="91440" tIns="45720" rIns="91440" bIns="45720" rtlCol="0" anchor="b"/>
          <a:lstStyle>
            <a:lvl1pPr algn="r">
              <a:defRPr sz="1200"/>
            </a:lvl1pPr>
          </a:lstStyle>
          <a:p>
            <a:fld id="{FF265822-C472-41E5-A464-1D1A732A7FE2}" type="slidenum">
              <a:rPr lang="sv-SE" smtClean="0"/>
              <a:t>‹#›</a:t>
            </a:fld>
            <a:endParaRPr lang="sv-SE"/>
          </a:p>
        </p:txBody>
      </p:sp>
    </p:spTree>
    <p:extLst>
      <p:ext uri="{BB962C8B-B14F-4D97-AF65-F5344CB8AC3E}">
        <p14:creationId xmlns:p14="http://schemas.microsoft.com/office/powerpoint/2010/main" val="6048931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Hälsa välkomna!</a:t>
            </a:r>
          </a:p>
          <a:p>
            <a:endParaRPr lang="sv-SE" dirty="0" smtClean="0"/>
          </a:p>
          <a:p>
            <a:r>
              <a:rPr lang="sv-SE" dirty="0" smtClean="0"/>
              <a:t>Presentationsrunda</a:t>
            </a:r>
            <a:endParaRPr lang="sv-SE" dirty="0"/>
          </a:p>
        </p:txBody>
      </p:sp>
      <p:sp>
        <p:nvSpPr>
          <p:cNvPr id="4" name="Platshållare för bildnummer 3"/>
          <p:cNvSpPr>
            <a:spLocks noGrp="1"/>
          </p:cNvSpPr>
          <p:nvPr>
            <p:ph type="sldNum" sz="quarter" idx="10"/>
          </p:nvPr>
        </p:nvSpPr>
        <p:spPr/>
        <p:txBody>
          <a:bodyPr/>
          <a:lstStyle/>
          <a:p>
            <a:fld id="{FF265822-C472-41E5-A464-1D1A732A7FE2}" type="slidenum">
              <a:rPr lang="sv-SE" smtClean="0"/>
              <a:t>1</a:t>
            </a:fld>
            <a:endParaRPr lang="sv-SE"/>
          </a:p>
        </p:txBody>
      </p:sp>
    </p:spTree>
    <p:extLst>
      <p:ext uri="{BB962C8B-B14F-4D97-AF65-F5344CB8AC3E}">
        <p14:creationId xmlns:p14="http://schemas.microsoft.com/office/powerpoint/2010/main" val="227777686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Matchrapport</a:t>
            </a:r>
            <a:r>
              <a:rPr lang="sv-SE" baseline="0" dirty="0" smtClean="0"/>
              <a:t> </a:t>
            </a:r>
            <a:r>
              <a:rPr lang="sv-SE" baseline="0" dirty="0" smtClean="0"/>
              <a:t>fylls i för att vi skall se vilka spelare som används.</a:t>
            </a:r>
          </a:p>
          <a:p>
            <a:r>
              <a:rPr lang="sv-SE" baseline="0" dirty="0" smtClean="0"/>
              <a:t>Resultat skall rapporteras för att vi skall se att matchen är spelad och för att vi skall kunna följa </a:t>
            </a:r>
            <a:r>
              <a:rPr lang="sv-SE" baseline="0" dirty="0" err="1" smtClean="0"/>
              <a:t>ev</a:t>
            </a:r>
            <a:r>
              <a:rPr lang="sv-SE" baseline="0" dirty="0" smtClean="0"/>
              <a:t> konsekvent stora matchavvikelser</a:t>
            </a:r>
          </a:p>
          <a:p>
            <a:r>
              <a:rPr lang="sv-SE" baseline="0" dirty="0" smtClean="0"/>
              <a:t>Inga resultat eller tabeller publiceras í div </a:t>
            </a:r>
            <a:r>
              <a:rPr lang="sv-SE" baseline="0" dirty="0" smtClean="0"/>
              <a:t>10-15</a:t>
            </a:r>
          </a:p>
          <a:p>
            <a:endParaRPr lang="sv-SE" baseline="0" dirty="0" smtClean="0"/>
          </a:p>
          <a:p>
            <a:r>
              <a:rPr lang="sv-SE" baseline="0" dirty="0" smtClean="0"/>
              <a:t>Matchrapport skall alltid fyllas i när det gäller match som administreras av HFF. Vi uppmanar att föreningarna registrerar spelare så fort de börjar spela i föreningen. Det är samma registreringsblankett för alla under 14 år som för ungdomsregistering (12-14 år)</a:t>
            </a:r>
          </a:p>
          <a:p>
            <a:endParaRPr lang="sv-SE" baseline="0" dirty="0" smtClean="0"/>
          </a:p>
          <a:p>
            <a:r>
              <a:rPr lang="sv-SE" baseline="0" dirty="0" smtClean="0"/>
              <a:t>Hemmalaget ansvarar för att resultat rapporteras in i </a:t>
            </a:r>
            <a:r>
              <a:rPr lang="sv-SE" baseline="0" dirty="0" err="1" smtClean="0"/>
              <a:t>Fogis</a:t>
            </a:r>
            <a:endParaRPr lang="sv-SE" baseline="0" dirty="0" smtClean="0"/>
          </a:p>
          <a:p>
            <a:endParaRPr lang="sv-SE" dirty="0"/>
          </a:p>
        </p:txBody>
      </p:sp>
      <p:sp>
        <p:nvSpPr>
          <p:cNvPr id="4" name="Platshållare för bildnummer 3"/>
          <p:cNvSpPr>
            <a:spLocks noGrp="1"/>
          </p:cNvSpPr>
          <p:nvPr>
            <p:ph type="sldNum" sz="quarter" idx="10"/>
          </p:nvPr>
        </p:nvSpPr>
        <p:spPr/>
        <p:txBody>
          <a:bodyPr/>
          <a:lstStyle/>
          <a:p>
            <a:fld id="{FF265822-C472-41E5-A464-1D1A732A7FE2}" type="slidenum">
              <a:rPr lang="sv-SE" smtClean="0"/>
              <a:t>10</a:t>
            </a:fld>
            <a:endParaRPr lang="sv-SE"/>
          </a:p>
        </p:txBody>
      </p:sp>
    </p:spTree>
    <p:extLst>
      <p:ext uri="{BB962C8B-B14F-4D97-AF65-F5344CB8AC3E}">
        <p14:creationId xmlns:p14="http://schemas.microsoft.com/office/powerpoint/2010/main" val="194194571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HFF har</a:t>
            </a:r>
            <a:r>
              <a:rPr lang="sv-SE" baseline="0" dirty="0" smtClean="0"/>
              <a:t> ambitionen att bjuda in till dagläger och </a:t>
            </a:r>
            <a:r>
              <a:rPr lang="sv-SE" baseline="0" dirty="0" err="1" smtClean="0"/>
              <a:t>ev</a:t>
            </a:r>
            <a:r>
              <a:rPr lang="sv-SE" baseline="0" dirty="0" smtClean="0"/>
              <a:t> matchläger för 15-17 åringar</a:t>
            </a:r>
          </a:p>
          <a:p>
            <a:endParaRPr lang="sv-SE" baseline="0" dirty="0" smtClean="0"/>
          </a:p>
          <a:p>
            <a:r>
              <a:rPr lang="sv-SE" baseline="0" dirty="0" smtClean="0"/>
              <a:t>Tryck på vikten av utbildning i </a:t>
            </a:r>
            <a:r>
              <a:rPr lang="sv-SE" baseline="0" dirty="0" smtClean="0"/>
              <a:t>spelarutbildningsplanen.</a:t>
            </a:r>
          </a:p>
          <a:p>
            <a:r>
              <a:rPr lang="sv-SE" baseline="0" dirty="0" smtClean="0"/>
              <a:t>SUP grund är den kurs man som ledare skall först om man är ny tränare/ledare för 6-7 åringar.</a:t>
            </a:r>
          </a:p>
          <a:p>
            <a:r>
              <a:rPr lang="sv-SE" baseline="0" dirty="0" smtClean="0"/>
              <a:t>Fortsatt kontinuerlig fortbildning, inom fotbollsträning, för tränarna görs också med hjälp av SUP.</a:t>
            </a:r>
            <a:endParaRPr lang="sv-SE" baseline="0" dirty="0" smtClean="0"/>
          </a:p>
          <a:p>
            <a:endParaRPr lang="sv-SE" baseline="0" dirty="0" smtClean="0"/>
          </a:p>
          <a:p>
            <a:r>
              <a:rPr lang="sv-SE" baseline="0" dirty="0" smtClean="0"/>
              <a:t>Grönt kort Leda laget är för ledare vars </a:t>
            </a:r>
            <a:r>
              <a:rPr lang="sv-SE" baseline="0" dirty="0" smtClean="0"/>
              <a:t>lag börjat </a:t>
            </a:r>
            <a:r>
              <a:rPr lang="sv-SE" baseline="0" dirty="0" smtClean="0"/>
              <a:t>spela </a:t>
            </a:r>
            <a:r>
              <a:rPr lang="sv-SE" baseline="0" dirty="0" smtClean="0"/>
              <a:t>matcher.</a:t>
            </a:r>
          </a:p>
          <a:p>
            <a:r>
              <a:rPr lang="sv-SE" baseline="0" dirty="0" smtClean="0"/>
              <a:t>När </a:t>
            </a:r>
            <a:r>
              <a:rPr lang="sv-SE" baseline="0" dirty="0" smtClean="0"/>
              <a:t>man gått kursen skall kortet </a:t>
            </a:r>
            <a:r>
              <a:rPr lang="sv-SE" baseline="0" dirty="0" smtClean="0"/>
              <a:t>hänga </a:t>
            </a:r>
            <a:r>
              <a:rPr lang="sv-SE" baseline="0" dirty="0" smtClean="0"/>
              <a:t>runt halsen vid alla matcher som spelas.</a:t>
            </a:r>
          </a:p>
          <a:p>
            <a:r>
              <a:rPr lang="sv-SE" baseline="0" dirty="0" smtClean="0"/>
              <a:t>Poängtera att lagens ledare ha kortet runt halsen vid match.</a:t>
            </a:r>
          </a:p>
          <a:p>
            <a:endParaRPr lang="sv-SE" baseline="0" dirty="0" smtClean="0"/>
          </a:p>
          <a:p>
            <a:r>
              <a:rPr lang="sv-SE" baseline="0" dirty="0" smtClean="0"/>
              <a:t>FSLL – Fotbollens Spela Lek och Lär är omarbetad och finns nu också i </a:t>
            </a:r>
            <a:r>
              <a:rPr lang="sv-SE" baseline="0" dirty="0" smtClean="0"/>
              <a:t>Fotbollsportalen, en skrapkod </a:t>
            </a:r>
            <a:r>
              <a:rPr lang="sv-SE" baseline="0" dirty="0" smtClean="0"/>
              <a:t>ger tillgång till filmer </a:t>
            </a:r>
            <a:r>
              <a:rPr lang="sv-SE" baseline="0" dirty="0" smtClean="0"/>
              <a:t>mm.</a:t>
            </a:r>
          </a:p>
          <a:p>
            <a:r>
              <a:rPr lang="sv-SE" baseline="0" dirty="0" smtClean="0"/>
              <a:t>Tydligt </a:t>
            </a:r>
            <a:r>
              <a:rPr lang="sv-SE" baseline="0" dirty="0" smtClean="0"/>
              <a:t>nu att det rör sig om 5 </a:t>
            </a:r>
            <a:r>
              <a:rPr lang="sv-SE" baseline="0" dirty="0" smtClean="0"/>
              <a:t>riktlinjer.</a:t>
            </a:r>
          </a:p>
          <a:p>
            <a:r>
              <a:rPr lang="sv-SE" baseline="0" dirty="0" smtClean="0"/>
              <a:t>Till </a:t>
            </a:r>
            <a:r>
              <a:rPr lang="sv-SE" baseline="0" dirty="0" smtClean="0"/>
              <a:t>varje riktlinje finns det lite filmer och frågor som man kan arbeta med inom föreningen med ledare med spelare och med föräldrar. </a:t>
            </a:r>
          </a:p>
          <a:p>
            <a:r>
              <a:rPr lang="sv-SE" baseline="0" dirty="0" smtClean="0"/>
              <a:t>Ledare kan nu själv hålla i föräldrautbildning med hjälp av det digitala </a:t>
            </a:r>
            <a:r>
              <a:rPr lang="sv-SE" baseline="0" dirty="0" smtClean="0"/>
              <a:t>materialet.</a:t>
            </a:r>
          </a:p>
          <a:p>
            <a:r>
              <a:rPr lang="sv-SE" baseline="0" dirty="0" smtClean="0"/>
              <a:t>FSLL </a:t>
            </a:r>
            <a:r>
              <a:rPr lang="sv-SE" baseline="0" dirty="0" smtClean="0"/>
              <a:t>är en del av utbildningen  Grönt kort.</a:t>
            </a:r>
          </a:p>
        </p:txBody>
      </p:sp>
      <p:sp>
        <p:nvSpPr>
          <p:cNvPr id="4" name="Platshållare för bildnummer 3"/>
          <p:cNvSpPr>
            <a:spLocks noGrp="1"/>
          </p:cNvSpPr>
          <p:nvPr>
            <p:ph type="sldNum" sz="quarter" idx="10"/>
          </p:nvPr>
        </p:nvSpPr>
        <p:spPr/>
        <p:txBody>
          <a:bodyPr/>
          <a:lstStyle/>
          <a:p>
            <a:fld id="{FF265822-C472-41E5-A464-1D1A732A7FE2}" type="slidenum">
              <a:rPr lang="sv-SE" smtClean="0"/>
              <a:t>11</a:t>
            </a:fld>
            <a:endParaRPr lang="sv-SE"/>
          </a:p>
        </p:txBody>
      </p:sp>
    </p:spTree>
    <p:extLst>
      <p:ext uri="{BB962C8B-B14F-4D97-AF65-F5344CB8AC3E}">
        <p14:creationId xmlns:p14="http://schemas.microsoft.com/office/powerpoint/2010/main" val="389507365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Med ”nya” riktlinjer menas här de divisionsspel kopplat till spelardisponering och sportsliga</a:t>
            </a:r>
            <a:r>
              <a:rPr lang="sv-SE" baseline="0" dirty="0" smtClean="0"/>
              <a:t> värderingar</a:t>
            </a:r>
          </a:p>
          <a:p>
            <a:endParaRPr lang="sv-SE" baseline="0" dirty="0" smtClean="0"/>
          </a:p>
          <a:p>
            <a:r>
              <a:rPr lang="sv-SE" baseline="0" dirty="0" smtClean="0"/>
              <a:t>Medel</a:t>
            </a:r>
          </a:p>
          <a:p>
            <a:r>
              <a:rPr lang="sv-SE" baseline="0" dirty="0" smtClean="0"/>
              <a:t>Vi strävar efter att spelarna spelar på en nivå som motsvarar den nivån som spelaren för tillfället befinner sig.</a:t>
            </a:r>
          </a:p>
          <a:p>
            <a:endParaRPr lang="sv-SE" baseline="0" dirty="0" smtClean="0"/>
          </a:p>
          <a:p>
            <a:r>
              <a:rPr lang="sv-SE" baseline="0" dirty="0" smtClean="0"/>
              <a:t>Vi försöker vara flexibla i lag sammansättning för att möta minskat antal spelare. Här behöver föreningen samtala med ledare och föräldrar så att det finns en acceptans att motståndare kan delta med över- och underåriga. Detta för att matchen skall kunna spelas och för att alla skall ha ett lag att spela i.</a:t>
            </a:r>
          </a:p>
          <a:p>
            <a:endParaRPr lang="sv-SE" baseline="0" dirty="0" smtClean="0"/>
          </a:p>
          <a:p>
            <a:r>
              <a:rPr lang="sv-SE" baseline="0" dirty="0" smtClean="0"/>
              <a:t>Med en större flexibilitet i lagsammansättning kan kontinuiteten öka i föreningslag som inte har så många spelare. Laget kan hålla ihop under en längre tid utan hinder avseende åldersspärrar. Fler kan hålla på längre. Spelarna ”hålls” kvar i ungdomsfotbollen längre och ”tvingas” inte upp i seniorlagen.</a:t>
            </a:r>
            <a:endParaRPr lang="sv-SE" dirty="0"/>
          </a:p>
        </p:txBody>
      </p:sp>
      <p:sp>
        <p:nvSpPr>
          <p:cNvPr id="4" name="Platshållare för bildnummer 3"/>
          <p:cNvSpPr>
            <a:spLocks noGrp="1"/>
          </p:cNvSpPr>
          <p:nvPr>
            <p:ph type="sldNum" sz="quarter" idx="10"/>
          </p:nvPr>
        </p:nvSpPr>
        <p:spPr/>
        <p:txBody>
          <a:bodyPr/>
          <a:lstStyle/>
          <a:p>
            <a:fld id="{FF265822-C472-41E5-A464-1D1A732A7FE2}" type="slidenum">
              <a:rPr lang="sv-SE" smtClean="0"/>
              <a:t>12</a:t>
            </a:fld>
            <a:endParaRPr lang="sv-SE"/>
          </a:p>
        </p:txBody>
      </p:sp>
    </p:spTree>
    <p:extLst>
      <p:ext uri="{BB962C8B-B14F-4D97-AF65-F5344CB8AC3E}">
        <p14:creationId xmlns:p14="http://schemas.microsoft.com/office/powerpoint/2010/main" val="347191309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sv-SE" dirty="0" smtClean="0"/>
              <a:t>Dags</a:t>
            </a:r>
            <a:r>
              <a:rPr lang="sv-SE" baseline="0" dirty="0" smtClean="0"/>
              <a:t> för </a:t>
            </a:r>
            <a:r>
              <a:rPr lang="sv-SE" baseline="0" dirty="0" smtClean="0"/>
              <a:t>dialog</a:t>
            </a:r>
          </a:p>
          <a:p>
            <a:endParaRPr lang="sv-SE" baseline="0" dirty="0" smtClean="0"/>
          </a:p>
          <a:p>
            <a:r>
              <a:rPr lang="sv-SE" baseline="0" dirty="0" smtClean="0"/>
              <a:t>Dela in deltagarna i grupper om ca 4/grupp om de inte redan sitter i grupper.</a:t>
            </a:r>
          </a:p>
          <a:p>
            <a:r>
              <a:rPr lang="sv-SE" baseline="0" dirty="0" smtClean="0"/>
              <a:t>Är där fler ledare än 2 från någon förening be dem sprida sig på fler grupper.</a:t>
            </a:r>
            <a:endParaRPr lang="sv-SE" baseline="0" dirty="0" smtClean="0"/>
          </a:p>
          <a:p>
            <a:endParaRPr lang="sv-SE" baseline="0" dirty="0" smtClean="0"/>
          </a:p>
          <a:p>
            <a:r>
              <a:rPr lang="sv-SE" baseline="0" dirty="0" smtClean="0"/>
              <a:t>Vad anser ni …	Vilka utmaningar ser ni …</a:t>
            </a:r>
          </a:p>
          <a:p>
            <a:r>
              <a:rPr lang="sv-SE" baseline="0" dirty="0" smtClean="0"/>
              <a:t>Prata i grupperna vad ni anser och anteckna ner detta</a:t>
            </a:r>
          </a:p>
          <a:p>
            <a:endParaRPr lang="sv-SE" baseline="0" dirty="0" smtClean="0"/>
          </a:p>
          <a:p>
            <a:endParaRPr lang="sv-SE" dirty="0"/>
          </a:p>
        </p:txBody>
      </p:sp>
      <p:sp>
        <p:nvSpPr>
          <p:cNvPr id="4" name="Slide Number Placeholder 3"/>
          <p:cNvSpPr>
            <a:spLocks noGrp="1"/>
          </p:cNvSpPr>
          <p:nvPr>
            <p:ph type="sldNum" sz="quarter" idx="10"/>
          </p:nvPr>
        </p:nvSpPr>
        <p:spPr/>
        <p:txBody>
          <a:bodyPr/>
          <a:lstStyle/>
          <a:p>
            <a:fld id="{FF265822-C472-41E5-A464-1D1A732A7FE2}" type="slidenum">
              <a:rPr lang="sv-SE" smtClean="0"/>
              <a:t>13</a:t>
            </a:fld>
            <a:endParaRPr lang="sv-SE"/>
          </a:p>
        </p:txBody>
      </p:sp>
    </p:spTree>
    <p:extLst>
      <p:ext uri="{BB962C8B-B14F-4D97-AF65-F5344CB8AC3E}">
        <p14:creationId xmlns:p14="http://schemas.microsoft.com/office/powerpoint/2010/main" val="154302453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sv-SE" dirty="0" smtClean="0"/>
              <a:t>Här kommer ytterligare</a:t>
            </a:r>
            <a:r>
              <a:rPr lang="sv-SE" baseline="0" dirty="0" smtClean="0"/>
              <a:t> en </a:t>
            </a:r>
            <a:r>
              <a:rPr lang="sv-SE" baseline="0" dirty="0" smtClean="0"/>
              <a:t>dialogpunkt </a:t>
            </a:r>
            <a:r>
              <a:rPr lang="sv-SE" baseline="0" dirty="0" smtClean="0"/>
              <a:t>som ni kan prata om och skriva ner era tankar om.</a:t>
            </a:r>
          </a:p>
          <a:p>
            <a:endParaRPr lang="sv-SE" baseline="0" dirty="0" smtClean="0"/>
          </a:p>
          <a:p>
            <a:endParaRPr lang="sv-SE" dirty="0"/>
          </a:p>
        </p:txBody>
      </p:sp>
      <p:sp>
        <p:nvSpPr>
          <p:cNvPr id="4" name="Slide Number Placeholder 3"/>
          <p:cNvSpPr>
            <a:spLocks noGrp="1"/>
          </p:cNvSpPr>
          <p:nvPr>
            <p:ph type="sldNum" sz="quarter" idx="10"/>
          </p:nvPr>
        </p:nvSpPr>
        <p:spPr/>
        <p:txBody>
          <a:bodyPr/>
          <a:lstStyle/>
          <a:p>
            <a:fld id="{FF265822-C472-41E5-A464-1D1A732A7FE2}" type="slidenum">
              <a:rPr lang="sv-SE" smtClean="0"/>
              <a:t>14</a:t>
            </a:fld>
            <a:endParaRPr lang="sv-SE"/>
          </a:p>
        </p:txBody>
      </p:sp>
    </p:spTree>
    <p:extLst>
      <p:ext uri="{BB962C8B-B14F-4D97-AF65-F5344CB8AC3E}">
        <p14:creationId xmlns:p14="http://schemas.microsoft.com/office/powerpoint/2010/main" val="154302453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Samla in gruppernas</a:t>
            </a:r>
            <a:r>
              <a:rPr lang="sv-SE" baseline="0" dirty="0" smtClean="0"/>
              <a:t> anteckningar</a:t>
            </a:r>
          </a:p>
          <a:p>
            <a:endParaRPr lang="sv-SE" baseline="0" dirty="0" smtClean="0"/>
          </a:p>
          <a:p>
            <a:r>
              <a:rPr lang="sv-SE" baseline="0" dirty="0" smtClean="0"/>
              <a:t>Här efter om det finns frågor/funderingar</a:t>
            </a:r>
          </a:p>
          <a:p>
            <a:endParaRPr lang="sv-SE" baseline="0" dirty="0" smtClean="0"/>
          </a:p>
          <a:p>
            <a:r>
              <a:rPr lang="sv-SE" baseline="0" dirty="0" smtClean="0"/>
              <a:t>Tacka för engagemanget och avsluta med att vi till hösten kommer att träffas igen för att utvärdera årets divisionsspel.</a:t>
            </a:r>
            <a:endParaRPr lang="sv-SE" dirty="0"/>
          </a:p>
        </p:txBody>
      </p:sp>
      <p:sp>
        <p:nvSpPr>
          <p:cNvPr id="4" name="Platshållare för bildnummer 3"/>
          <p:cNvSpPr>
            <a:spLocks noGrp="1"/>
          </p:cNvSpPr>
          <p:nvPr>
            <p:ph type="sldNum" sz="quarter" idx="10"/>
          </p:nvPr>
        </p:nvSpPr>
        <p:spPr/>
        <p:txBody>
          <a:bodyPr/>
          <a:lstStyle/>
          <a:p>
            <a:fld id="{FF265822-C472-41E5-A464-1D1A732A7FE2}" type="slidenum">
              <a:rPr lang="sv-SE" smtClean="0"/>
              <a:t>15</a:t>
            </a:fld>
            <a:endParaRPr lang="sv-SE"/>
          </a:p>
        </p:txBody>
      </p:sp>
    </p:spTree>
    <p:extLst>
      <p:ext uri="{BB962C8B-B14F-4D97-AF65-F5344CB8AC3E}">
        <p14:creationId xmlns:p14="http://schemas.microsoft.com/office/powerpoint/2010/main" val="4565141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Inledning</a:t>
            </a:r>
          </a:p>
          <a:p>
            <a:r>
              <a:rPr lang="sv-SE" dirty="0" smtClean="0"/>
              <a:t>Ge bakgrunden till de förändringar</a:t>
            </a:r>
            <a:r>
              <a:rPr lang="sv-SE" baseline="0" dirty="0" smtClean="0"/>
              <a:t> som nu genomförts</a:t>
            </a:r>
          </a:p>
          <a:p>
            <a:r>
              <a:rPr lang="sv-SE" dirty="0" smtClean="0"/>
              <a:t>Förklara att förra årets dialogmöte</a:t>
            </a:r>
            <a:r>
              <a:rPr lang="sv-SE" baseline="0" dirty="0" smtClean="0"/>
              <a:t> har legat till grund för det förslag </a:t>
            </a:r>
            <a:r>
              <a:rPr lang="sv-SE" baseline="0" dirty="0" smtClean="0"/>
              <a:t>till beslut </a:t>
            </a:r>
            <a:r>
              <a:rPr lang="sv-SE" baseline="0" dirty="0" smtClean="0"/>
              <a:t>som sedan antogs var i </a:t>
            </a:r>
            <a:r>
              <a:rPr lang="sv-SE" baseline="0" dirty="0" smtClean="0"/>
              <a:t>enlighet med det som framkom på dialogmötena.</a:t>
            </a:r>
          </a:p>
          <a:p>
            <a:endParaRPr lang="sv-SE" baseline="0" dirty="0" smtClean="0"/>
          </a:p>
          <a:p>
            <a:r>
              <a:rPr lang="sv-SE" baseline="0" dirty="0" smtClean="0"/>
              <a:t>2018 testar vi divisionsspel för att utvärdera till hösten så att vi kan utveckla det.</a:t>
            </a:r>
          </a:p>
          <a:p>
            <a:endParaRPr lang="sv-SE" baseline="0" dirty="0" smtClean="0"/>
          </a:p>
          <a:p>
            <a:r>
              <a:rPr lang="sv-SE" baseline="0" dirty="0" smtClean="0"/>
              <a:t>Poängtera vikten av att sprida den information som vi går igenom idag till övriga ledare i föreningen.</a:t>
            </a:r>
          </a:p>
          <a:p>
            <a:endParaRPr lang="sv-SE" dirty="0"/>
          </a:p>
        </p:txBody>
      </p:sp>
      <p:sp>
        <p:nvSpPr>
          <p:cNvPr id="4" name="Platshållare för bildnummer 3"/>
          <p:cNvSpPr>
            <a:spLocks noGrp="1"/>
          </p:cNvSpPr>
          <p:nvPr>
            <p:ph type="sldNum" sz="quarter" idx="10"/>
          </p:nvPr>
        </p:nvSpPr>
        <p:spPr/>
        <p:txBody>
          <a:bodyPr/>
          <a:lstStyle/>
          <a:p>
            <a:fld id="{FF265822-C472-41E5-A464-1D1A732A7FE2}" type="slidenum">
              <a:rPr lang="sv-SE" smtClean="0"/>
              <a:t>2</a:t>
            </a:fld>
            <a:endParaRPr lang="sv-SE"/>
          </a:p>
        </p:txBody>
      </p:sp>
    </p:spTree>
    <p:extLst>
      <p:ext uri="{BB962C8B-B14F-4D97-AF65-F5344CB8AC3E}">
        <p14:creationId xmlns:p14="http://schemas.microsoft.com/office/powerpoint/2010/main" val="388658309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Beskriv kort att dagens agenda består av ett informationspass och därefte</a:t>
            </a:r>
            <a:r>
              <a:rPr lang="sv-SE" baseline="0" dirty="0" smtClean="0"/>
              <a:t>r dialog kring ett par frågeställningar.</a:t>
            </a:r>
          </a:p>
          <a:p>
            <a:endParaRPr lang="sv-SE" baseline="0" dirty="0" smtClean="0"/>
          </a:p>
          <a:p>
            <a:r>
              <a:rPr lang="sv-SE" baseline="0" dirty="0" smtClean="0"/>
              <a:t>Här kan ni också berätta att det bildspel som visas kommer att skickas ut till deltagare i slutet av veckan.</a:t>
            </a:r>
          </a:p>
          <a:p>
            <a:r>
              <a:rPr lang="sv-SE" baseline="0" dirty="0" smtClean="0"/>
              <a:t>De kommer också få ytterligare ett bildspel angående informationspunkterna som de kan använda i sin förening för övriga ledare</a:t>
            </a:r>
            <a:endParaRPr lang="sv-SE" baseline="0" dirty="0" smtClean="0"/>
          </a:p>
          <a:p>
            <a:endParaRPr lang="sv-SE" baseline="0" dirty="0" smtClean="0"/>
          </a:p>
          <a:p>
            <a:r>
              <a:rPr lang="sv-SE" baseline="0" dirty="0" smtClean="0"/>
              <a:t>Fråga om det känns ok att göra så här?</a:t>
            </a:r>
            <a:endParaRPr lang="sv-SE" dirty="0"/>
          </a:p>
        </p:txBody>
      </p:sp>
      <p:sp>
        <p:nvSpPr>
          <p:cNvPr id="4" name="Platshållare för bildnummer 3"/>
          <p:cNvSpPr>
            <a:spLocks noGrp="1"/>
          </p:cNvSpPr>
          <p:nvPr>
            <p:ph type="sldNum" sz="quarter" idx="10"/>
          </p:nvPr>
        </p:nvSpPr>
        <p:spPr/>
        <p:txBody>
          <a:bodyPr/>
          <a:lstStyle/>
          <a:p>
            <a:fld id="{FF265822-C472-41E5-A464-1D1A732A7FE2}" type="slidenum">
              <a:rPr lang="sv-SE" smtClean="0"/>
              <a:t>3</a:t>
            </a:fld>
            <a:endParaRPr lang="sv-SE"/>
          </a:p>
        </p:txBody>
      </p:sp>
    </p:spTree>
    <p:extLst>
      <p:ext uri="{BB962C8B-B14F-4D97-AF65-F5344CB8AC3E}">
        <p14:creationId xmlns:p14="http://schemas.microsoft.com/office/powerpoint/2010/main" val="42933437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sv-SE" dirty="0" smtClean="0"/>
              <a:t>Beskriv</a:t>
            </a:r>
            <a:r>
              <a:rPr lang="sv-SE" baseline="0" dirty="0" smtClean="0"/>
              <a:t> först att TB står för tävlingsbestämmelserna och att RB står representationsbestämmelserna.</a:t>
            </a:r>
          </a:p>
          <a:p>
            <a:r>
              <a:rPr lang="sv-SE" baseline="0" dirty="0" smtClean="0"/>
              <a:t>Dessa två dokument beslutas av representantskapet.</a:t>
            </a:r>
          </a:p>
          <a:p>
            <a:r>
              <a:rPr lang="sv-SE" baseline="0" dirty="0" smtClean="0"/>
              <a:t>SvFF representantskap tar först beslut och därefter tar HFF representantskap. I de fall distrikten kan besluta om annat regelverk än det som SvFF redan beslutat anges det i TB. </a:t>
            </a:r>
            <a:r>
              <a:rPr lang="sv-SE" baseline="0" dirty="0" err="1" smtClean="0"/>
              <a:t>HFFs</a:t>
            </a:r>
            <a:r>
              <a:rPr lang="sv-SE" baseline="0" dirty="0" smtClean="0"/>
              <a:t> beslut är angivet i gula rutor (TB) och gröna rutor (RB).</a:t>
            </a:r>
          </a:p>
          <a:p>
            <a:r>
              <a:rPr lang="sv-SE" baseline="0" dirty="0" smtClean="0"/>
              <a:t>Beslut tagna på representantskap kan bara ändras av nästa representantskap. Vi kan inte ändra dessa regler under året.</a:t>
            </a:r>
            <a:endParaRPr lang="sv-SE" dirty="0" smtClean="0"/>
          </a:p>
          <a:p>
            <a:endParaRPr lang="sv-SE" dirty="0" smtClean="0"/>
          </a:p>
          <a:p>
            <a:r>
              <a:rPr lang="sv-SE" dirty="0" smtClean="0"/>
              <a:t>Poängtera</a:t>
            </a:r>
            <a:r>
              <a:rPr lang="sv-SE" baseline="0" dirty="0" smtClean="0"/>
              <a:t> </a:t>
            </a:r>
            <a:r>
              <a:rPr lang="sv-SE" baseline="0" dirty="0" smtClean="0"/>
              <a:t>vikten av att föreningen och dess ledare har kännedom om dokumenten som utgör regelverk.</a:t>
            </a:r>
          </a:p>
          <a:p>
            <a:r>
              <a:rPr lang="sv-SE" baseline="0" dirty="0" smtClean="0"/>
              <a:t>Samtliga finns att ladda ner från hemsidan</a:t>
            </a:r>
          </a:p>
          <a:p>
            <a:endParaRPr lang="sv-SE" baseline="0" dirty="0" smtClean="0"/>
          </a:p>
          <a:p>
            <a:r>
              <a:rPr lang="sv-SE" baseline="0" dirty="0" smtClean="0"/>
              <a:t>Poängtera att föreningens ansvar vid hemmamatch/arrangemang är stort</a:t>
            </a:r>
          </a:p>
          <a:p>
            <a:r>
              <a:rPr lang="sv-SE" baseline="0" dirty="0" smtClean="0"/>
              <a:t>Vikten av kännedom om TB kan inte överdrivas</a:t>
            </a:r>
            <a:r>
              <a:rPr lang="sv-SE" baseline="0" dirty="0" smtClean="0"/>
              <a:t>.</a:t>
            </a:r>
          </a:p>
          <a:p>
            <a:endParaRPr lang="sv-SE" baseline="0" dirty="0" smtClean="0"/>
          </a:p>
          <a:p>
            <a:r>
              <a:rPr lang="sv-SE" baseline="0" dirty="0" smtClean="0"/>
              <a:t>Poängtera också att föreningen använder sina spelare fritt mellan lagen, tidigare regler om lagtillhörighet efter 2 spelade matcher mm inte finns längre. </a:t>
            </a:r>
            <a:endParaRPr lang="sv-SE" baseline="0" dirty="0" smtClean="0"/>
          </a:p>
          <a:p>
            <a:endParaRPr lang="sv-SE" baseline="0" dirty="0" smtClean="0"/>
          </a:p>
          <a:p>
            <a:r>
              <a:rPr lang="sv-SE" baseline="0" dirty="0" smtClean="0"/>
              <a:t>Poängtera att spelformerna gäller fr.o.m. 1/1 2018 i </a:t>
            </a:r>
            <a:r>
              <a:rPr lang="sv-SE" baseline="0" dirty="0" smtClean="0"/>
              <a:t>Halland</a:t>
            </a:r>
          </a:p>
          <a:p>
            <a:r>
              <a:rPr lang="sv-SE" baseline="0" dirty="0" smtClean="0"/>
              <a:t>En länk till information om spelformer, spelregler mm kommer att skickas ut samt finnas på vår hemsida.</a:t>
            </a:r>
            <a:endParaRPr lang="sv-SE" baseline="0" dirty="0" smtClean="0"/>
          </a:p>
          <a:p>
            <a:r>
              <a:rPr lang="sv-SE" baseline="0" dirty="0" smtClean="0"/>
              <a:t>Var pragmatiska med målstorlek</a:t>
            </a:r>
          </a:p>
          <a:p>
            <a:endParaRPr lang="sv-SE" baseline="0" dirty="0" smtClean="0"/>
          </a:p>
          <a:p>
            <a:r>
              <a:rPr lang="sv-SE" dirty="0" smtClean="0"/>
              <a:t>Anmälda lag till serierna är </a:t>
            </a:r>
            <a:r>
              <a:rPr lang="sv-SE" dirty="0" smtClean="0"/>
              <a:t>utskickade (till de som stått som ansvariga för anmälan av lagen)</a:t>
            </a:r>
            <a:r>
              <a:rPr lang="sv-SE" baseline="0" dirty="0" smtClean="0"/>
              <a:t> </a:t>
            </a:r>
            <a:r>
              <a:rPr lang="sv-SE" baseline="0" dirty="0" smtClean="0"/>
              <a:t>för respons från </a:t>
            </a:r>
            <a:r>
              <a:rPr lang="sv-SE" baseline="0" dirty="0" smtClean="0"/>
              <a:t>föreningarna.</a:t>
            </a:r>
          </a:p>
          <a:p>
            <a:r>
              <a:rPr lang="sv-SE" baseline="0" dirty="0" smtClean="0"/>
              <a:t>Är </a:t>
            </a:r>
            <a:r>
              <a:rPr lang="sv-SE" baseline="0" dirty="0" smtClean="0"/>
              <a:t>lagen rätt placerade</a:t>
            </a:r>
            <a:r>
              <a:rPr lang="sv-SE" baseline="0" dirty="0" smtClean="0"/>
              <a:t>? Ändringar, kompletteringar mm skickas omgående till Gert-Inge.</a:t>
            </a:r>
            <a:endParaRPr lang="sv-SE" baseline="0" dirty="0" smtClean="0"/>
          </a:p>
          <a:p>
            <a:r>
              <a:rPr lang="sv-SE" baseline="0" dirty="0" smtClean="0"/>
              <a:t>Anmälan till U-dm går fortfarande att göra (15, 17 och 19 år.)</a:t>
            </a:r>
          </a:p>
          <a:p>
            <a:endParaRPr lang="sv-SE" dirty="0"/>
          </a:p>
        </p:txBody>
      </p:sp>
      <p:sp>
        <p:nvSpPr>
          <p:cNvPr id="4" name="Slide Number Placeholder 3"/>
          <p:cNvSpPr>
            <a:spLocks noGrp="1"/>
          </p:cNvSpPr>
          <p:nvPr>
            <p:ph type="sldNum" sz="quarter" idx="10"/>
          </p:nvPr>
        </p:nvSpPr>
        <p:spPr/>
        <p:txBody>
          <a:bodyPr/>
          <a:lstStyle/>
          <a:p>
            <a:fld id="{FF265822-C472-41E5-A464-1D1A732A7FE2}" type="slidenum">
              <a:rPr lang="sv-SE" smtClean="0"/>
              <a:t>4</a:t>
            </a:fld>
            <a:endParaRPr lang="sv-SE"/>
          </a:p>
        </p:txBody>
      </p:sp>
    </p:spTree>
    <p:extLst>
      <p:ext uri="{BB962C8B-B14F-4D97-AF65-F5344CB8AC3E}">
        <p14:creationId xmlns:p14="http://schemas.microsoft.com/office/powerpoint/2010/main" val="338747477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Be dem notera tidsplanen</a:t>
            </a:r>
            <a:endParaRPr lang="sv-SE" baseline="0" dirty="0" smtClean="0"/>
          </a:p>
          <a:p>
            <a:r>
              <a:rPr lang="sv-SE" baseline="0" dirty="0" smtClean="0"/>
              <a:t>Notera datum för färdig spelordning</a:t>
            </a:r>
            <a:endParaRPr lang="sv-SE" dirty="0"/>
          </a:p>
        </p:txBody>
      </p:sp>
      <p:sp>
        <p:nvSpPr>
          <p:cNvPr id="4" name="Platshållare för bildnummer 3"/>
          <p:cNvSpPr>
            <a:spLocks noGrp="1"/>
          </p:cNvSpPr>
          <p:nvPr>
            <p:ph type="sldNum" sz="quarter" idx="10"/>
          </p:nvPr>
        </p:nvSpPr>
        <p:spPr/>
        <p:txBody>
          <a:bodyPr/>
          <a:lstStyle/>
          <a:p>
            <a:fld id="{FF265822-C472-41E5-A464-1D1A732A7FE2}" type="slidenum">
              <a:rPr lang="sv-SE" smtClean="0"/>
              <a:t>5</a:t>
            </a:fld>
            <a:endParaRPr lang="sv-SE"/>
          </a:p>
        </p:txBody>
      </p:sp>
    </p:spTree>
    <p:extLst>
      <p:ext uri="{BB962C8B-B14F-4D97-AF65-F5344CB8AC3E}">
        <p14:creationId xmlns:p14="http://schemas.microsoft.com/office/powerpoint/2010/main" val="37087435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Redan nu vill</a:t>
            </a:r>
            <a:r>
              <a:rPr lang="sv-SE" baseline="0" dirty="0" smtClean="0"/>
              <a:t> vi att </a:t>
            </a:r>
            <a:r>
              <a:rPr lang="sv-SE" dirty="0" smtClean="0"/>
              <a:t>föreningens ledare </a:t>
            </a:r>
            <a:r>
              <a:rPr lang="sv-SE" baseline="0" dirty="0" smtClean="0"/>
              <a:t>går </a:t>
            </a:r>
            <a:r>
              <a:rPr lang="sv-SE" baseline="0" dirty="0" smtClean="0"/>
              <a:t>in i FOGIS och </a:t>
            </a:r>
            <a:r>
              <a:rPr lang="sv-SE" baseline="0" dirty="0" smtClean="0"/>
              <a:t>döper om </a:t>
            </a:r>
            <a:r>
              <a:rPr lang="sv-SE" baseline="0" dirty="0" smtClean="0"/>
              <a:t>de lag som är aktuella för spel i år alternativt starta nya lag.</a:t>
            </a:r>
          </a:p>
          <a:p>
            <a:endParaRPr lang="sv-SE" baseline="0" dirty="0" smtClean="0"/>
          </a:p>
          <a:p>
            <a:r>
              <a:rPr lang="sv-SE" baseline="0" dirty="0" smtClean="0"/>
              <a:t>Det </a:t>
            </a:r>
            <a:r>
              <a:rPr lang="sv-SE" baseline="0" dirty="0" smtClean="0"/>
              <a:t>är noga att de döper lagen enligt samma princip, använd </a:t>
            </a:r>
            <a:r>
              <a:rPr lang="sv-SE" baseline="0" dirty="0" smtClean="0"/>
              <a:t>födelseår (det födelseår som gäller för huvuddelen av truppen)  </a:t>
            </a:r>
            <a:r>
              <a:rPr lang="sv-SE" baseline="0" dirty="0" smtClean="0"/>
              <a:t>och inte ålder på spelare.</a:t>
            </a:r>
          </a:p>
          <a:p>
            <a:r>
              <a:rPr lang="sv-SE" b="1" dirty="0" smtClean="0"/>
              <a:t>Poängtera</a:t>
            </a:r>
            <a:r>
              <a:rPr lang="sv-SE" baseline="0" dirty="0" smtClean="0"/>
              <a:t> att lagen skall använda födelseår (INTE ålder) när de döper lagen.</a:t>
            </a:r>
            <a:endParaRPr lang="sv-SE" dirty="0"/>
          </a:p>
        </p:txBody>
      </p:sp>
      <p:sp>
        <p:nvSpPr>
          <p:cNvPr id="4" name="Platshållare för bildnummer 3"/>
          <p:cNvSpPr>
            <a:spLocks noGrp="1"/>
          </p:cNvSpPr>
          <p:nvPr>
            <p:ph type="sldNum" sz="quarter" idx="10"/>
          </p:nvPr>
        </p:nvSpPr>
        <p:spPr/>
        <p:txBody>
          <a:bodyPr/>
          <a:lstStyle/>
          <a:p>
            <a:fld id="{FF265822-C472-41E5-A464-1D1A732A7FE2}" type="slidenum">
              <a:rPr lang="sv-SE" smtClean="0"/>
              <a:t>6</a:t>
            </a:fld>
            <a:endParaRPr lang="sv-SE"/>
          </a:p>
        </p:txBody>
      </p:sp>
    </p:spTree>
    <p:extLst>
      <p:ext uri="{BB962C8B-B14F-4D97-AF65-F5344CB8AC3E}">
        <p14:creationId xmlns:p14="http://schemas.microsoft.com/office/powerpoint/2010/main" val="7414241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Till</a:t>
            </a:r>
            <a:r>
              <a:rPr lang="sv-SE" baseline="0" dirty="0" smtClean="0"/>
              <a:t> respektive lag plockar ledaren ut de spelare till en </a:t>
            </a:r>
            <a:r>
              <a:rPr lang="sv-SE" baseline="0" dirty="0" smtClean="0"/>
              <a:t>trupp för att underlätta för sig själv vid enskild match.</a:t>
            </a:r>
            <a:endParaRPr lang="sv-SE" baseline="0" dirty="0" smtClean="0"/>
          </a:p>
          <a:p>
            <a:r>
              <a:rPr lang="sv-SE" baseline="0" dirty="0" smtClean="0"/>
              <a:t>En spelare kan ingå i flera trupper.</a:t>
            </a:r>
          </a:p>
          <a:p>
            <a:r>
              <a:rPr lang="sv-SE" baseline="0" dirty="0" smtClean="0"/>
              <a:t>Att göra en trupp underlättar för ledaren när matchrapport till enskild match skall göras.</a:t>
            </a:r>
            <a:endParaRPr lang="sv-SE" dirty="0"/>
          </a:p>
        </p:txBody>
      </p:sp>
      <p:sp>
        <p:nvSpPr>
          <p:cNvPr id="4" name="Platshållare för bildnummer 3"/>
          <p:cNvSpPr>
            <a:spLocks noGrp="1"/>
          </p:cNvSpPr>
          <p:nvPr>
            <p:ph type="sldNum" sz="quarter" idx="10"/>
          </p:nvPr>
        </p:nvSpPr>
        <p:spPr/>
        <p:txBody>
          <a:bodyPr/>
          <a:lstStyle/>
          <a:p>
            <a:fld id="{FF265822-C472-41E5-A464-1D1A732A7FE2}" type="slidenum">
              <a:rPr lang="sv-SE" smtClean="0"/>
              <a:t>7</a:t>
            </a:fld>
            <a:endParaRPr lang="sv-SE"/>
          </a:p>
        </p:txBody>
      </p:sp>
    </p:spTree>
    <p:extLst>
      <p:ext uri="{BB962C8B-B14F-4D97-AF65-F5344CB8AC3E}">
        <p14:creationId xmlns:p14="http://schemas.microsoft.com/office/powerpoint/2010/main" val="116838346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Var tydliga med att hemmalaget ansvarar för att kontakta motståndare angående</a:t>
            </a:r>
            <a:r>
              <a:rPr lang="sv-SE" baseline="0" dirty="0" smtClean="0"/>
              <a:t> matchdatum och tid innan matchen läggs in i </a:t>
            </a:r>
            <a:r>
              <a:rPr lang="sv-SE" baseline="0" dirty="0" err="1" smtClean="0"/>
              <a:t>Fogis</a:t>
            </a:r>
            <a:r>
              <a:rPr lang="sv-SE" baseline="0" dirty="0" smtClean="0"/>
              <a:t>.</a:t>
            </a:r>
          </a:p>
          <a:p>
            <a:endParaRPr lang="sv-SE" baseline="0" dirty="0" smtClean="0"/>
          </a:p>
          <a:p>
            <a:r>
              <a:rPr lang="sv-SE" baseline="0" dirty="0" smtClean="0"/>
              <a:t>Är lagen inte överens så är det alltid sista matchdag som gäller.</a:t>
            </a:r>
          </a:p>
          <a:p>
            <a:endParaRPr lang="sv-SE" baseline="0" dirty="0" smtClean="0"/>
          </a:p>
          <a:p>
            <a:r>
              <a:rPr lang="sv-SE" baseline="0" dirty="0" smtClean="0"/>
              <a:t>Matchändringsformulär skall användas vid matchändring i div1-7 (Inget annat)</a:t>
            </a:r>
          </a:p>
          <a:p>
            <a:endParaRPr lang="sv-SE" baseline="0" dirty="0" smtClean="0"/>
          </a:p>
          <a:p>
            <a:r>
              <a:rPr lang="sv-SE" dirty="0" err="1" smtClean="0"/>
              <a:t>Våromgången</a:t>
            </a:r>
            <a:r>
              <a:rPr lang="sv-SE" baseline="0" dirty="0" smtClean="0"/>
              <a:t> i omlottningsserierna skall vara färdigspelade senast 30/6.</a:t>
            </a:r>
          </a:p>
          <a:p>
            <a:endParaRPr lang="sv-SE" baseline="0" dirty="0" smtClean="0"/>
          </a:p>
          <a:p>
            <a:r>
              <a:rPr lang="sv-SE" baseline="0" dirty="0" smtClean="0"/>
              <a:t>Vi ber er att respektera sista omgång men vi vet också att det kan bli tätt med matcher ibland under hösten. Det är ok att spela matcher fram till den siste oktober. Är inte matchen spelad då hanteras matchen som ospelad match.</a:t>
            </a:r>
            <a:endParaRPr lang="sv-SE" dirty="0"/>
          </a:p>
        </p:txBody>
      </p:sp>
      <p:sp>
        <p:nvSpPr>
          <p:cNvPr id="4" name="Platshållare för bildnummer 3"/>
          <p:cNvSpPr>
            <a:spLocks noGrp="1"/>
          </p:cNvSpPr>
          <p:nvPr>
            <p:ph type="sldNum" sz="quarter" idx="10"/>
          </p:nvPr>
        </p:nvSpPr>
        <p:spPr/>
        <p:txBody>
          <a:bodyPr/>
          <a:lstStyle/>
          <a:p>
            <a:fld id="{FF265822-C472-41E5-A464-1D1A732A7FE2}" type="slidenum">
              <a:rPr lang="sv-SE" smtClean="0"/>
              <a:t>8</a:t>
            </a:fld>
            <a:endParaRPr lang="sv-SE"/>
          </a:p>
        </p:txBody>
      </p:sp>
    </p:spTree>
    <p:extLst>
      <p:ext uri="{BB962C8B-B14F-4D97-AF65-F5344CB8AC3E}">
        <p14:creationId xmlns:p14="http://schemas.microsoft.com/office/powerpoint/2010/main" val="1348859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Viktigt för föreningar</a:t>
            </a:r>
            <a:r>
              <a:rPr lang="sv-SE" baseline="0" dirty="0" smtClean="0"/>
              <a:t> som vill arrangera egen tävling att skicka in tillståndsansökan i god </a:t>
            </a:r>
            <a:r>
              <a:rPr lang="sv-SE" baseline="0" dirty="0" smtClean="0"/>
              <a:t>tid.</a:t>
            </a:r>
          </a:p>
          <a:p>
            <a:r>
              <a:rPr lang="sv-SE" baseline="0" dirty="0" smtClean="0"/>
              <a:t>Inbjudan </a:t>
            </a:r>
            <a:r>
              <a:rPr lang="sv-SE" baseline="0" dirty="0" smtClean="0"/>
              <a:t>får inte skickas ut innan ansökan är godkänd.</a:t>
            </a:r>
          </a:p>
          <a:p>
            <a:r>
              <a:rPr lang="sv-SE" baseline="0" dirty="0" smtClean="0"/>
              <a:t>Regelverk för detta finns numera i TB.</a:t>
            </a:r>
          </a:p>
          <a:p>
            <a:endParaRPr lang="sv-SE" baseline="0" dirty="0" smtClean="0"/>
          </a:p>
          <a:p>
            <a:r>
              <a:rPr lang="sv-SE" baseline="0" dirty="0" smtClean="0"/>
              <a:t>Tillståndsansökan </a:t>
            </a:r>
            <a:r>
              <a:rPr lang="sv-SE" baseline="0" dirty="0" smtClean="0"/>
              <a:t>för internutbildning </a:t>
            </a:r>
            <a:r>
              <a:rPr lang="sv-SE" baseline="0" dirty="0" smtClean="0"/>
              <a:t>eller intern tränarutbildning (blanketter finns att ta på bordet, finns också på hemsidan) skall </a:t>
            </a:r>
            <a:r>
              <a:rPr lang="sv-SE" baseline="0" dirty="0" smtClean="0"/>
              <a:t>också skickas in i god </a:t>
            </a:r>
            <a:r>
              <a:rPr lang="sv-SE" baseline="0" dirty="0" smtClean="0"/>
              <a:t>tid. Blanketten skall skickas till Malin, på baksidan av blanketten finns checklista och annan info.</a:t>
            </a:r>
          </a:p>
          <a:p>
            <a:r>
              <a:rPr lang="sv-SE" baseline="0" dirty="0" smtClean="0"/>
              <a:t>Det </a:t>
            </a:r>
            <a:r>
              <a:rPr lang="sv-SE" baseline="0" dirty="0" smtClean="0"/>
              <a:t>går att boka tid med en fotbollsutvecklare/utbildare själv men tillståndsansökan måste alltid skickas in till Malin.</a:t>
            </a:r>
            <a:endParaRPr lang="sv-SE" dirty="0"/>
          </a:p>
        </p:txBody>
      </p:sp>
      <p:sp>
        <p:nvSpPr>
          <p:cNvPr id="4" name="Platshållare för bildnummer 3"/>
          <p:cNvSpPr>
            <a:spLocks noGrp="1"/>
          </p:cNvSpPr>
          <p:nvPr>
            <p:ph type="sldNum" sz="quarter" idx="10"/>
          </p:nvPr>
        </p:nvSpPr>
        <p:spPr/>
        <p:txBody>
          <a:bodyPr/>
          <a:lstStyle/>
          <a:p>
            <a:fld id="{FF265822-C472-41E5-A464-1D1A732A7FE2}" type="slidenum">
              <a:rPr lang="sv-SE" smtClean="0"/>
              <a:t>9</a:t>
            </a:fld>
            <a:endParaRPr lang="sv-SE"/>
          </a:p>
        </p:txBody>
      </p:sp>
    </p:spTree>
    <p:extLst>
      <p:ext uri="{BB962C8B-B14F-4D97-AF65-F5344CB8AC3E}">
        <p14:creationId xmlns:p14="http://schemas.microsoft.com/office/powerpoint/2010/main" val="901558094"/>
      </p:ext>
    </p:extLst>
  </p:cSld>
  <p:clrMapOvr>
    <a:masterClrMapping/>
  </p:clrMapOvr>
</p:notes>
</file>

<file path=ppt/slideLayouts/_rels/slideLayout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png"/><Relationship Id="rId3" Type="http://schemas.openxmlformats.org/officeDocument/2006/relationships/image" Target="../media/image2.jpeg"/><Relationship Id="rId7" Type="http://schemas.openxmlformats.org/officeDocument/2006/relationships/image" Target="../media/image6.gif"/><Relationship Id="rId12" Type="http://schemas.openxmlformats.org/officeDocument/2006/relationships/image" Target="../media/image11.jpe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jpeg"/><Relationship Id="rId11" Type="http://schemas.openxmlformats.org/officeDocument/2006/relationships/image" Target="../media/image10.png"/><Relationship Id="rId5" Type="http://schemas.openxmlformats.org/officeDocument/2006/relationships/image" Target="../media/image4.png"/><Relationship Id="rId10" Type="http://schemas.openxmlformats.org/officeDocument/2006/relationships/image" Target="../media/image9.jpeg"/><Relationship Id="rId4" Type="http://schemas.openxmlformats.org/officeDocument/2006/relationships/image" Target="../media/image3.jpg"/><Relationship Id="rId9" Type="http://schemas.openxmlformats.org/officeDocument/2006/relationships/image" Target="../media/image8.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p:cNvSpPr>
            <a:spLocks noGrp="1"/>
          </p:cNvSpPr>
          <p:nvPr>
            <p:ph type="ctrTitle"/>
          </p:nvPr>
        </p:nvSpPr>
        <p:spPr>
          <a:xfrm>
            <a:off x="2148028" y="622594"/>
            <a:ext cx="4944252" cy="2878414"/>
          </a:xfrm>
        </p:spPr>
        <p:txBody>
          <a:bodyPr/>
          <a:lstStyle/>
          <a:p>
            <a:r>
              <a:rPr lang="sv-SE" dirty="0"/>
              <a:t>Klicka här för att ändra format</a:t>
            </a:r>
          </a:p>
        </p:txBody>
      </p:sp>
      <p:sp>
        <p:nvSpPr>
          <p:cNvPr id="3" name="Underrubrik 2"/>
          <p:cNvSpPr>
            <a:spLocks noGrp="1"/>
          </p:cNvSpPr>
          <p:nvPr>
            <p:ph type="subTitle" idx="1"/>
          </p:nvPr>
        </p:nvSpPr>
        <p:spPr>
          <a:xfrm>
            <a:off x="1371600" y="4941168"/>
            <a:ext cx="6400800" cy="1368152"/>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dirty="0"/>
              <a:t>Klicka här för att ändra format på underrubrik i bakgrunden</a:t>
            </a:r>
          </a:p>
        </p:txBody>
      </p:sp>
      <p:sp>
        <p:nvSpPr>
          <p:cNvPr id="7" name="Ellips 6"/>
          <p:cNvSpPr/>
          <p:nvPr userDrawn="1"/>
        </p:nvSpPr>
        <p:spPr>
          <a:xfrm>
            <a:off x="755576" y="3730749"/>
            <a:ext cx="2160240" cy="873369"/>
          </a:xfrm>
          <a:prstGeom prst="ellipse">
            <a:avLst/>
          </a:prstGeom>
          <a:solidFill>
            <a:schemeClr val="accent1"/>
          </a:solidFill>
        </p:spPr>
        <p:style>
          <a:lnRef idx="0">
            <a:schemeClr val="accent1"/>
          </a:lnRef>
          <a:fillRef idx="3">
            <a:schemeClr val="accent1"/>
          </a:fillRef>
          <a:effectRef idx="3">
            <a:schemeClr val="accent1"/>
          </a:effectRef>
          <a:fontRef idx="minor">
            <a:schemeClr val="lt1"/>
          </a:fontRef>
        </p:style>
        <p:txBody>
          <a:bodyPr rtlCol="0" anchor="ctr"/>
          <a:lstStyle/>
          <a:p>
            <a:pPr algn="ctr"/>
            <a:r>
              <a:rPr lang="sv-SE" dirty="0"/>
              <a:t>Fler aktiva, längre</a:t>
            </a:r>
          </a:p>
        </p:txBody>
      </p:sp>
      <p:sp>
        <p:nvSpPr>
          <p:cNvPr id="8" name="Ellips 7"/>
          <p:cNvSpPr/>
          <p:nvPr userDrawn="1"/>
        </p:nvSpPr>
        <p:spPr>
          <a:xfrm>
            <a:off x="3473752" y="3734076"/>
            <a:ext cx="2304256" cy="959094"/>
          </a:xfrm>
          <a:prstGeom prst="ellipse">
            <a:avLst/>
          </a:prstGeom>
          <a:solidFill>
            <a:schemeClr val="accent1"/>
          </a:solidFill>
        </p:spPr>
        <p:style>
          <a:lnRef idx="0">
            <a:schemeClr val="accent1"/>
          </a:lnRef>
          <a:fillRef idx="3">
            <a:schemeClr val="accent1"/>
          </a:fillRef>
          <a:effectRef idx="3">
            <a:schemeClr val="accent1"/>
          </a:effectRef>
          <a:fontRef idx="minor">
            <a:schemeClr val="lt1"/>
          </a:fontRef>
        </p:style>
        <p:txBody>
          <a:bodyPr rtlCol="0" anchor="ctr"/>
          <a:lstStyle/>
          <a:p>
            <a:pPr algn="ctr"/>
            <a:r>
              <a:rPr lang="sv-SE" dirty="0"/>
              <a:t>Fair Play</a:t>
            </a:r>
          </a:p>
        </p:txBody>
      </p:sp>
      <p:sp>
        <p:nvSpPr>
          <p:cNvPr id="9" name="Ellips 8"/>
          <p:cNvSpPr/>
          <p:nvPr userDrawn="1"/>
        </p:nvSpPr>
        <p:spPr>
          <a:xfrm>
            <a:off x="6444208" y="3696827"/>
            <a:ext cx="2232248" cy="941212"/>
          </a:xfrm>
          <a:prstGeom prst="ellipse">
            <a:avLst/>
          </a:prstGeom>
          <a:solidFill>
            <a:schemeClr val="accent1"/>
          </a:solidFill>
        </p:spPr>
        <p:style>
          <a:lnRef idx="0">
            <a:schemeClr val="accent1"/>
          </a:lnRef>
          <a:fillRef idx="3">
            <a:schemeClr val="accent1"/>
          </a:fillRef>
          <a:effectRef idx="3">
            <a:schemeClr val="accent1"/>
          </a:effectRef>
          <a:fontRef idx="minor">
            <a:schemeClr val="lt1"/>
          </a:fontRef>
        </p:style>
        <p:txBody>
          <a:bodyPr rtlCol="0" anchor="ctr"/>
          <a:lstStyle/>
          <a:p>
            <a:pPr algn="ctr"/>
            <a:r>
              <a:rPr lang="sv-SE" dirty="0"/>
              <a:t>Utvecklande</a:t>
            </a:r>
          </a:p>
        </p:txBody>
      </p:sp>
      <p:pic>
        <p:nvPicPr>
          <p:cNvPr id="10" name="Picture 3"/>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99592" y="620688"/>
            <a:ext cx="1224136" cy="12241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 name="Picture 3"/>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092280" y="620688"/>
            <a:ext cx="1224136" cy="12241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2" name="Bildobjekt 11"/>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7504" y="6423712"/>
            <a:ext cx="576064" cy="408570"/>
          </a:xfrm>
          <a:prstGeom prst="rect">
            <a:avLst/>
          </a:prstGeom>
        </p:spPr>
      </p:pic>
      <p:pic>
        <p:nvPicPr>
          <p:cNvPr id="13" name="Bildobjekt 12"/>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759348" y="6542770"/>
            <a:ext cx="1183892" cy="131744"/>
          </a:xfrm>
          <a:prstGeom prst="rect">
            <a:avLst/>
          </a:prstGeom>
        </p:spPr>
      </p:pic>
      <p:pic>
        <p:nvPicPr>
          <p:cNvPr id="14" name="Bildobjekt 13"/>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1979712" y="6495927"/>
            <a:ext cx="695375" cy="369273"/>
          </a:xfrm>
          <a:prstGeom prst="rect">
            <a:avLst/>
          </a:prstGeom>
        </p:spPr>
      </p:pic>
      <p:pic>
        <p:nvPicPr>
          <p:cNvPr id="15" name="Bildobjekt 14"/>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3563888" y="6610951"/>
            <a:ext cx="971600" cy="184604"/>
          </a:xfrm>
          <a:prstGeom prst="rect">
            <a:avLst/>
          </a:prstGeom>
        </p:spPr>
      </p:pic>
      <p:pic>
        <p:nvPicPr>
          <p:cNvPr id="16" name="Bildobjekt 15"/>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8172400" y="6542769"/>
            <a:ext cx="915317" cy="245938"/>
          </a:xfrm>
          <a:prstGeom prst="rect">
            <a:avLst/>
          </a:prstGeom>
        </p:spPr>
      </p:pic>
      <p:pic>
        <p:nvPicPr>
          <p:cNvPr id="17" name="Bildobjekt 16"/>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4644008" y="6560807"/>
            <a:ext cx="825426" cy="275142"/>
          </a:xfrm>
          <a:prstGeom prst="rect">
            <a:avLst/>
          </a:prstGeom>
        </p:spPr>
      </p:pic>
      <p:pic>
        <p:nvPicPr>
          <p:cNvPr id="18" name="Bildobjekt 17"/>
          <p:cNvPicPr>
            <a:picLocks noChangeAspect="1"/>
          </p:cNvPicPr>
          <p:nvPr userDrawn="1"/>
        </p:nvPicPr>
        <p:blipFill>
          <a:blip r:embed="rId9" cstate="print">
            <a:extLst>
              <a:ext uri="{28A0092B-C50C-407E-A947-70E740481C1C}">
                <a14:useLocalDpi xmlns:a14="http://schemas.microsoft.com/office/drawing/2010/main" val="0"/>
              </a:ext>
            </a:extLst>
          </a:blip>
          <a:stretch>
            <a:fillRect/>
          </a:stretch>
        </p:blipFill>
        <p:spPr>
          <a:xfrm>
            <a:off x="5469434" y="6585813"/>
            <a:ext cx="677188" cy="199173"/>
          </a:xfrm>
          <a:prstGeom prst="rect">
            <a:avLst/>
          </a:prstGeom>
        </p:spPr>
      </p:pic>
      <p:pic>
        <p:nvPicPr>
          <p:cNvPr id="19" name="Bildobjekt 18"/>
          <p:cNvPicPr>
            <a:picLocks noChangeAspect="1"/>
          </p:cNvPicPr>
          <p:nvPr userDrawn="1"/>
        </p:nvPicPr>
        <p:blipFill>
          <a:blip r:embed="rId10" cstate="print">
            <a:extLst>
              <a:ext uri="{28A0092B-C50C-407E-A947-70E740481C1C}">
                <a14:useLocalDpi xmlns:a14="http://schemas.microsoft.com/office/drawing/2010/main" val="0"/>
              </a:ext>
            </a:extLst>
          </a:blip>
          <a:stretch>
            <a:fillRect/>
          </a:stretch>
        </p:blipFill>
        <p:spPr>
          <a:xfrm>
            <a:off x="6228184" y="6546990"/>
            <a:ext cx="645127" cy="302062"/>
          </a:xfrm>
          <a:prstGeom prst="rect">
            <a:avLst/>
          </a:prstGeom>
        </p:spPr>
      </p:pic>
      <p:pic>
        <p:nvPicPr>
          <p:cNvPr id="20" name="Bildobjekt 19"/>
          <p:cNvPicPr>
            <a:picLocks noChangeAspect="1"/>
          </p:cNvPicPr>
          <p:nvPr userDrawn="1"/>
        </p:nvPicPr>
        <p:blipFill>
          <a:blip r:embed="rId11" cstate="print">
            <a:extLst>
              <a:ext uri="{28A0092B-C50C-407E-A947-70E740481C1C}">
                <a14:useLocalDpi xmlns:a14="http://schemas.microsoft.com/office/drawing/2010/main" val="0"/>
              </a:ext>
            </a:extLst>
          </a:blip>
          <a:stretch>
            <a:fillRect/>
          </a:stretch>
        </p:blipFill>
        <p:spPr>
          <a:xfrm>
            <a:off x="2724052" y="6542771"/>
            <a:ext cx="795265" cy="285258"/>
          </a:xfrm>
          <a:prstGeom prst="rect">
            <a:avLst/>
          </a:prstGeom>
        </p:spPr>
      </p:pic>
      <p:pic>
        <p:nvPicPr>
          <p:cNvPr id="21" name="Bildobjekt 20"/>
          <p:cNvPicPr>
            <a:picLocks noChangeAspect="1"/>
          </p:cNvPicPr>
          <p:nvPr userDrawn="1"/>
        </p:nvPicPr>
        <p:blipFill>
          <a:blip r:embed="rId12" cstate="print">
            <a:extLst>
              <a:ext uri="{28A0092B-C50C-407E-A947-70E740481C1C}">
                <a14:useLocalDpi xmlns:a14="http://schemas.microsoft.com/office/drawing/2010/main" val="0"/>
              </a:ext>
            </a:extLst>
          </a:blip>
          <a:stretch>
            <a:fillRect/>
          </a:stretch>
        </p:blipFill>
        <p:spPr>
          <a:xfrm>
            <a:off x="7733274" y="6509420"/>
            <a:ext cx="391835" cy="326529"/>
          </a:xfrm>
          <a:prstGeom prst="rect">
            <a:avLst/>
          </a:prstGeom>
        </p:spPr>
      </p:pic>
      <p:pic>
        <p:nvPicPr>
          <p:cNvPr id="22" name="Bildobjekt 21"/>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6873311" y="6595540"/>
            <a:ext cx="859963" cy="255459"/>
          </a:xfrm>
          <a:prstGeom prst="rect">
            <a:avLst/>
          </a:prstGeom>
        </p:spPr>
      </p:pic>
    </p:spTree>
    <p:extLst>
      <p:ext uri="{BB962C8B-B14F-4D97-AF65-F5344CB8AC3E}">
        <p14:creationId xmlns:p14="http://schemas.microsoft.com/office/powerpoint/2010/main" val="30440006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lodrät text 2"/>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fld id="{906C04A1-DD5D-47DC-96E2-A84DBB79C527}" type="datetime1">
              <a:rPr lang="sv-SE" smtClean="0"/>
              <a:t>2018-03-14</a:t>
            </a:fld>
            <a:endParaRPr lang="sv-SE"/>
          </a:p>
        </p:txBody>
      </p:sp>
      <p:sp>
        <p:nvSpPr>
          <p:cNvPr id="5" name="Platshållare för sidfot 4"/>
          <p:cNvSpPr>
            <a:spLocks noGrp="1"/>
          </p:cNvSpPr>
          <p:nvPr>
            <p:ph type="ftr" sz="quarter" idx="11"/>
          </p:nvPr>
        </p:nvSpPr>
        <p:spPr/>
        <p:txBody>
          <a:bodyPr/>
          <a:lstStyle/>
          <a:p>
            <a:r>
              <a:rPr lang="sv-SE"/>
              <a:t>khsafe</a:t>
            </a:r>
          </a:p>
        </p:txBody>
      </p:sp>
      <p:sp>
        <p:nvSpPr>
          <p:cNvPr id="6" name="Platshållare för bildnummer 5"/>
          <p:cNvSpPr>
            <a:spLocks noGrp="1"/>
          </p:cNvSpPr>
          <p:nvPr>
            <p:ph type="sldNum" sz="quarter" idx="12"/>
          </p:nvPr>
        </p:nvSpPr>
        <p:spPr/>
        <p:txBody>
          <a:bodyPr/>
          <a:lstStyle/>
          <a:p>
            <a:fld id="{CD62786D-D9D7-4898-97B3-90CBB7917980}" type="slidenum">
              <a:rPr lang="sv-SE" smtClean="0"/>
              <a:t>‹#›</a:t>
            </a:fld>
            <a:endParaRPr lang="sv-SE"/>
          </a:p>
        </p:txBody>
      </p:sp>
    </p:spTree>
    <p:extLst>
      <p:ext uri="{BB962C8B-B14F-4D97-AF65-F5344CB8AC3E}">
        <p14:creationId xmlns:p14="http://schemas.microsoft.com/office/powerpoint/2010/main" val="40502267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6629400" y="274638"/>
            <a:ext cx="2057400" cy="5851525"/>
          </a:xfrm>
        </p:spPr>
        <p:txBody>
          <a:bodyPr vert="eaVert"/>
          <a:lstStyle/>
          <a:p>
            <a:r>
              <a:rPr lang="sv-SE"/>
              <a:t>Klicka här för att ändra format</a:t>
            </a:r>
          </a:p>
        </p:txBody>
      </p:sp>
      <p:sp>
        <p:nvSpPr>
          <p:cNvPr id="3" name="Platshållare för lodrät text 2"/>
          <p:cNvSpPr>
            <a:spLocks noGrp="1"/>
          </p:cNvSpPr>
          <p:nvPr>
            <p:ph type="body" orient="vert" idx="1"/>
          </p:nvPr>
        </p:nvSpPr>
        <p:spPr>
          <a:xfrm>
            <a:off x="457200" y="274638"/>
            <a:ext cx="6019800" cy="5851525"/>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fld id="{E37577D3-089F-4301-AEF0-5957C43966B9}" type="datetime1">
              <a:rPr lang="sv-SE" smtClean="0"/>
              <a:t>2018-03-14</a:t>
            </a:fld>
            <a:endParaRPr lang="sv-SE"/>
          </a:p>
        </p:txBody>
      </p:sp>
      <p:sp>
        <p:nvSpPr>
          <p:cNvPr id="5" name="Platshållare för sidfot 4"/>
          <p:cNvSpPr>
            <a:spLocks noGrp="1"/>
          </p:cNvSpPr>
          <p:nvPr>
            <p:ph type="ftr" sz="quarter" idx="11"/>
          </p:nvPr>
        </p:nvSpPr>
        <p:spPr/>
        <p:txBody>
          <a:bodyPr/>
          <a:lstStyle/>
          <a:p>
            <a:r>
              <a:rPr lang="sv-SE"/>
              <a:t>khsafe</a:t>
            </a:r>
          </a:p>
        </p:txBody>
      </p:sp>
      <p:sp>
        <p:nvSpPr>
          <p:cNvPr id="6" name="Platshållare för bildnummer 5"/>
          <p:cNvSpPr>
            <a:spLocks noGrp="1"/>
          </p:cNvSpPr>
          <p:nvPr>
            <p:ph type="sldNum" sz="quarter" idx="12"/>
          </p:nvPr>
        </p:nvSpPr>
        <p:spPr/>
        <p:txBody>
          <a:bodyPr/>
          <a:lstStyle/>
          <a:p>
            <a:fld id="{CD62786D-D9D7-4898-97B3-90CBB7917980}" type="slidenum">
              <a:rPr lang="sv-SE" smtClean="0"/>
              <a:t>‹#›</a:t>
            </a:fld>
            <a:endParaRPr lang="sv-SE"/>
          </a:p>
        </p:txBody>
      </p:sp>
    </p:spTree>
    <p:extLst>
      <p:ext uri="{BB962C8B-B14F-4D97-AF65-F5344CB8AC3E}">
        <p14:creationId xmlns:p14="http://schemas.microsoft.com/office/powerpoint/2010/main" val="20512578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7" name="Rektangel 6"/>
          <p:cNvSpPr/>
          <p:nvPr userDrawn="1"/>
        </p:nvSpPr>
        <p:spPr>
          <a:xfrm>
            <a:off x="0" y="6525344"/>
            <a:ext cx="9144000" cy="332656"/>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p:cNvSpPr>
            <a:spLocks noGrp="1"/>
          </p:cNvSpPr>
          <p:nvPr>
            <p:ph type="title"/>
          </p:nvPr>
        </p:nvSpPr>
        <p:spPr>
          <a:xfrm>
            <a:off x="457200" y="274638"/>
            <a:ext cx="7211144" cy="1143000"/>
          </a:xfrm>
        </p:spPr>
        <p:txBody>
          <a:bodyPr/>
          <a:lstStyle/>
          <a:p>
            <a:r>
              <a:rPr lang="sv-SE" dirty="0"/>
              <a:t>Klicka här för att ändra format</a:t>
            </a:r>
          </a:p>
        </p:txBody>
      </p:sp>
      <p:sp>
        <p:nvSpPr>
          <p:cNvPr id="3" name="Platshållare för innehåll 2"/>
          <p:cNvSpPr>
            <a:spLocks noGrp="1"/>
          </p:cNvSpPr>
          <p:nvPr>
            <p:ph idx="1"/>
          </p:nvPr>
        </p:nvSpPr>
        <p:spPr/>
        <p:txBody>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8" name="Ellips 7"/>
          <p:cNvSpPr/>
          <p:nvPr userDrawn="1"/>
        </p:nvSpPr>
        <p:spPr>
          <a:xfrm>
            <a:off x="5652120" y="6285771"/>
            <a:ext cx="1152127" cy="478695"/>
          </a:xfrm>
          <a:prstGeom prst="ellipse">
            <a:avLst/>
          </a:prstGeom>
          <a:solidFill>
            <a:schemeClr val="accent1"/>
          </a:solidFill>
        </p:spPr>
        <p:style>
          <a:lnRef idx="0">
            <a:schemeClr val="accent1"/>
          </a:lnRef>
          <a:fillRef idx="3">
            <a:schemeClr val="accent1"/>
          </a:fillRef>
          <a:effectRef idx="3">
            <a:schemeClr val="accent1"/>
          </a:effectRef>
          <a:fontRef idx="minor">
            <a:schemeClr val="lt1"/>
          </a:fontRef>
        </p:style>
        <p:txBody>
          <a:bodyPr rtlCol="0" anchor="ctr"/>
          <a:lstStyle/>
          <a:p>
            <a:pPr algn="ctr"/>
            <a:r>
              <a:rPr lang="sv-SE" sz="800" dirty="0"/>
              <a:t>Fler aktiva, längre</a:t>
            </a:r>
          </a:p>
        </p:txBody>
      </p:sp>
      <p:sp>
        <p:nvSpPr>
          <p:cNvPr id="9" name="Ellips 8"/>
          <p:cNvSpPr/>
          <p:nvPr userDrawn="1"/>
        </p:nvSpPr>
        <p:spPr>
          <a:xfrm>
            <a:off x="6876255" y="6287523"/>
            <a:ext cx="998511" cy="475641"/>
          </a:xfrm>
          <a:prstGeom prst="ellipse">
            <a:avLst/>
          </a:prstGeom>
          <a:solidFill>
            <a:schemeClr val="accent1"/>
          </a:solidFill>
        </p:spPr>
        <p:style>
          <a:lnRef idx="0">
            <a:schemeClr val="accent1"/>
          </a:lnRef>
          <a:fillRef idx="3">
            <a:schemeClr val="accent1"/>
          </a:fillRef>
          <a:effectRef idx="3">
            <a:schemeClr val="accent1"/>
          </a:effectRef>
          <a:fontRef idx="minor">
            <a:schemeClr val="lt1"/>
          </a:fontRef>
        </p:style>
        <p:txBody>
          <a:bodyPr rtlCol="0" anchor="ctr"/>
          <a:lstStyle/>
          <a:p>
            <a:pPr algn="ctr"/>
            <a:r>
              <a:rPr lang="sv-SE" sz="800" dirty="0"/>
              <a:t>Fair Play</a:t>
            </a:r>
          </a:p>
        </p:txBody>
      </p:sp>
      <p:sp>
        <p:nvSpPr>
          <p:cNvPr id="10" name="Ellips 9"/>
          <p:cNvSpPr/>
          <p:nvPr userDrawn="1"/>
        </p:nvSpPr>
        <p:spPr>
          <a:xfrm>
            <a:off x="7956375" y="6285771"/>
            <a:ext cx="1074812" cy="466772"/>
          </a:xfrm>
          <a:prstGeom prst="ellipse">
            <a:avLst/>
          </a:prstGeom>
          <a:solidFill>
            <a:schemeClr val="accent1"/>
          </a:solidFill>
        </p:spPr>
        <p:style>
          <a:lnRef idx="0">
            <a:schemeClr val="accent1"/>
          </a:lnRef>
          <a:fillRef idx="3">
            <a:schemeClr val="accent1"/>
          </a:fillRef>
          <a:effectRef idx="3">
            <a:schemeClr val="accent1"/>
          </a:effectRef>
          <a:fontRef idx="minor">
            <a:schemeClr val="lt1"/>
          </a:fontRef>
        </p:style>
        <p:txBody>
          <a:bodyPr rtlCol="0" anchor="ctr"/>
          <a:lstStyle/>
          <a:p>
            <a:pPr algn="ctr"/>
            <a:r>
              <a:rPr lang="sv-SE" sz="800" dirty="0"/>
              <a:t>Utvecklande</a:t>
            </a:r>
          </a:p>
        </p:txBody>
      </p:sp>
      <p:pic>
        <p:nvPicPr>
          <p:cNvPr id="13" name="Picture 3"/>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778086" y="188640"/>
            <a:ext cx="1224136" cy="12241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87565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722313" y="4406900"/>
            <a:ext cx="7772400" cy="1362075"/>
          </a:xfrm>
        </p:spPr>
        <p:txBody>
          <a:bodyPr anchor="t"/>
          <a:lstStyle>
            <a:lvl1pPr algn="l">
              <a:defRPr sz="4000" b="1" cap="all"/>
            </a:lvl1pPr>
          </a:lstStyle>
          <a:p>
            <a:r>
              <a:rPr lang="sv-SE"/>
              <a:t>Klicka här för att ändra format</a:t>
            </a:r>
          </a:p>
        </p:txBody>
      </p:sp>
      <p:sp>
        <p:nvSpPr>
          <p:cNvPr id="3" name="Platshållare för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a:t>Klicka här för att ändra format på bakgrundstexten</a:t>
            </a:r>
          </a:p>
        </p:txBody>
      </p:sp>
      <p:sp>
        <p:nvSpPr>
          <p:cNvPr id="4" name="Platshållare för datum 3"/>
          <p:cNvSpPr>
            <a:spLocks noGrp="1"/>
          </p:cNvSpPr>
          <p:nvPr>
            <p:ph type="dt" sz="half" idx="10"/>
          </p:nvPr>
        </p:nvSpPr>
        <p:spPr/>
        <p:txBody>
          <a:bodyPr/>
          <a:lstStyle/>
          <a:p>
            <a:fld id="{BB422B86-06C7-4581-BFCD-39C30B2E6961}" type="datetime1">
              <a:rPr lang="sv-SE" smtClean="0"/>
              <a:t>2018-03-14</a:t>
            </a:fld>
            <a:endParaRPr lang="sv-SE"/>
          </a:p>
        </p:txBody>
      </p:sp>
      <p:sp>
        <p:nvSpPr>
          <p:cNvPr id="5" name="Platshållare för sidfot 4"/>
          <p:cNvSpPr>
            <a:spLocks noGrp="1"/>
          </p:cNvSpPr>
          <p:nvPr>
            <p:ph type="ftr" sz="quarter" idx="11"/>
          </p:nvPr>
        </p:nvSpPr>
        <p:spPr/>
        <p:txBody>
          <a:bodyPr/>
          <a:lstStyle/>
          <a:p>
            <a:r>
              <a:rPr lang="sv-SE"/>
              <a:t>khsafe</a:t>
            </a:r>
          </a:p>
        </p:txBody>
      </p:sp>
      <p:sp>
        <p:nvSpPr>
          <p:cNvPr id="6" name="Platshållare för bildnummer 5"/>
          <p:cNvSpPr>
            <a:spLocks noGrp="1"/>
          </p:cNvSpPr>
          <p:nvPr>
            <p:ph type="sldNum" sz="quarter" idx="12"/>
          </p:nvPr>
        </p:nvSpPr>
        <p:spPr/>
        <p:txBody>
          <a:bodyPr/>
          <a:lstStyle/>
          <a:p>
            <a:fld id="{CD62786D-D9D7-4898-97B3-90CBB7917980}" type="slidenum">
              <a:rPr lang="sv-SE" smtClean="0"/>
              <a:t>‹#›</a:t>
            </a:fld>
            <a:endParaRPr lang="sv-SE"/>
          </a:p>
        </p:txBody>
      </p:sp>
    </p:spTree>
    <p:extLst>
      <p:ext uri="{BB962C8B-B14F-4D97-AF65-F5344CB8AC3E}">
        <p14:creationId xmlns:p14="http://schemas.microsoft.com/office/powerpoint/2010/main" val="20898294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datum 4"/>
          <p:cNvSpPr>
            <a:spLocks noGrp="1"/>
          </p:cNvSpPr>
          <p:nvPr>
            <p:ph type="dt" sz="half" idx="10"/>
          </p:nvPr>
        </p:nvSpPr>
        <p:spPr/>
        <p:txBody>
          <a:bodyPr/>
          <a:lstStyle/>
          <a:p>
            <a:fld id="{870D2A48-6FDF-4C6D-A65D-C298B8FC17E6}" type="datetime1">
              <a:rPr lang="sv-SE" smtClean="0"/>
              <a:t>2018-03-14</a:t>
            </a:fld>
            <a:endParaRPr lang="sv-SE"/>
          </a:p>
        </p:txBody>
      </p:sp>
      <p:sp>
        <p:nvSpPr>
          <p:cNvPr id="6" name="Platshållare för sidfot 5"/>
          <p:cNvSpPr>
            <a:spLocks noGrp="1"/>
          </p:cNvSpPr>
          <p:nvPr>
            <p:ph type="ftr" sz="quarter" idx="11"/>
          </p:nvPr>
        </p:nvSpPr>
        <p:spPr/>
        <p:txBody>
          <a:bodyPr/>
          <a:lstStyle/>
          <a:p>
            <a:r>
              <a:rPr lang="sv-SE"/>
              <a:t>khsafe</a:t>
            </a:r>
          </a:p>
        </p:txBody>
      </p:sp>
      <p:sp>
        <p:nvSpPr>
          <p:cNvPr id="7" name="Platshållare för bildnummer 6"/>
          <p:cNvSpPr>
            <a:spLocks noGrp="1"/>
          </p:cNvSpPr>
          <p:nvPr>
            <p:ph type="sldNum" sz="quarter" idx="12"/>
          </p:nvPr>
        </p:nvSpPr>
        <p:spPr/>
        <p:txBody>
          <a:bodyPr/>
          <a:lstStyle/>
          <a:p>
            <a:fld id="{CD62786D-D9D7-4898-97B3-90CBB7917980}" type="slidenum">
              <a:rPr lang="sv-SE" smtClean="0"/>
              <a:t>‹#›</a:t>
            </a:fld>
            <a:endParaRPr lang="sv-SE"/>
          </a:p>
        </p:txBody>
      </p:sp>
    </p:spTree>
    <p:extLst>
      <p:ext uri="{BB962C8B-B14F-4D97-AF65-F5344CB8AC3E}">
        <p14:creationId xmlns:p14="http://schemas.microsoft.com/office/powerpoint/2010/main" val="31803410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lvl1pPr>
              <a:defRPr/>
            </a:lvl1pPr>
          </a:lstStyle>
          <a:p>
            <a:r>
              <a:rPr lang="sv-SE"/>
              <a:t>Klicka här för att ändra format</a:t>
            </a:r>
          </a:p>
        </p:txBody>
      </p:sp>
      <p:sp>
        <p:nvSpPr>
          <p:cNvPr id="3" name="Platshållare för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datum 6"/>
          <p:cNvSpPr>
            <a:spLocks noGrp="1"/>
          </p:cNvSpPr>
          <p:nvPr>
            <p:ph type="dt" sz="half" idx="10"/>
          </p:nvPr>
        </p:nvSpPr>
        <p:spPr/>
        <p:txBody>
          <a:bodyPr/>
          <a:lstStyle/>
          <a:p>
            <a:fld id="{671853AE-2243-4F07-ADA4-0A27B40B212C}" type="datetime1">
              <a:rPr lang="sv-SE" smtClean="0"/>
              <a:t>2018-03-14</a:t>
            </a:fld>
            <a:endParaRPr lang="sv-SE"/>
          </a:p>
        </p:txBody>
      </p:sp>
      <p:sp>
        <p:nvSpPr>
          <p:cNvPr id="8" name="Platshållare för sidfot 7"/>
          <p:cNvSpPr>
            <a:spLocks noGrp="1"/>
          </p:cNvSpPr>
          <p:nvPr>
            <p:ph type="ftr" sz="quarter" idx="11"/>
          </p:nvPr>
        </p:nvSpPr>
        <p:spPr/>
        <p:txBody>
          <a:bodyPr/>
          <a:lstStyle/>
          <a:p>
            <a:r>
              <a:rPr lang="sv-SE"/>
              <a:t>khsafe</a:t>
            </a:r>
          </a:p>
        </p:txBody>
      </p:sp>
      <p:sp>
        <p:nvSpPr>
          <p:cNvPr id="9" name="Platshållare för bildnummer 8"/>
          <p:cNvSpPr>
            <a:spLocks noGrp="1"/>
          </p:cNvSpPr>
          <p:nvPr>
            <p:ph type="sldNum" sz="quarter" idx="12"/>
          </p:nvPr>
        </p:nvSpPr>
        <p:spPr/>
        <p:txBody>
          <a:bodyPr/>
          <a:lstStyle/>
          <a:p>
            <a:fld id="{CD62786D-D9D7-4898-97B3-90CBB7917980}" type="slidenum">
              <a:rPr lang="sv-SE" smtClean="0"/>
              <a:t>‹#›</a:t>
            </a:fld>
            <a:endParaRPr lang="sv-SE"/>
          </a:p>
        </p:txBody>
      </p:sp>
    </p:spTree>
    <p:extLst>
      <p:ext uri="{BB962C8B-B14F-4D97-AF65-F5344CB8AC3E}">
        <p14:creationId xmlns:p14="http://schemas.microsoft.com/office/powerpoint/2010/main" val="20440515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datum 2"/>
          <p:cNvSpPr>
            <a:spLocks noGrp="1"/>
          </p:cNvSpPr>
          <p:nvPr>
            <p:ph type="dt" sz="half" idx="10"/>
          </p:nvPr>
        </p:nvSpPr>
        <p:spPr/>
        <p:txBody>
          <a:bodyPr/>
          <a:lstStyle/>
          <a:p>
            <a:fld id="{813F225D-F30D-48E9-9E91-5402CC178C85}" type="datetime1">
              <a:rPr lang="sv-SE" smtClean="0"/>
              <a:t>2018-03-14</a:t>
            </a:fld>
            <a:endParaRPr lang="sv-SE"/>
          </a:p>
        </p:txBody>
      </p:sp>
      <p:sp>
        <p:nvSpPr>
          <p:cNvPr id="4" name="Platshållare för sidfot 3"/>
          <p:cNvSpPr>
            <a:spLocks noGrp="1"/>
          </p:cNvSpPr>
          <p:nvPr>
            <p:ph type="ftr" sz="quarter" idx="11"/>
          </p:nvPr>
        </p:nvSpPr>
        <p:spPr/>
        <p:txBody>
          <a:bodyPr/>
          <a:lstStyle/>
          <a:p>
            <a:r>
              <a:rPr lang="sv-SE"/>
              <a:t>khsafe</a:t>
            </a:r>
          </a:p>
        </p:txBody>
      </p:sp>
      <p:sp>
        <p:nvSpPr>
          <p:cNvPr id="5" name="Platshållare för bildnummer 4"/>
          <p:cNvSpPr>
            <a:spLocks noGrp="1"/>
          </p:cNvSpPr>
          <p:nvPr>
            <p:ph type="sldNum" sz="quarter" idx="12"/>
          </p:nvPr>
        </p:nvSpPr>
        <p:spPr/>
        <p:txBody>
          <a:bodyPr/>
          <a:lstStyle/>
          <a:p>
            <a:fld id="{CD62786D-D9D7-4898-97B3-90CBB7917980}" type="slidenum">
              <a:rPr lang="sv-SE" smtClean="0"/>
              <a:t>‹#›</a:t>
            </a:fld>
            <a:endParaRPr lang="sv-SE"/>
          </a:p>
        </p:txBody>
      </p:sp>
    </p:spTree>
    <p:extLst>
      <p:ext uri="{BB962C8B-B14F-4D97-AF65-F5344CB8AC3E}">
        <p14:creationId xmlns:p14="http://schemas.microsoft.com/office/powerpoint/2010/main" val="19977000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fld id="{064890F9-664C-4566-B4DE-46CE900987BB}" type="datetime1">
              <a:rPr lang="sv-SE" smtClean="0"/>
              <a:t>2018-03-14</a:t>
            </a:fld>
            <a:endParaRPr lang="sv-SE"/>
          </a:p>
        </p:txBody>
      </p:sp>
      <p:sp>
        <p:nvSpPr>
          <p:cNvPr id="3" name="Platshållare för sidfot 2"/>
          <p:cNvSpPr>
            <a:spLocks noGrp="1"/>
          </p:cNvSpPr>
          <p:nvPr>
            <p:ph type="ftr" sz="quarter" idx="11"/>
          </p:nvPr>
        </p:nvSpPr>
        <p:spPr/>
        <p:txBody>
          <a:bodyPr/>
          <a:lstStyle/>
          <a:p>
            <a:r>
              <a:rPr lang="sv-SE"/>
              <a:t>khsafe</a:t>
            </a:r>
          </a:p>
        </p:txBody>
      </p:sp>
      <p:sp>
        <p:nvSpPr>
          <p:cNvPr id="4" name="Platshållare för bildnummer 3"/>
          <p:cNvSpPr>
            <a:spLocks noGrp="1"/>
          </p:cNvSpPr>
          <p:nvPr>
            <p:ph type="sldNum" sz="quarter" idx="12"/>
          </p:nvPr>
        </p:nvSpPr>
        <p:spPr/>
        <p:txBody>
          <a:bodyPr/>
          <a:lstStyle/>
          <a:p>
            <a:fld id="{CD62786D-D9D7-4898-97B3-90CBB7917980}" type="slidenum">
              <a:rPr lang="sv-SE" smtClean="0"/>
              <a:t>‹#›</a:t>
            </a:fld>
            <a:endParaRPr lang="sv-SE"/>
          </a:p>
        </p:txBody>
      </p:sp>
    </p:spTree>
    <p:extLst>
      <p:ext uri="{BB962C8B-B14F-4D97-AF65-F5344CB8AC3E}">
        <p14:creationId xmlns:p14="http://schemas.microsoft.com/office/powerpoint/2010/main" val="30994228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457200" y="273050"/>
            <a:ext cx="3008313" cy="1162050"/>
          </a:xfrm>
        </p:spPr>
        <p:txBody>
          <a:bodyPr anchor="b"/>
          <a:lstStyle>
            <a:lvl1pPr algn="l">
              <a:defRPr sz="2000" b="1"/>
            </a:lvl1pPr>
          </a:lstStyle>
          <a:p>
            <a:r>
              <a:rPr lang="sv-SE"/>
              <a:t>Klicka här för att ändra format</a:t>
            </a:r>
          </a:p>
        </p:txBody>
      </p:sp>
      <p:sp>
        <p:nvSpPr>
          <p:cNvPr id="3" name="Platshållare för innehåll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5" name="Platshållare för datum 4"/>
          <p:cNvSpPr>
            <a:spLocks noGrp="1"/>
          </p:cNvSpPr>
          <p:nvPr>
            <p:ph type="dt" sz="half" idx="10"/>
          </p:nvPr>
        </p:nvSpPr>
        <p:spPr/>
        <p:txBody>
          <a:bodyPr/>
          <a:lstStyle/>
          <a:p>
            <a:fld id="{CAA1042B-3859-4316-A84E-452369834987}" type="datetime1">
              <a:rPr lang="sv-SE" smtClean="0"/>
              <a:t>2018-03-14</a:t>
            </a:fld>
            <a:endParaRPr lang="sv-SE"/>
          </a:p>
        </p:txBody>
      </p:sp>
      <p:sp>
        <p:nvSpPr>
          <p:cNvPr id="6" name="Platshållare för sidfot 5"/>
          <p:cNvSpPr>
            <a:spLocks noGrp="1"/>
          </p:cNvSpPr>
          <p:nvPr>
            <p:ph type="ftr" sz="quarter" idx="11"/>
          </p:nvPr>
        </p:nvSpPr>
        <p:spPr/>
        <p:txBody>
          <a:bodyPr/>
          <a:lstStyle/>
          <a:p>
            <a:r>
              <a:rPr lang="sv-SE"/>
              <a:t>khsafe</a:t>
            </a:r>
          </a:p>
        </p:txBody>
      </p:sp>
      <p:sp>
        <p:nvSpPr>
          <p:cNvPr id="7" name="Platshållare för bildnummer 6"/>
          <p:cNvSpPr>
            <a:spLocks noGrp="1"/>
          </p:cNvSpPr>
          <p:nvPr>
            <p:ph type="sldNum" sz="quarter" idx="12"/>
          </p:nvPr>
        </p:nvSpPr>
        <p:spPr/>
        <p:txBody>
          <a:bodyPr/>
          <a:lstStyle/>
          <a:p>
            <a:fld id="{CD62786D-D9D7-4898-97B3-90CBB7917980}" type="slidenum">
              <a:rPr lang="sv-SE" smtClean="0"/>
              <a:t>‹#›</a:t>
            </a:fld>
            <a:endParaRPr lang="sv-SE"/>
          </a:p>
        </p:txBody>
      </p:sp>
    </p:spTree>
    <p:extLst>
      <p:ext uri="{BB962C8B-B14F-4D97-AF65-F5344CB8AC3E}">
        <p14:creationId xmlns:p14="http://schemas.microsoft.com/office/powerpoint/2010/main" val="36621937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1792288" y="4800600"/>
            <a:ext cx="5486400" cy="566738"/>
          </a:xfrm>
        </p:spPr>
        <p:txBody>
          <a:bodyPr anchor="b"/>
          <a:lstStyle>
            <a:lvl1pPr algn="l">
              <a:defRPr sz="2000" b="1"/>
            </a:lvl1pPr>
          </a:lstStyle>
          <a:p>
            <a:r>
              <a:rPr lang="sv-SE"/>
              <a:t>Klicka här för att ändra format</a:t>
            </a:r>
          </a:p>
        </p:txBody>
      </p:sp>
      <p:sp>
        <p:nvSpPr>
          <p:cNvPr id="3" name="Platshållare för bild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5" name="Platshållare för datum 4"/>
          <p:cNvSpPr>
            <a:spLocks noGrp="1"/>
          </p:cNvSpPr>
          <p:nvPr>
            <p:ph type="dt" sz="half" idx="10"/>
          </p:nvPr>
        </p:nvSpPr>
        <p:spPr/>
        <p:txBody>
          <a:bodyPr/>
          <a:lstStyle/>
          <a:p>
            <a:fld id="{1BC4A211-313F-48A6-8C47-27A42DC7E81B}" type="datetime1">
              <a:rPr lang="sv-SE" smtClean="0"/>
              <a:t>2018-03-14</a:t>
            </a:fld>
            <a:endParaRPr lang="sv-SE"/>
          </a:p>
        </p:txBody>
      </p:sp>
      <p:sp>
        <p:nvSpPr>
          <p:cNvPr id="6" name="Platshållare för sidfot 5"/>
          <p:cNvSpPr>
            <a:spLocks noGrp="1"/>
          </p:cNvSpPr>
          <p:nvPr>
            <p:ph type="ftr" sz="quarter" idx="11"/>
          </p:nvPr>
        </p:nvSpPr>
        <p:spPr/>
        <p:txBody>
          <a:bodyPr/>
          <a:lstStyle/>
          <a:p>
            <a:r>
              <a:rPr lang="sv-SE"/>
              <a:t>khsafe</a:t>
            </a:r>
          </a:p>
        </p:txBody>
      </p:sp>
      <p:sp>
        <p:nvSpPr>
          <p:cNvPr id="7" name="Platshållare för bildnummer 6"/>
          <p:cNvSpPr>
            <a:spLocks noGrp="1"/>
          </p:cNvSpPr>
          <p:nvPr>
            <p:ph type="sldNum" sz="quarter" idx="12"/>
          </p:nvPr>
        </p:nvSpPr>
        <p:spPr/>
        <p:txBody>
          <a:bodyPr/>
          <a:lstStyle/>
          <a:p>
            <a:fld id="{CD62786D-D9D7-4898-97B3-90CBB7917980}" type="slidenum">
              <a:rPr lang="sv-SE" smtClean="0"/>
              <a:t>‹#›</a:t>
            </a:fld>
            <a:endParaRPr lang="sv-SE"/>
          </a:p>
        </p:txBody>
      </p:sp>
    </p:spTree>
    <p:extLst>
      <p:ext uri="{BB962C8B-B14F-4D97-AF65-F5344CB8AC3E}">
        <p14:creationId xmlns:p14="http://schemas.microsoft.com/office/powerpoint/2010/main" val="13118369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sv-SE"/>
              <a:t>Klicka här för att ändra format</a:t>
            </a:r>
          </a:p>
        </p:txBody>
      </p:sp>
      <p:sp>
        <p:nvSpPr>
          <p:cNvPr id="3" name="Platshållare för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95C0038-DDD4-438D-B642-70D025CE0320}" type="datetime1">
              <a:rPr lang="sv-SE" smtClean="0"/>
              <a:t>2018-03-14</a:t>
            </a:fld>
            <a:endParaRPr lang="sv-SE"/>
          </a:p>
        </p:txBody>
      </p:sp>
      <p:sp>
        <p:nvSpPr>
          <p:cNvPr id="5" name="Platshållare för sidfo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sv-SE"/>
              <a:t>khsafe</a:t>
            </a:r>
          </a:p>
        </p:txBody>
      </p:sp>
      <p:sp>
        <p:nvSpPr>
          <p:cNvPr id="6" name="Platshållare för bild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62786D-D9D7-4898-97B3-90CBB7917980}" type="slidenum">
              <a:rPr lang="sv-SE" smtClean="0"/>
              <a:t>‹#›</a:t>
            </a:fld>
            <a:endParaRPr lang="sv-SE"/>
          </a:p>
        </p:txBody>
      </p:sp>
    </p:spTree>
    <p:extLst>
      <p:ext uri="{BB962C8B-B14F-4D97-AF65-F5344CB8AC3E}">
        <p14:creationId xmlns:p14="http://schemas.microsoft.com/office/powerpoint/2010/main" val="28080216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p:txBody>
          <a:bodyPr/>
          <a:lstStyle/>
          <a:p>
            <a:r>
              <a:rPr lang="sv-SE" dirty="0" smtClean="0"/>
              <a:t>Dialogmöte</a:t>
            </a:r>
            <a:br>
              <a:rPr lang="sv-SE" dirty="0" smtClean="0"/>
            </a:br>
            <a:r>
              <a:rPr lang="sv-SE" dirty="0" smtClean="0"/>
              <a:t>mars 2018</a:t>
            </a:r>
            <a:endParaRPr lang="sv-SE" dirty="0"/>
          </a:p>
        </p:txBody>
      </p:sp>
      <p:sp>
        <p:nvSpPr>
          <p:cNvPr id="3" name="Underrubrik 2"/>
          <p:cNvSpPr>
            <a:spLocks noGrp="1"/>
          </p:cNvSpPr>
          <p:nvPr>
            <p:ph type="subTitle" idx="1"/>
          </p:nvPr>
        </p:nvSpPr>
        <p:spPr/>
        <p:txBody>
          <a:bodyPr/>
          <a:lstStyle/>
          <a:p>
            <a:r>
              <a:rPr lang="sv-SE" sz="2000" dirty="0" smtClean="0"/>
              <a:t>8/3 Onsala</a:t>
            </a:r>
          </a:p>
          <a:p>
            <a:r>
              <a:rPr lang="sv-SE" sz="2000" dirty="0" smtClean="0"/>
              <a:t>12/3 </a:t>
            </a:r>
            <a:r>
              <a:rPr lang="sv-SE" sz="2000" dirty="0"/>
              <a:t>Halmstad </a:t>
            </a:r>
          </a:p>
          <a:p>
            <a:r>
              <a:rPr lang="sv-SE" sz="2000" dirty="0" smtClean="0"/>
              <a:t>14/3 Katrineberg</a:t>
            </a:r>
            <a:endParaRPr lang="sv-SE" sz="2000" dirty="0"/>
          </a:p>
        </p:txBody>
      </p:sp>
    </p:spTree>
    <p:extLst>
      <p:ext uri="{BB962C8B-B14F-4D97-AF65-F5344CB8AC3E}">
        <p14:creationId xmlns:p14="http://schemas.microsoft.com/office/powerpoint/2010/main" val="232298252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FOGIS - Domarrapport</a:t>
            </a:r>
            <a:endParaRPr lang="sv-SE" dirty="0"/>
          </a:p>
        </p:txBody>
      </p:sp>
      <p:sp>
        <p:nvSpPr>
          <p:cNvPr id="3" name="Platshållare för innehåll 2"/>
          <p:cNvSpPr>
            <a:spLocks noGrp="1"/>
          </p:cNvSpPr>
          <p:nvPr>
            <p:ph idx="1"/>
          </p:nvPr>
        </p:nvSpPr>
        <p:spPr/>
        <p:txBody>
          <a:bodyPr>
            <a:normAutofit lnSpcReduction="10000"/>
          </a:bodyPr>
          <a:lstStyle/>
          <a:p>
            <a:r>
              <a:rPr lang="sv-SE" dirty="0" smtClean="0"/>
              <a:t>Samtliga lag som deltar i divisionsspelet skall använda sig av matchrapport i FOGIS.</a:t>
            </a:r>
          </a:p>
          <a:p>
            <a:r>
              <a:rPr lang="sv-SE" dirty="0" smtClean="0"/>
              <a:t>Skall alltid fyllas i och tas med till match.</a:t>
            </a:r>
          </a:p>
          <a:p>
            <a:r>
              <a:rPr lang="sv-SE" dirty="0" smtClean="0"/>
              <a:t>Papperskopia sparas till 72 timmar efter match, därefter gäller det som finns i FOGIS.</a:t>
            </a:r>
          </a:p>
          <a:p>
            <a:r>
              <a:rPr lang="sv-SE" dirty="0" smtClean="0"/>
              <a:t>Resultat ansvarar hemmalagets ledare för att rapportera, gäller samtliga Divisioner.</a:t>
            </a:r>
          </a:p>
          <a:p>
            <a:r>
              <a:rPr lang="sv-SE" dirty="0" smtClean="0"/>
              <a:t>Rapportera resultat via SMS 0730-126 126 eller via FOGIS-inloggning. </a:t>
            </a:r>
          </a:p>
          <a:p>
            <a:endParaRPr lang="sv-SE" dirty="0" smtClean="0"/>
          </a:p>
          <a:p>
            <a:endParaRPr lang="sv-SE" dirty="0"/>
          </a:p>
        </p:txBody>
      </p:sp>
    </p:spTree>
    <p:extLst>
      <p:ext uri="{BB962C8B-B14F-4D97-AF65-F5344CB8AC3E}">
        <p14:creationId xmlns:p14="http://schemas.microsoft.com/office/powerpoint/2010/main" val="68020378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Läger/Utbildningar</a:t>
            </a:r>
            <a:endParaRPr lang="sv-SE" dirty="0"/>
          </a:p>
        </p:txBody>
      </p:sp>
      <p:sp>
        <p:nvSpPr>
          <p:cNvPr id="3" name="Platshållare för innehåll 2"/>
          <p:cNvSpPr>
            <a:spLocks noGrp="1"/>
          </p:cNvSpPr>
          <p:nvPr>
            <p:ph idx="1"/>
          </p:nvPr>
        </p:nvSpPr>
        <p:spPr>
          <a:xfrm>
            <a:off x="457200" y="1600200"/>
            <a:ext cx="3106688" cy="4525963"/>
          </a:xfrm>
        </p:spPr>
        <p:txBody>
          <a:bodyPr/>
          <a:lstStyle/>
          <a:p>
            <a:r>
              <a:rPr lang="sv-SE" dirty="0" smtClean="0"/>
              <a:t>Dagläger</a:t>
            </a:r>
          </a:p>
          <a:p>
            <a:r>
              <a:rPr lang="sv-SE" dirty="0" smtClean="0"/>
              <a:t>Matchläger</a:t>
            </a:r>
          </a:p>
          <a:p>
            <a:r>
              <a:rPr lang="sv-SE" dirty="0" smtClean="0"/>
              <a:t>15-17 år</a:t>
            </a:r>
          </a:p>
        </p:txBody>
      </p:sp>
      <p:sp>
        <p:nvSpPr>
          <p:cNvPr id="4" name="Platshållare för innehåll 2"/>
          <p:cNvSpPr txBox="1">
            <a:spLocks/>
          </p:cNvSpPr>
          <p:nvPr/>
        </p:nvSpPr>
        <p:spPr>
          <a:xfrm>
            <a:off x="3635896" y="1712259"/>
            <a:ext cx="4824536" cy="45259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sv-SE" dirty="0" smtClean="0"/>
              <a:t>Spelarutbildningsplanen, grund</a:t>
            </a:r>
          </a:p>
          <a:p>
            <a:r>
              <a:rPr lang="sv-SE" dirty="0" smtClean="0"/>
              <a:t>Grönt kort</a:t>
            </a:r>
          </a:p>
          <a:p>
            <a:r>
              <a:rPr lang="sv-SE" dirty="0" smtClean="0"/>
              <a:t>FSLL</a:t>
            </a:r>
          </a:p>
        </p:txBody>
      </p:sp>
    </p:spTree>
    <p:extLst>
      <p:ext uri="{BB962C8B-B14F-4D97-AF65-F5344CB8AC3E}">
        <p14:creationId xmlns:p14="http://schemas.microsoft.com/office/powerpoint/2010/main" val="287581844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dirty="0" smtClean="0"/>
              <a:t>Syfte med ”nya” riktlinjerna</a:t>
            </a:r>
            <a:endParaRPr lang="sv-SE" dirty="0"/>
          </a:p>
        </p:txBody>
      </p:sp>
      <p:sp>
        <p:nvSpPr>
          <p:cNvPr id="3" name="Content Placeholder 2"/>
          <p:cNvSpPr>
            <a:spLocks noGrp="1"/>
          </p:cNvSpPr>
          <p:nvPr>
            <p:ph idx="1"/>
          </p:nvPr>
        </p:nvSpPr>
        <p:spPr/>
        <p:txBody>
          <a:bodyPr/>
          <a:lstStyle/>
          <a:p>
            <a:pPr marL="0" indent="0">
              <a:buNone/>
            </a:pPr>
            <a:r>
              <a:rPr lang="sv-SE" b="1" dirty="0" smtClean="0"/>
              <a:t>Huvudsyfte</a:t>
            </a:r>
          </a:p>
          <a:p>
            <a:pPr marL="0" indent="0">
              <a:buNone/>
            </a:pPr>
            <a:r>
              <a:rPr lang="sv-SE" dirty="0" smtClean="0"/>
              <a:t>Så många som möjligt så länge som möjligt </a:t>
            </a:r>
          </a:p>
          <a:p>
            <a:endParaRPr lang="sv-SE" dirty="0"/>
          </a:p>
          <a:p>
            <a:pPr marL="0" indent="0">
              <a:buNone/>
            </a:pPr>
            <a:r>
              <a:rPr lang="sv-SE" b="1" dirty="0" smtClean="0"/>
              <a:t>Medel</a:t>
            </a:r>
          </a:p>
          <a:p>
            <a:pPr>
              <a:buFontTx/>
              <a:buChar char="-"/>
            </a:pPr>
            <a:r>
              <a:rPr lang="sv-SE" dirty="0" smtClean="0"/>
              <a:t>Nivå som motsvarar mognad och nivå</a:t>
            </a:r>
          </a:p>
          <a:p>
            <a:pPr>
              <a:buFontTx/>
              <a:buChar char="-"/>
            </a:pPr>
            <a:r>
              <a:rPr lang="sv-SE" dirty="0" smtClean="0"/>
              <a:t>Flexibelt sätt att möta minskat antal spelare</a:t>
            </a:r>
          </a:p>
          <a:p>
            <a:pPr>
              <a:buFontTx/>
              <a:buChar char="-"/>
            </a:pPr>
            <a:r>
              <a:rPr lang="sv-SE" dirty="0" smtClean="0"/>
              <a:t>Kontinuitet i föreningens lag</a:t>
            </a:r>
          </a:p>
          <a:p>
            <a:endParaRPr lang="sv-SE" dirty="0"/>
          </a:p>
        </p:txBody>
      </p:sp>
    </p:spTree>
    <p:extLst>
      <p:ext uri="{BB962C8B-B14F-4D97-AF65-F5344CB8AC3E}">
        <p14:creationId xmlns:p14="http://schemas.microsoft.com/office/powerpoint/2010/main" val="390143126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Dialog om …</a:t>
            </a:r>
            <a:endParaRPr lang="sv-SE" dirty="0"/>
          </a:p>
        </p:txBody>
      </p:sp>
      <p:sp>
        <p:nvSpPr>
          <p:cNvPr id="3" name="Platshållare för innehåll 2"/>
          <p:cNvSpPr>
            <a:spLocks noGrp="1"/>
          </p:cNvSpPr>
          <p:nvPr>
            <p:ph idx="1"/>
          </p:nvPr>
        </p:nvSpPr>
        <p:spPr/>
        <p:txBody>
          <a:bodyPr/>
          <a:lstStyle/>
          <a:p>
            <a:r>
              <a:rPr lang="sv-SE" dirty="0" smtClean="0"/>
              <a:t>Vad anser ni är föreningarnas/tränarnas ansvar i relation till de ”nya” riktlinjerna för barn- och ungdomsfotboll?</a:t>
            </a:r>
          </a:p>
          <a:p>
            <a:r>
              <a:rPr lang="sv-SE" dirty="0" smtClean="0"/>
              <a:t>Vilka utmaningar ser ni för föreningar i relation till dessa ”nya” riktlinjer?</a:t>
            </a:r>
          </a:p>
          <a:p>
            <a:endParaRPr lang="sv-SE" dirty="0"/>
          </a:p>
        </p:txBody>
      </p:sp>
    </p:spTree>
    <p:extLst>
      <p:ext uri="{BB962C8B-B14F-4D97-AF65-F5344CB8AC3E}">
        <p14:creationId xmlns:p14="http://schemas.microsoft.com/office/powerpoint/2010/main" val="152917116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Dialog om …</a:t>
            </a:r>
            <a:endParaRPr lang="sv-SE" dirty="0"/>
          </a:p>
        </p:txBody>
      </p:sp>
      <p:sp>
        <p:nvSpPr>
          <p:cNvPr id="3" name="Platshållare för innehåll 2"/>
          <p:cNvSpPr>
            <a:spLocks noGrp="1"/>
          </p:cNvSpPr>
          <p:nvPr>
            <p:ph idx="1"/>
          </p:nvPr>
        </p:nvSpPr>
        <p:spPr/>
        <p:txBody>
          <a:bodyPr/>
          <a:lstStyle/>
          <a:p>
            <a:r>
              <a:rPr lang="sv-SE" dirty="0" smtClean="0"/>
              <a:t>Vad för typ av fortbildning/stöd från HFF skulle ni önska i relation till de ”nya” riktlinjerna för barn och ungdomsfotboll? </a:t>
            </a:r>
          </a:p>
          <a:p>
            <a:pPr marL="0" indent="0">
              <a:buNone/>
            </a:pPr>
            <a:endParaRPr lang="sv-SE" dirty="0"/>
          </a:p>
        </p:txBody>
      </p:sp>
    </p:spTree>
    <p:extLst>
      <p:ext uri="{BB962C8B-B14F-4D97-AF65-F5344CB8AC3E}">
        <p14:creationId xmlns:p14="http://schemas.microsoft.com/office/powerpoint/2010/main" val="6855608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sv-SE"/>
          </a:p>
        </p:txBody>
      </p:sp>
      <p:sp>
        <p:nvSpPr>
          <p:cNvPr id="3" name="Content Placeholder 2"/>
          <p:cNvSpPr>
            <a:spLocks noGrp="1"/>
          </p:cNvSpPr>
          <p:nvPr>
            <p:ph idx="1"/>
          </p:nvPr>
        </p:nvSpPr>
        <p:spPr/>
        <p:txBody>
          <a:bodyPr/>
          <a:lstStyle/>
          <a:p>
            <a:pPr marL="0" indent="0">
              <a:buNone/>
            </a:pPr>
            <a:endParaRPr lang="sv-SE" dirty="0" smtClean="0"/>
          </a:p>
          <a:p>
            <a:pPr marL="0" indent="0">
              <a:buNone/>
            </a:pPr>
            <a:endParaRPr lang="sv-SE" dirty="0"/>
          </a:p>
          <a:p>
            <a:pPr marL="0" indent="0">
              <a:buNone/>
            </a:pPr>
            <a:endParaRPr lang="sv-SE" dirty="0" smtClean="0"/>
          </a:p>
          <a:p>
            <a:pPr marL="0" indent="0" algn="ctr">
              <a:buNone/>
            </a:pPr>
            <a:r>
              <a:rPr lang="sv-SE" b="1" dirty="0" smtClean="0"/>
              <a:t>Frågor/funderingar</a:t>
            </a:r>
            <a:endParaRPr lang="sv-SE" b="1" dirty="0"/>
          </a:p>
        </p:txBody>
      </p:sp>
    </p:spTree>
    <p:extLst>
      <p:ext uri="{BB962C8B-B14F-4D97-AF65-F5344CB8AC3E}">
        <p14:creationId xmlns:p14="http://schemas.microsoft.com/office/powerpoint/2010/main" val="39323990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dirty="0" smtClean="0"/>
              <a:t>Inledning </a:t>
            </a:r>
            <a:endParaRPr lang="sv-SE" dirty="0"/>
          </a:p>
        </p:txBody>
      </p:sp>
      <p:sp>
        <p:nvSpPr>
          <p:cNvPr id="3" name="Content Placeholder 2"/>
          <p:cNvSpPr>
            <a:spLocks noGrp="1"/>
          </p:cNvSpPr>
          <p:nvPr>
            <p:ph idx="1"/>
          </p:nvPr>
        </p:nvSpPr>
        <p:spPr/>
        <p:txBody>
          <a:bodyPr>
            <a:normAutofit fontScale="92500" lnSpcReduction="10000"/>
          </a:bodyPr>
          <a:lstStyle/>
          <a:p>
            <a:r>
              <a:rPr lang="sv-SE" dirty="0" smtClean="0"/>
              <a:t>Den information som delges idag är det viktigt att sprida till </a:t>
            </a:r>
            <a:r>
              <a:rPr lang="sv-SE" b="1" u="sng" dirty="0" smtClean="0"/>
              <a:t>ALLA</a:t>
            </a:r>
            <a:r>
              <a:rPr lang="sv-SE" dirty="0" smtClean="0"/>
              <a:t> ledare inom föreningen. </a:t>
            </a:r>
          </a:p>
          <a:p>
            <a:r>
              <a:rPr lang="sv-SE" dirty="0" smtClean="0"/>
              <a:t>De förslag kring barn- och ungdomsfotbollen som presenteras idag är baserad på de åsikter som inkom vid föregående dialogmöten. </a:t>
            </a:r>
          </a:p>
          <a:p>
            <a:r>
              <a:rPr lang="sv-SE" dirty="0" smtClean="0"/>
              <a:t>Bland resultaten som hämtades in vid föregående dialogmöten kan nämnas att 83% av de inkomna svaren förordade divisionsspel och 85% var för en omlottning efter sommaren i de serier där det var möjligt. </a:t>
            </a:r>
            <a:endParaRPr lang="sv-SE" dirty="0"/>
          </a:p>
        </p:txBody>
      </p:sp>
    </p:spTree>
    <p:extLst>
      <p:ext uri="{BB962C8B-B14F-4D97-AF65-F5344CB8AC3E}">
        <p14:creationId xmlns:p14="http://schemas.microsoft.com/office/powerpoint/2010/main" val="20210720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Agenda</a:t>
            </a:r>
            <a:endParaRPr lang="sv-SE" dirty="0"/>
          </a:p>
        </p:txBody>
      </p:sp>
      <p:sp>
        <p:nvSpPr>
          <p:cNvPr id="3" name="Platshållare för innehåll 2"/>
          <p:cNvSpPr>
            <a:spLocks noGrp="1"/>
          </p:cNvSpPr>
          <p:nvPr>
            <p:ph idx="1"/>
          </p:nvPr>
        </p:nvSpPr>
        <p:spPr>
          <a:xfrm>
            <a:off x="457200" y="1600200"/>
            <a:ext cx="3466728" cy="4525963"/>
          </a:xfrm>
        </p:spPr>
        <p:txBody>
          <a:bodyPr>
            <a:normAutofit/>
          </a:bodyPr>
          <a:lstStyle/>
          <a:p>
            <a:pPr marL="0" lvl="0" indent="0">
              <a:buNone/>
            </a:pPr>
            <a:r>
              <a:rPr lang="sv-SE" sz="2400" dirty="0" smtClean="0"/>
              <a:t>Information</a:t>
            </a:r>
          </a:p>
          <a:p>
            <a:pPr lvl="0"/>
            <a:r>
              <a:rPr lang="sv-SE" sz="2400" dirty="0" smtClean="0"/>
              <a:t>Tävlingsbestämmelser</a:t>
            </a:r>
          </a:p>
          <a:p>
            <a:pPr lvl="0"/>
            <a:r>
              <a:rPr lang="sv-SE" sz="2400" dirty="0" smtClean="0"/>
              <a:t>Matchbokning, ändring</a:t>
            </a:r>
          </a:p>
          <a:p>
            <a:pPr lvl="0"/>
            <a:r>
              <a:rPr lang="sv-SE" sz="2400" dirty="0" smtClean="0"/>
              <a:t>Tillståndsansökan</a:t>
            </a:r>
          </a:p>
          <a:p>
            <a:pPr lvl="0"/>
            <a:r>
              <a:rPr lang="sv-SE" sz="2400" dirty="0" smtClean="0"/>
              <a:t>Matchrapport </a:t>
            </a:r>
            <a:r>
              <a:rPr lang="sv-SE" sz="2400" dirty="0" err="1" smtClean="0"/>
              <a:t>fogis</a:t>
            </a:r>
            <a:endParaRPr lang="sv-SE" sz="2400" dirty="0" smtClean="0"/>
          </a:p>
          <a:p>
            <a:pPr lvl="0"/>
            <a:r>
              <a:rPr lang="sv-SE" sz="2400" dirty="0" smtClean="0"/>
              <a:t>Förenings ansvar</a:t>
            </a:r>
          </a:p>
          <a:p>
            <a:pPr lvl="0"/>
            <a:r>
              <a:rPr lang="sv-SE" sz="2400" dirty="0" smtClean="0"/>
              <a:t>Spelardisponering</a:t>
            </a:r>
          </a:p>
          <a:p>
            <a:pPr lvl="0"/>
            <a:r>
              <a:rPr lang="sv-SE" sz="2400" dirty="0" smtClean="0"/>
              <a:t>Läger/Utbildningar</a:t>
            </a:r>
            <a:endParaRPr lang="sv-SE" sz="2400" dirty="0"/>
          </a:p>
          <a:p>
            <a:pPr lvl="0"/>
            <a:endParaRPr lang="sv-SE" sz="2400" dirty="0" smtClean="0"/>
          </a:p>
          <a:p>
            <a:pPr marL="0" indent="0">
              <a:buNone/>
            </a:pPr>
            <a:endParaRPr lang="sv-SE" dirty="0"/>
          </a:p>
        </p:txBody>
      </p:sp>
      <p:sp>
        <p:nvSpPr>
          <p:cNvPr id="4" name="Platshållare för innehåll 2"/>
          <p:cNvSpPr txBox="1">
            <a:spLocks/>
          </p:cNvSpPr>
          <p:nvPr/>
        </p:nvSpPr>
        <p:spPr>
          <a:xfrm>
            <a:off x="4716016" y="1556792"/>
            <a:ext cx="3466728" cy="45259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sv-SE" sz="2400" dirty="0" smtClean="0"/>
              <a:t>Dialog om …</a:t>
            </a:r>
          </a:p>
          <a:p>
            <a:r>
              <a:rPr lang="sv-SE" sz="2400" dirty="0" smtClean="0"/>
              <a:t>Klubbarnas ansvar och utmaningar i relation till barn och ungdomsfotboll </a:t>
            </a:r>
          </a:p>
          <a:p>
            <a:r>
              <a:rPr lang="sv-SE" sz="2400" dirty="0" smtClean="0"/>
              <a:t>Fortbildning</a:t>
            </a:r>
          </a:p>
          <a:p>
            <a:pPr marL="0" indent="0">
              <a:buFont typeface="Arial" panose="020B0604020202020204" pitchFamily="34" charset="0"/>
              <a:buNone/>
            </a:pPr>
            <a:endParaRPr lang="sv-SE" dirty="0"/>
          </a:p>
        </p:txBody>
      </p:sp>
    </p:spTree>
    <p:extLst>
      <p:ext uri="{BB962C8B-B14F-4D97-AF65-F5344CB8AC3E}">
        <p14:creationId xmlns:p14="http://schemas.microsoft.com/office/powerpoint/2010/main" val="216617266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a:bodyPr>
          <a:lstStyle/>
          <a:p>
            <a:r>
              <a:rPr lang="sv-SE" sz="3200" dirty="0" smtClean="0"/>
              <a:t>Tävlingsbestämmelser/Förenings ansvar</a:t>
            </a:r>
            <a:endParaRPr lang="sv-SE" sz="3200" dirty="0"/>
          </a:p>
        </p:txBody>
      </p:sp>
      <p:sp>
        <p:nvSpPr>
          <p:cNvPr id="3" name="Platshållare för innehåll 2"/>
          <p:cNvSpPr>
            <a:spLocks noGrp="1"/>
          </p:cNvSpPr>
          <p:nvPr>
            <p:ph idx="1"/>
          </p:nvPr>
        </p:nvSpPr>
        <p:spPr>
          <a:ln>
            <a:solidFill>
              <a:schemeClr val="accent1"/>
            </a:solidFill>
          </a:ln>
        </p:spPr>
        <p:txBody>
          <a:bodyPr>
            <a:normAutofit fontScale="85000" lnSpcReduction="20000"/>
          </a:bodyPr>
          <a:lstStyle/>
          <a:p>
            <a:r>
              <a:rPr lang="sv-SE" dirty="0" smtClean="0"/>
              <a:t>TB</a:t>
            </a:r>
          </a:p>
          <a:p>
            <a:pPr lvl="1"/>
            <a:r>
              <a:rPr lang="sv-SE" dirty="0" smtClean="0"/>
              <a:t>Oavsett </a:t>
            </a:r>
            <a:r>
              <a:rPr lang="sv-SE" dirty="0"/>
              <a:t>arrangemang/match ansvarar föreningen för att arenan är säker att vistas och spela på.</a:t>
            </a:r>
          </a:p>
          <a:p>
            <a:pPr lvl="1"/>
            <a:r>
              <a:rPr lang="sv-SE" dirty="0"/>
              <a:t>Kännedom om </a:t>
            </a:r>
            <a:r>
              <a:rPr lang="sv-SE" dirty="0" smtClean="0"/>
              <a:t>tävlingsbestämmelserna</a:t>
            </a:r>
          </a:p>
          <a:p>
            <a:pPr lvl="0"/>
            <a:r>
              <a:rPr lang="sv-SE" dirty="0" smtClean="0"/>
              <a:t>TB för barn och ungdom</a:t>
            </a:r>
          </a:p>
          <a:p>
            <a:r>
              <a:rPr lang="sv-SE" dirty="0"/>
              <a:t>RB, Föreningen disponerar sina spelare fritt mellan lagen förutsatt att man följer spelardisponering och de sportsliga värderingarna</a:t>
            </a:r>
            <a:r>
              <a:rPr lang="sv-SE" dirty="0" smtClean="0"/>
              <a:t>.</a:t>
            </a:r>
          </a:p>
          <a:p>
            <a:pPr lvl="0"/>
            <a:r>
              <a:rPr lang="sv-SE" dirty="0" smtClean="0"/>
              <a:t>Spelregler</a:t>
            </a:r>
          </a:p>
          <a:p>
            <a:pPr lvl="0"/>
            <a:r>
              <a:rPr lang="sv-SE" dirty="0" smtClean="0"/>
              <a:t>Spelformer</a:t>
            </a:r>
          </a:p>
          <a:p>
            <a:pPr lvl="0"/>
            <a:r>
              <a:rPr lang="sv-SE" dirty="0" smtClean="0"/>
              <a:t>Anmälda lag till serier och DM</a:t>
            </a:r>
          </a:p>
          <a:p>
            <a:pPr lvl="0"/>
            <a:endParaRPr lang="sv-SE" dirty="0"/>
          </a:p>
        </p:txBody>
      </p:sp>
    </p:spTree>
    <p:extLst>
      <p:ext uri="{BB962C8B-B14F-4D97-AF65-F5344CB8AC3E}">
        <p14:creationId xmlns:p14="http://schemas.microsoft.com/office/powerpoint/2010/main" val="48821867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dirty="0" smtClean="0"/>
              <a:t>Tidsplan</a:t>
            </a:r>
            <a:endParaRPr lang="sv-SE"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264458984"/>
              </p:ext>
            </p:extLst>
          </p:nvPr>
        </p:nvGraphicFramePr>
        <p:xfrm>
          <a:off x="0" y="332654"/>
          <a:ext cx="9144001" cy="6239130"/>
        </p:xfrm>
        <a:graphic>
          <a:graphicData uri="http://schemas.openxmlformats.org/drawingml/2006/table">
            <a:tbl>
              <a:tblPr firstRow="1" bandRow="1">
                <a:tableStyleId>{5C22544A-7EE6-4342-B048-85BDC9FD1C3A}</a:tableStyleId>
              </a:tblPr>
              <a:tblGrid>
                <a:gridCol w="2331751"/>
                <a:gridCol w="1588685"/>
                <a:gridCol w="1565965"/>
                <a:gridCol w="1828800"/>
                <a:gridCol w="1828800"/>
              </a:tblGrid>
              <a:tr h="375170">
                <a:tc>
                  <a:txBody>
                    <a:bodyPr/>
                    <a:lstStyle/>
                    <a:p>
                      <a:endParaRPr lang="sv-SE" dirty="0"/>
                    </a:p>
                  </a:txBody>
                  <a:tcPr/>
                </a:tc>
                <a:tc>
                  <a:txBody>
                    <a:bodyPr/>
                    <a:lstStyle/>
                    <a:p>
                      <a:r>
                        <a:rPr lang="sv-SE" dirty="0" smtClean="0"/>
                        <a:t>11 mot 11</a:t>
                      </a:r>
                      <a:endParaRPr lang="sv-SE" dirty="0"/>
                    </a:p>
                  </a:txBody>
                  <a:tcPr/>
                </a:tc>
                <a:tc>
                  <a:txBody>
                    <a:bodyPr/>
                    <a:lstStyle/>
                    <a:p>
                      <a:r>
                        <a:rPr lang="sv-SE" dirty="0" smtClean="0"/>
                        <a:t>9 mot 9</a:t>
                      </a:r>
                      <a:endParaRPr lang="sv-SE" dirty="0"/>
                    </a:p>
                  </a:txBody>
                  <a:tcPr/>
                </a:tc>
                <a:tc>
                  <a:txBody>
                    <a:bodyPr/>
                    <a:lstStyle/>
                    <a:p>
                      <a:r>
                        <a:rPr lang="sv-SE" dirty="0" smtClean="0"/>
                        <a:t>7 mot 7</a:t>
                      </a:r>
                      <a:endParaRPr lang="sv-SE" dirty="0"/>
                    </a:p>
                  </a:txBody>
                  <a:tcPr/>
                </a:tc>
                <a:tc>
                  <a:txBody>
                    <a:bodyPr/>
                    <a:lstStyle/>
                    <a:p>
                      <a:r>
                        <a:rPr lang="sv-SE" dirty="0" smtClean="0"/>
                        <a:t>DM </a:t>
                      </a:r>
                      <a:endParaRPr lang="sv-SE" dirty="0"/>
                    </a:p>
                  </a:txBody>
                  <a:tcPr/>
                </a:tc>
              </a:tr>
              <a:tr h="375170">
                <a:tc>
                  <a:txBody>
                    <a:bodyPr/>
                    <a:lstStyle/>
                    <a:p>
                      <a:r>
                        <a:rPr lang="sv-SE" dirty="0" smtClean="0"/>
                        <a:t>Anmälan till</a:t>
                      </a:r>
                      <a:r>
                        <a:rPr lang="sv-SE" baseline="0" dirty="0" smtClean="0"/>
                        <a:t> HFF</a:t>
                      </a:r>
                      <a:endParaRPr lang="sv-SE" dirty="0"/>
                    </a:p>
                  </a:txBody>
                  <a:tcPr/>
                </a:tc>
                <a:tc>
                  <a:txBody>
                    <a:bodyPr/>
                    <a:lstStyle/>
                    <a:p>
                      <a:r>
                        <a:rPr lang="sv-SE" dirty="0" smtClean="0"/>
                        <a:t>13 Feb</a:t>
                      </a:r>
                      <a:endParaRPr lang="sv-SE" dirty="0"/>
                    </a:p>
                  </a:txBody>
                  <a:tcPr/>
                </a:tc>
                <a:tc>
                  <a:txBody>
                    <a:bodyPr/>
                    <a:lstStyle/>
                    <a:p>
                      <a:r>
                        <a:rPr lang="sv-SE" dirty="0" smtClean="0"/>
                        <a:t>25</a:t>
                      </a:r>
                      <a:r>
                        <a:rPr lang="sv-SE" baseline="0" dirty="0" smtClean="0"/>
                        <a:t> Feb</a:t>
                      </a:r>
                      <a:endParaRPr lang="sv-SE" dirty="0"/>
                    </a:p>
                  </a:txBody>
                  <a:tcPr/>
                </a:tc>
                <a:tc>
                  <a:txBody>
                    <a:bodyPr/>
                    <a:lstStyle/>
                    <a:p>
                      <a:r>
                        <a:rPr lang="sv-SE" dirty="0" smtClean="0"/>
                        <a:t>25 Feb</a:t>
                      </a:r>
                      <a:endParaRPr lang="sv-SE" dirty="0"/>
                    </a:p>
                  </a:txBody>
                  <a:tcPr/>
                </a:tc>
                <a:tc>
                  <a:txBody>
                    <a:bodyPr/>
                    <a:lstStyle/>
                    <a:p>
                      <a:r>
                        <a:rPr lang="sv-SE" dirty="0" smtClean="0"/>
                        <a:t>1 Mars</a:t>
                      </a:r>
                      <a:endParaRPr lang="sv-SE" dirty="0"/>
                    </a:p>
                  </a:txBody>
                  <a:tcPr/>
                </a:tc>
              </a:tr>
              <a:tr h="375170">
                <a:tc>
                  <a:txBody>
                    <a:bodyPr/>
                    <a:lstStyle/>
                    <a:p>
                      <a:r>
                        <a:rPr lang="sv-SE" dirty="0" smtClean="0"/>
                        <a:t>Anmälda lag mail</a:t>
                      </a:r>
                      <a:endParaRPr lang="sv-SE" dirty="0"/>
                    </a:p>
                  </a:txBody>
                  <a:tcPr/>
                </a:tc>
                <a:tc>
                  <a:txBody>
                    <a:bodyPr/>
                    <a:lstStyle/>
                    <a:p>
                      <a:r>
                        <a:rPr lang="sv-SE" dirty="0" smtClean="0"/>
                        <a:t>13 Feb</a:t>
                      </a:r>
                      <a:endParaRPr lang="sv-SE" dirty="0"/>
                    </a:p>
                  </a:txBody>
                  <a:tcPr/>
                </a:tc>
                <a:tc>
                  <a:txBody>
                    <a:bodyPr/>
                    <a:lstStyle/>
                    <a:p>
                      <a:r>
                        <a:rPr lang="sv-SE" dirty="0" smtClean="0"/>
                        <a:t>5 Mars</a:t>
                      </a:r>
                      <a:endParaRPr lang="sv-SE" dirty="0"/>
                    </a:p>
                  </a:txBody>
                  <a:tcPr/>
                </a:tc>
                <a:tc>
                  <a:txBody>
                    <a:bodyPr/>
                    <a:lstStyle/>
                    <a:p>
                      <a:r>
                        <a:rPr lang="sv-SE" dirty="0" smtClean="0"/>
                        <a:t>5 Mars</a:t>
                      </a:r>
                      <a:endParaRPr lang="sv-SE" dirty="0"/>
                    </a:p>
                  </a:txBody>
                  <a:tcPr/>
                </a:tc>
                <a:tc>
                  <a:txBody>
                    <a:bodyPr/>
                    <a:lstStyle/>
                    <a:p>
                      <a:endParaRPr lang="sv-SE" dirty="0"/>
                    </a:p>
                  </a:txBody>
                  <a:tcPr/>
                </a:tc>
              </a:tr>
              <a:tr h="375170">
                <a:tc>
                  <a:txBody>
                    <a:bodyPr/>
                    <a:lstStyle/>
                    <a:p>
                      <a:r>
                        <a:rPr lang="sv-SE" dirty="0" smtClean="0"/>
                        <a:t>Serieförslag klart</a:t>
                      </a:r>
                      <a:endParaRPr lang="sv-SE" dirty="0"/>
                    </a:p>
                  </a:txBody>
                  <a:tcPr/>
                </a:tc>
                <a:tc>
                  <a:txBody>
                    <a:bodyPr/>
                    <a:lstStyle/>
                    <a:p>
                      <a:r>
                        <a:rPr lang="sv-SE" dirty="0" smtClean="0"/>
                        <a:t>5 Mars</a:t>
                      </a:r>
                      <a:endParaRPr lang="sv-SE" dirty="0"/>
                    </a:p>
                  </a:txBody>
                  <a:tcPr/>
                </a:tc>
                <a:tc>
                  <a:txBody>
                    <a:bodyPr/>
                    <a:lstStyle/>
                    <a:p>
                      <a:r>
                        <a:rPr lang="sv-SE" dirty="0" smtClean="0"/>
                        <a:t>16</a:t>
                      </a:r>
                      <a:r>
                        <a:rPr lang="sv-SE" baseline="0" dirty="0" smtClean="0"/>
                        <a:t> Mars</a:t>
                      </a:r>
                      <a:endParaRPr lang="sv-SE" dirty="0"/>
                    </a:p>
                  </a:txBody>
                  <a:tcPr/>
                </a:tc>
                <a:tc>
                  <a:txBody>
                    <a:bodyPr/>
                    <a:lstStyle/>
                    <a:p>
                      <a:r>
                        <a:rPr lang="sv-SE" dirty="0" smtClean="0"/>
                        <a:t>16 Mars</a:t>
                      </a:r>
                      <a:endParaRPr lang="sv-SE" dirty="0"/>
                    </a:p>
                  </a:txBody>
                  <a:tcPr/>
                </a:tc>
                <a:tc>
                  <a:txBody>
                    <a:bodyPr/>
                    <a:lstStyle/>
                    <a:p>
                      <a:endParaRPr lang="sv-SE"/>
                    </a:p>
                  </a:txBody>
                  <a:tcPr/>
                </a:tc>
              </a:tr>
              <a:tr h="375170">
                <a:tc>
                  <a:txBody>
                    <a:bodyPr/>
                    <a:lstStyle/>
                    <a:p>
                      <a:r>
                        <a:rPr lang="sv-SE" dirty="0" smtClean="0"/>
                        <a:t>Dialogmöte</a:t>
                      </a:r>
                      <a:endParaRPr lang="sv-SE" dirty="0"/>
                    </a:p>
                  </a:txBody>
                  <a:tcPr/>
                </a:tc>
                <a:tc>
                  <a:txBody>
                    <a:bodyPr/>
                    <a:lstStyle/>
                    <a:p>
                      <a:r>
                        <a:rPr lang="sv-SE" dirty="0" smtClean="0"/>
                        <a:t>8 Mars</a:t>
                      </a:r>
                      <a:endParaRPr lang="sv-SE" dirty="0"/>
                    </a:p>
                  </a:txBody>
                  <a:tcPr/>
                </a:tc>
                <a:tc>
                  <a:txBody>
                    <a:bodyPr/>
                    <a:lstStyle/>
                    <a:p>
                      <a:r>
                        <a:rPr lang="sv-SE" dirty="0" smtClean="0"/>
                        <a:t>8 Mars</a:t>
                      </a:r>
                      <a:endParaRPr lang="sv-SE" dirty="0"/>
                    </a:p>
                  </a:txBody>
                  <a:tcPr/>
                </a:tc>
                <a:tc>
                  <a:txBody>
                    <a:bodyPr/>
                    <a:lstStyle/>
                    <a:p>
                      <a:r>
                        <a:rPr lang="sv-SE" dirty="0" smtClean="0"/>
                        <a:t>8 Mars</a:t>
                      </a:r>
                      <a:endParaRPr lang="sv-SE" dirty="0"/>
                    </a:p>
                  </a:txBody>
                  <a:tcPr/>
                </a:tc>
                <a:tc>
                  <a:txBody>
                    <a:bodyPr/>
                    <a:lstStyle/>
                    <a:p>
                      <a:r>
                        <a:rPr lang="sv-SE" dirty="0" smtClean="0"/>
                        <a:t>8 Mars</a:t>
                      </a:r>
                      <a:endParaRPr lang="sv-SE" dirty="0"/>
                    </a:p>
                  </a:txBody>
                  <a:tcPr/>
                </a:tc>
              </a:tr>
              <a:tr h="375170">
                <a:tc>
                  <a:txBody>
                    <a:bodyPr/>
                    <a:lstStyle/>
                    <a:p>
                      <a:r>
                        <a:rPr lang="sv-SE" dirty="0" smtClean="0"/>
                        <a:t>Dialogmöte</a:t>
                      </a:r>
                      <a:endParaRPr lang="sv-SE" dirty="0"/>
                    </a:p>
                  </a:txBody>
                  <a:tcPr/>
                </a:tc>
                <a:tc>
                  <a:txBody>
                    <a:bodyPr/>
                    <a:lstStyle/>
                    <a:p>
                      <a:r>
                        <a:rPr lang="sv-SE" dirty="0" smtClean="0"/>
                        <a:t>12 Mars</a:t>
                      </a:r>
                      <a:endParaRPr lang="sv-SE" dirty="0"/>
                    </a:p>
                  </a:txBody>
                  <a:tcPr/>
                </a:tc>
                <a:tc>
                  <a:txBody>
                    <a:bodyPr/>
                    <a:lstStyle/>
                    <a:p>
                      <a:r>
                        <a:rPr lang="sv-SE" dirty="0" smtClean="0"/>
                        <a:t>12 Mars</a:t>
                      </a:r>
                      <a:endParaRPr lang="sv-SE" dirty="0"/>
                    </a:p>
                  </a:txBody>
                  <a:tcPr/>
                </a:tc>
                <a:tc>
                  <a:txBody>
                    <a:bodyPr/>
                    <a:lstStyle/>
                    <a:p>
                      <a:r>
                        <a:rPr lang="sv-SE" dirty="0" smtClean="0"/>
                        <a:t>12 Mars</a:t>
                      </a:r>
                      <a:endParaRPr lang="sv-SE" dirty="0"/>
                    </a:p>
                  </a:txBody>
                  <a:tcPr/>
                </a:tc>
                <a:tc>
                  <a:txBody>
                    <a:bodyPr/>
                    <a:lstStyle/>
                    <a:p>
                      <a:endParaRPr lang="sv-SE" dirty="0"/>
                    </a:p>
                  </a:txBody>
                  <a:tcPr/>
                </a:tc>
              </a:tr>
              <a:tr h="375170">
                <a:tc>
                  <a:txBody>
                    <a:bodyPr/>
                    <a:lstStyle/>
                    <a:p>
                      <a:r>
                        <a:rPr lang="sv-SE" dirty="0" smtClean="0"/>
                        <a:t>Dialogmöte</a:t>
                      </a:r>
                      <a:endParaRPr lang="sv-SE" dirty="0"/>
                    </a:p>
                  </a:txBody>
                  <a:tcPr/>
                </a:tc>
                <a:tc>
                  <a:txBody>
                    <a:bodyPr/>
                    <a:lstStyle/>
                    <a:p>
                      <a:r>
                        <a:rPr lang="sv-SE" dirty="0" smtClean="0"/>
                        <a:t>14 Mars</a:t>
                      </a:r>
                      <a:endParaRPr lang="sv-SE" dirty="0"/>
                    </a:p>
                  </a:txBody>
                  <a:tcPr/>
                </a:tc>
                <a:tc>
                  <a:txBody>
                    <a:bodyPr/>
                    <a:lstStyle/>
                    <a:p>
                      <a:r>
                        <a:rPr lang="sv-SE" dirty="0" smtClean="0"/>
                        <a:t>14 Mars</a:t>
                      </a:r>
                      <a:endParaRPr lang="sv-SE" dirty="0"/>
                    </a:p>
                  </a:txBody>
                  <a:tcPr/>
                </a:tc>
                <a:tc>
                  <a:txBody>
                    <a:bodyPr/>
                    <a:lstStyle/>
                    <a:p>
                      <a:r>
                        <a:rPr lang="sv-SE" dirty="0" smtClean="0"/>
                        <a:t>14 Mars</a:t>
                      </a:r>
                      <a:endParaRPr lang="sv-SE" dirty="0"/>
                    </a:p>
                  </a:txBody>
                  <a:tcPr/>
                </a:tc>
                <a:tc>
                  <a:txBody>
                    <a:bodyPr/>
                    <a:lstStyle/>
                    <a:p>
                      <a:endParaRPr lang="sv-SE"/>
                    </a:p>
                  </a:txBody>
                  <a:tcPr/>
                </a:tc>
              </a:tr>
              <a:tr h="375170">
                <a:tc>
                  <a:txBody>
                    <a:bodyPr/>
                    <a:lstStyle/>
                    <a:p>
                      <a:r>
                        <a:rPr lang="sv-SE" dirty="0" smtClean="0"/>
                        <a:t>Serier fastställda</a:t>
                      </a:r>
                      <a:endParaRPr lang="sv-SE" dirty="0"/>
                    </a:p>
                  </a:txBody>
                  <a:tcPr/>
                </a:tc>
                <a:tc>
                  <a:txBody>
                    <a:bodyPr/>
                    <a:lstStyle/>
                    <a:p>
                      <a:r>
                        <a:rPr lang="sv-SE" dirty="0" smtClean="0"/>
                        <a:t>15 Mars</a:t>
                      </a:r>
                      <a:endParaRPr lang="sv-SE" dirty="0"/>
                    </a:p>
                  </a:txBody>
                  <a:tcPr/>
                </a:tc>
                <a:tc>
                  <a:txBody>
                    <a:bodyPr/>
                    <a:lstStyle/>
                    <a:p>
                      <a:r>
                        <a:rPr lang="sv-SE" dirty="0" smtClean="0"/>
                        <a:t>23 Mars</a:t>
                      </a:r>
                      <a:endParaRPr lang="sv-SE" dirty="0"/>
                    </a:p>
                  </a:txBody>
                  <a:tcPr/>
                </a:tc>
                <a:tc>
                  <a:txBody>
                    <a:bodyPr/>
                    <a:lstStyle/>
                    <a:p>
                      <a:r>
                        <a:rPr lang="sv-SE" dirty="0" smtClean="0"/>
                        <a:t>23 Mars</a:t>
                      </a:r>
                      <a:endParaRPr lang="sv-SE" dirty="0"/>
                    </a:p>
                  </a:txBody>
                  <a:tcPr/>
                </a:tc>
                <a:tc>
                  <a:txBody>
                    <a:bodyPr/>
                    <a:lstStyle/>
                    <a:p>
                      <a:endParaRPr lang="sv-SE" dirty="0"/>
                    </a:p>
                  </a:txBody>
                  <a:tcPr/>
                </a:tc>
              </a:tr>
              <a:tr h="647554">
                <a:tc>
                  <a:txBody>
                    <a:bodyPr/>
                    <a:lstStyle/>
                    <a:p>
                      <a:r>
                        <a:rPr lang="sv-SE" dirty="0" smtClean="0"/>
                        <a:t>Spelordning klar i FOGIS</a:t>
                      </a:r>
                      <a:endParaRPr lang="sv-SE" dirty="0"/>
                    </a:p>
                  </a:txBody>
                  <a:tcPr/>
                </a:tc>
                <a:tc>
                  <a:txBody>
                    <a:bodyPr/>
                    <a:lstStyle/>
                    <a:p>
                      <a:r>
                        <a:rPr lang="sv-SE" dirty="0" smtClean="0"/>
                        <a:t>21 Mars</a:t>
                      </a:r>
                      <a:endParaRPr lang="sv-SE" dirty="0"/>
                    </a:p>
                  </a:txBody>
                  <a:tcPr/>
                </a:tc>
                <a:tc>
                  <a:txBody>
                    <a:bodyPr/>
                    <a:lstStyle/>
                    <a:p>
                      <a:r>
                        <a:rPr lang="sv-SE" dirty="0" smtClean="0"/>
                        <a:t>3 April</a:t>
                      </a:r>
                      <a:endParaRPr lang="sv-SE" dirty="0"/>
                    </a:p>
                  </a:txBody>
                  <a:tcPr/>
                </a:tc>
                <a:tc>
                  <a:txBody>
                    <a:bodyPr/>
                    <a:lstStyle/>
                    <a:p>
                      <a:r>
                        <a:rPr lang="sv-SE" dirty="0" smtClean="0"/>
                        <a:t>3 April</a:t>
                      </a:r>
                      <a:endParaRPr lang="sv-SE" dirty="0"/>
                    </a:p>
                  </a:txBody>
                  <a:tcPr/>
                </a:tc>
                <a:tc>
                  <a:txBody>
                    <a:bodyPr/>
                    <a:lstStyle/>
                    <a:p>
                      <a:r>
                        <a:rPr lang="sv-SE" dirty="0" smtClean="0"/>
                        <a:t>19 Mars</a:t>
                      </a:r>
                      <a:endParaRPr lang="sv-SE" dirty="0"/>
                    </a:p>
                  </a:txBody>
                  <a:tcPr/>
                </a:tc>
              </a:tr>
              <a:tr h="647554">
                <a:tc>
                  <a:txBody>
                    <a:bodyPr/>
                    <a:lstStyle/>
                    <a:p>
                      <a:r>
                        <a:rPr lang="sv-SE" dirty="0" smtClean="0"/>
                        <a:t>Speldagar</a:t>
                      </a:r>
                      <a:r>
                        <a:rPr lang="sv-SE" baseline="0" dirty="0" smtClean="0"/>
                        <a:t> inlagda i FOGIS</a:t>
                      </a:r>
                      <a:endParaRPr lang="sv-SE" dirty="0"/>
                    </a:p>
                  </a:txBody>
                  <a:tcPr/>
                </a:tc>
                <a:tc>
                  <a:txBody>
                    <a:bodyPr/>
                    <a:lstStyle/>
                    <a:p>
                      <a:r>
                        <a:rPr lang="sv-SE" dirty="0" smtClean="0"/>
                        <a:t>3 April</a:t>
                      </a:r>
                      <a:endParaRPr lang="sv-SE" dirty="0"/>
                    </a:p>
                  </a:txBody>
                  <a:tcPr/>
                </a:tc>
                <a:tc>
                  <a:txBody>
                    <a:bodyPr/>
                    <a:lstStyle/>
                    <a:p>
                      <a:r>
                        <a:rPr lang="sv-SE" dirty="0" smtClean="0"/>
                        <a:t>16 April</a:t>
                      </a:r>
                      <a:endParaRPr lang="sv-SE" dirty="0"/>
                    </a:p>
                  </a:txBody>
                  <a:tcPr/>
                </a:tc>
                <a:tc>
                  <a:txBody>
                    <a:bodyPr/>
                    <a:lstStyle/>
                    <a:p>
                      <a:r>
                        <a:rPr lang="sv-SE" dirty="0" smtClean="0"/>
                        <a:t>16 April</a:t>
                      </a:r>
                      <a:endParaRPr lang="sv-SE" dirty="0"/>
                    </a:p>
                  </a:txBody>
                  <a:tcPr/>
                </a:tc>
                <a:tc>
                  <a:txBody>
                    <a:bodyPr/>
                    <a:lstStyle/>
                    <a:p>
                      <a:r>
                        <a:rPr lang="sv-SE" dirty="0" smtClean="0"/>
                        <a:t>25 Mars</a:t>
                      </a:r>
                      <a:endParaRPr lang="sv-SE" dirty="0"/>
                    </a:p>
                  </a:txBody>
                  <a:tcPr/>
                </a:tc>
              </a:tr>
              <a:tr h="647554">
                <a:tc>
                  <a:txBody>
                    <a:bodyPr/>
                    <a:lstStyle/>
                    <a:p>
                      <a:r>
                        <a:rPr lang="sv-SE" dirty="0" smtClean="0"/>
                        <a:t>Anmälan av nya lag/Ta</a:t>
                      </a:r>
                      <a:r>
                        <a:rPr lang="sv-SE" baseline="0" dirty="0" smtClean="0"/>
                        <a:t> bort lag</a:t>
                      </a:r>
                      <a:endParaRPr lang="sv-SE" dirty="0"/>
                    </a:p>
                  </a:txBody>
                  <a:tcPr/>
                </a:tc>
                <a:tc>
                  <a:txBody>
                    <a:bodyPr/>
                    <a:lstStyle/>
                    <a:p>
                      <a:endParaRPr lang="sv-SE" dirty="0"/>
                    </a:p>
                  </a:txBody>
                  <a:tcPr/>
                </a:tc>
                <a:tc>
                  <a:txBody>
                    <a:bodyPr/>
                    <a:lstStyle/>
                    <a:p>
                      <a:r>
                        <a:rPr lang="sv-SE" dirty="0" smtClean="0"/>
                        <a:t>15 Juni</a:t>
                      </a:r>
                      <a:endParaRPr lang="sv-SE" dirty="0"/>
                    </a:p>
                  </a:txBody>
                  <a:tcPr/>
                </a:tc>
                <a:tc>
                  <a:txBody>
                    <a:bodyPr/>
                    <a:lstStyle/>
                    <a:p>
                      <a:r>
                        <a:rPr lang="sv-SE" dirty="0" smtClean="0"/>
                        <a:t>15 Juni</a:t>
                      </a:r>
                      <a:endParaRPr lang="sv-SE" dirty="0"/>
                    </a:p>
                  </a:txBody>
                  <a:tcPr/>
                </a:tc>
                <a:tc>
                  <a:txBody>
                    <a:bodyPr/>
                    <a:lstStyle/>
                    <a:p>
                      <a:endParaRPr lang="sv-SE" dirty="0"/>
                    </a:p>
                  </a:txBody>
                  <a:tcPr/>
                </a:tc>
              </a:tr>
              <a:tr h="647554">
                <a:tc>
                  <a:txBody>
                    <a:bodyPr/>
                    <a:lstStyle/>
                    <a:p>
                      <a:r>
                        <a:rPr lang="sv-SE" dirty="0" smtClean="0"/>
                        <a:t>Spelordning klar i FOGIS</a:t>
                      </a:r>
                      <a:endParaRPr lang="sv-SE" dirty="0"/>
                    </a:p>
                  </a:txBody>
                  <a:tcPr/>
                </a:tc>
                <a:tc>
                  <a:txBody>
                    <a:bodyPr/>
                    <a:lstStyle/>
                    <a:p>
                      <a:endParaRPr lang="sv-SE" dirty="0"/>
                    </a:p>
                  </a:txBody>
                  <a:tcPr/>
                </a:tc>
                <a:tc>
                  <a:txBody>
                    <a:bodyPr/>
                    <a:lstStyle/>
                    <a:p>
                      <a:r>
                        <a:rPr lang="sv-SE" dirty="0" smtClean="0"/>
                        <a:t>9 Juli</a:t>
                      </a:r>
                      <a:endParaRPr lang="sv-SE" dirty="0"/>
                    </a:p>
                  </a:txBody>
                  <a:tcPr/>
                </a:tc>
                <a:tc>
                  <a:txBody>
                    <a:bodyPr/>
                    <a:lstStyle/>
                    <a:p>
                      <a:r>
                        <a:rPr lang="sv-SE" dirty="0" smtClean="0"/>
                        <a:t>9 Juli</a:t>
                      </a:r>
                      <a:endParaRPr lang="sv-SE" dirty="0"/>
                    </a:p>
                  </a:txBody>
                  <a:tcPr/>
                </a:tc>
                <a:tc>
                  <a:txBody>
                    <a:bodyPr/>
                    <a:lstStyle/>
                    <a:p>
                      <a:endParaRPr lang="sv-SE"/>
                    </a:p>
                  </a:txBody>
                  <a:tcPr/>
                </a:tc>
              </a:tr>
              <a:tr h="647554">
                <a:tc>
                  <a:txBody>
                    <a:bodyPr/>
                    <a:lstStyle/>
                    <a:p>
                      <a:r>
                        <a:rPr lang="sv-SE" dirty="0" smtClean="0"/>
                        <a:t>Speldagar inlagda i FOGIS</a:t>
                      </a:r>
                      <a:endParaRPr lang="sv-SE" dirty="0"/>
                    </a:p>
                  </a:txBody>
                  <a:tcPr/>
                </a:tc>
                <a:tc>
                  <a:txBody>
                    <a:bodyPr/>
                    <a:lstStyle/>
                    <a:p>
                      <a:endParaRPr lang="sv-SE" dirty="0"/>
                    </a:p>
                  </a:txBody>
                  <a:tcPr/>
                </a:tc>
                <a:tc>
                  <a:txBody>
                    <a:bodyPr/>
                    <a:lstStyle/>
                    <a:p>
                      <a:r>
                        <a:rPr lang="sv-SE" dirty="0" smtClean="0"/>
                        <a:t>6 Augusti</a:t>
                      </a:r>
                      <a:endParaRPr lang="sv-SE" dirty="0"/>
                    </a:p>
                  </a:txBody>
                  <a:tcPr/>
                </a:tc>
                <a:tc>
                  <a:txBody>
                    <a:bodyPr/>
                    <a:lstStyle/>
                    <a:p>
                      <a:r>
                        <a:rPr lang="sv-SE" dirty="0" smtClean="0"/>
                        <a:t>6 Augusti </a:t>
                      </a:r>
                      <a:endParaRPr lang="sv-SE" dirty="0"/>
                    </a:p>
                  </a:txBody>
                  <a:tcPr/>
                </a:tc>
                <a:tc>
                  <a:txBody>
                    <a:bodyPr/>
                    <a:lstStyle/>
                    <a:p>
                      <a:endParaRPr lang="sv-SE" dirty="0"/>
                    </a:p>
                  </a:txBody>
                  <a:tcPr/>
                </a:tc>
              </a:tr>
            </a:tbl>
          </a:graphicData>
        </a:graphic>
      </p:graphicFrame>
    </p:spTree>
    <p:extLst>
      <p:ext uri="{BB962C8B-B14F-4D97-AF65-F5344CB8AC3E}">
        <p14:creationId xmlns:p14="http://schemas.microsoft.com/office/powerpoint/2010/main" val="184516332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dirty="0" smtClean="0"/>
              <a:t>FOGIS </a:t>
            </a:r>
            <a:endParaRPr lang="sv-SE" dirty="0"/>
          </a:p>
        </p:txBody>
      </p:sp>
      <p:sp>
        <p:nvSpPr>
          <p:cNvPr id="3" name="Content Placeholder 2"/>
          <p:cNvSpPr>
            <a:spLocks noGrp="1"/>
          </p:cNvSpPr>
          <p:nvPr>
            <p:ph idx="1"/>
          </p:nvPr>
        </p:nvSpPr>
        <p:spPr/>
        <p:txBody>
          <a:bodyPr/>
          <a:lstStyle/>
          <a:p>
            <a:r>
              <a:rPr lang="sv-SE" dirty="0" smtClean="0"/>
              <a:t>Förberedande inför spelprogram	</a:t>
            </a:r>
          </a:p>
          <a:p>
            <a:pPr lvl="1"/>
            <a:r>
              <a:rPr lang="sv-SE" dirty="0" smtClean="0"/>
              <a:t>Laget skall läggas upp i FOGIS med rätt divisionstillhörighet.</a:t>
            </a:r>
          </a:p>
          <a:p>
            <a:pPr lvl="2"/>
            <a:r>
              <a:rPr lang="sv-SE" dirty="0" smtClean="0"/>
              <a:t>Lag från föregående år  döps om till rätt divisionstillhörighet och med rätt kontaktpersoner</a:t>
            </a:r>
          </a:p>
          <a:p>
            <a:pPr lvl="2"/>
            <a:r>
              <a:rPr lang="sv-SE" dirty="0" smtClean="0"/>
              <a:t>Nya lag läggs upp med rätt divisionstillhörighet och kontaktpersoner</a:t>
            </a:r>
          </a:p>
          <a:p>
            <a:pPr lvl="2"/>
            <a:r>
              <a:rPr lang="sv-SE" dirty="0" smtClean="0"/>
              <a:t>Använd kön, födelseår, </a:t>
            </a:r>
            <a:r>
              <a:rPr lang="sv-SE" dirty="0" err="1" smtClean="0"/>
              <a:t>ev</a:t>
            </a:r>
            <a:r>
              <a:rPr lang="sv-SE" dirty="0" smtClean="0"/>
              <a:t> lagbeteckning 1, 2 el röd, </a:t>
            </a:r>
            <a:r>
              <a:rPr lang="sv-SE" dirty="0" smtClean="0"/>
              <a:t>vit etc. </a:t>
            </a:r>
            <a:r>
              <a:rPr lang="sv-SE" dirty="0" smtClean="0"/>
              <a:t>och därefter division som laget är anmält till</a:t>
            </a:r>
          </a:p>
          <a:p>
            <a:pPr lvl="2"/>
            <a:r>
              <a:rPr lang="sv-SE" dirty="0" smtClean="0"/>
              <a:t>Exempel F06vit div10, P04div8</a:t>
            </a:r>
          </a:p>
          <a:p>
            <a:pPr marL="457200" lvl="1" indent="0">
              <a:buNone/>
            </a:pPr>
            <a:endParaRPr lang="sv-SE" dirty="0" smtClean="0"/>
          </a:p>
          <a:p>
            <a:pPr lvl="1"/>
            <a:endParaRPr lang="sv-SE" dirty="0"/>
          </a:p>
          <a:p>
            <a:pPr lvl="1"/>
            <a:endParaRPr lang="sv-SE" dirty="0"/>
          </a:p>
        </p:txBody>
      </p:sp>
    </p:spTree>
    <p:extLst>
      <p:ext uri="{BB962C8B-B14F-4D97-AF65-F5344CB8AC3E}">
        <p14:creationId xmlns:p14="http://schemas.microsoft.com/office/powerpoint/2010/main" val="220866687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dirty="0" smtClean="0"/>
              <a:t>FOGIS </a:t>
            </a:r>
            <a:endParaRPr lang="sv-SE" dirty="0"/>
          </a:p>
        </p:txBody>
      </p:sp>
      <p:sp>
        <p:nvSpPr>
          <p:cNvPr id="3" name="Content Placeholder 2"/>
          <p:cNvSpPr>
            <a:spLocks noGrp="1"/>
          </p:cNvSpPr>
          <p:nvPr>
            <p:ph idx="1"/>
          </p:nvPr>
        </p:nvSpPr>
        <p:spPr/>
        <p:txBody>
          <a:bodyPr/>
          <a:lstStyle/>
          <a:p>
            <a:r>
              <a:rPr lang="sv-SE" dirty="0" smtClean="0"/>
              <a:t>När spelprogram är officiellt	</a:t>
            </a:r>
          </a:p>
          <a:p>
            <a:pPr lvl="1"/>
            <a:r>
              <a:rPr lang="sv-SE" dirty="0" smtClean="0"/>
              <a:t>Truppen för laget skall läggas in</a:t>
            </a:r>
          </a:p>
          <a:p>
            <a:pPr lvl="2"/>
            <a:r>
              <a:rPr lang="sv-SE" dirty="0" smtClean="0"/>
              <a:t>Alla spelare som deltar i HFF-serier skall läggas in i FOGIS.</a:t>
            </a:r>
            <a:endParaRPr lang="sv-SE" dirty="0"/>
          </a:p>
          <a:p>
            <a:pPr lvl="2"/>
            <a:r>
              <a:rPr lang="sv-SE" dirty="0" smtClean="0"/>
              <a:t>Samtliga spelare som kan bli aktuella för spel skall registreras i truppen.</a:t>
            </a:r>
          </a:p>
          <a:p>
            <a:pPr marL="457200" lvl="1" indent="0">
              <a:buNone/>
            </a:pPr>
            <a:endParaRPr lang="sv-SE" dirty="0" smtClean="0"/>
          </a:p>
          <a:p>
            <a:pPr marL="914400" lvl="2" indent="0">
              <a:buNone/>
            </a:pPr>
            <a:endParaRPr lang="sv-SE" dirty="0" smtClean="0"/>
          </a:p>
          <a:p>
            <a:pPr marL="457200" lvl="1" indent="0">
              <a:buNone/>
            </a:pPr>
            <a:endParaRPr lang="sv-SE" dirty="0" smtClean="0"/>
          </a:p>
          <a:p>
            <a:pPr lvl="1"/>
            <a:endParaRPr lang="sv-SE" dirty="0"/>
          </a:p>
          <a:p>
            <a:pPr lvl="1"/>
            <a:endParaRPr lang="sv-SE" dirty="0"/>
          </a:p>
        </p:txBody>
      </p:sp>
    </p:spTree>
    <p:extLst>
      <p:ext uri="{BB962C8B-B14F-4D97-AF65-F5344CB8AC3E}">
        <p14:creationId xmlns:p14="http://schemas.microsoft.com/office/powerpoint/2010/main" val="18295913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fontScale="90000"/>
          </a:bodyPr>
          <a:lstStyle/>
          <a:p>
            <a:r>
              <a:rPr lang="sv-SE" dirty="0" smtClean="0"/>
              <a:t>FOGIS</a:t>
            </a:r>
            <a:br>
              <a:rPr lang="sv-SE" dirty="0" smtClean="0"/>
            </a:br>
            <a:r>
              <a:rPr lang="sv-SE" dirty="0" smtClean="0"/>
              <a:t>Bokning av match, ändring</a:t>
            </a:r>
            <a:endParaRPr lang="sv-SE" dirty="0"/>
          </a:p>
        </p:txBody>
      </p:sp>
      <p:sp>
        <p:nvSpPr>
          <p:cNvPr id="3" name="Platshållare för innehåll 2"/>
          <p:cNvSpPr>
            <a:spLocks noGrp="1"/>
          </p:cNvSpPr>
          <p:nvPr>
            <p:ph idx="1"/>
          </p:nvPr>
        </p:nvSpPr>
        <p:spPr/>
        <p:txBody>
          <a:bodyPr>
            <a:normAutofit lnSpcReduction="10000"/>
          </a:bodyPr>
          <a:lstStyle/>
          <a:p>
            <a:r>
              <a:rPr lang="sv-SE" dirty="0" smtClean="0"/>
              <a:t>Kontakt med motståndare </a:t>
            </a:r>
            <a:r>
              <a:rPr lang="sv-SE" u="sng" dirty="0" smtClean="0"/>
              <a:t>innan</a:t>
            </a:r>
            <a:r>
              <a:rPr lang="sv-SE" dirty="0" smtClean="0"/>
              <a:t> matchen läggs in i FOGIS.</a:t>
            </a:r>
          </a:p>
          <a:p>
            <a:r>
              <a:rPr lang="sv-SE" dirty="0" smtClean="0"/>
              <a:t>Ej överens, alltid sista speldag (Div. 8-15)</a:t>
            </a:r>
          </a:p>
          <a:p>
            <a:r>
              <a:rPr lang="sv-SE" dirty="0" smtClean="0"/>
              <a:t>I div 1-7 görs matchändring görs på avsett formulär.</a:t>
            </a:r>
          </a:p>
          <a:p>
            <a:r>
              <a:rPr lang="sv-SE" dirty="0" smtClean="0"/>
              <a:t>Omlottningsserier skall vara färdigspelade innan 30/6.</a:t>
            </a:r>
          </a:p>
          <a:p>
            <a:r>
              <a:rPr lang="sv-SE" dirty="0" smtClean="0"/>
              <a:t>Respektera sista spelomgång men möjlighet finns att lägga matcher tom 31/10.</a:t>
            </a:r>
            <a:endParaRPr lang="sv-SE" dirty="0"/>
          </a:p>
        </p:txBody>
      </p:sp>
    </p:spTree>
    <p:extLst>
      <p:ext uri="{BB962C8B-B14F-4D97-AF65-F5344CB8AC3E}">
        <p14:creationId xmlns:p14="http://schemas.microsoft.com/office/powerpoint/2010/main" val="240291182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Tillståndsansökan</a:t>
            </a:r>
            <a:endParaRPr lang="sv-SE" dirty="0"/>
          </a:p>
        </p:txBody>
      </p:sp>
      <p:sp>
        <p:nvSpPr>
          <p:cNvPr id="3" name="Platshållare för innehåll 2"/>
          <p:cNvSpPr>
            <a:spLocks noGrp="1"/>
          </p:cNvSpPr>
          <p:nvPr>
            <p:ph idx="1"/>
          </p:nvPr>
        </p:nvSpPr>
        <p:spPr/>
        <p:txBody>
          <a:bodyPr/>
          <a:lstStyle/>
          <a:p>
            <a:r>
              <a:rPr lang="sv-SE" dirty="0" smtClean="0"/>
              <a:t>Egen tävling</a:t>
            </a:r>
          </a:p>
          <a:p>
            <a:r>
              <a:rPr lang="sv-SE" dirty="0" smtClean="0"/>
              <a:t>Kurs – skicka in så fort ni planerat att genomföra kurs/utbildning.</a:t>
            </a:r>
          </a:p>
          <a:p>
            <a:endParaRPr lang="sv-SE" dirty="0"/>
          </a:p>
        </p:txBody>
      </p:sp>
    </p:spTree>
    <p:extLst>
      <p:ext uri="{BB962C8B-B14F-4D97-AF65-F5344CB8AC3E}">
        <p14:creationId xmlns:p14="http://schemas.microsoft.com/office/powerpoint/2010/main" val="91580684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tema">
  <a:themeElements>
    <a:clrScheme name="Anpassat 2">
      <a:dk1>
        <a:srgbClr val="00206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1500</TotalTime>
  <Words>1746</Words>
  <Application>Microsoft Office PowerPoint</Application>
  <PresentationFormat>Bildspel på skärmen (4:3)</PresentationFormat>
  <Paragraphs>256</Paragraphs>
  <Slides>15</Slides>
  <Notes>15</Notes>
  <HiddenSlides>0</HiddenSlides>
  <MMClips>0</MMClips>
  <ScaleCrop>false</ScaleCrop>
  <HeadingPairs>
    <vt:vector size="4" baseType="variant">
      <vt:variant>
        <vt:lpstr>Tema</vt:lpstr>
      </vt:variant>
      <vt:variant>
        <vt:i4>1</vt:i4>
      </vt:variant>
      <vt:variant>
        <vt:lpstr>Bildrubriker</vt:lpstr>
      </vt:variant>
      <vt:variant>
        <vt:i4>15</vt:i4>
      </vt:variant>
    </vt:vector>
  </HeadingPairs>
  <TitlesOfParts>
    <vt:vector size="16" baseType="lpstr">
      <vt:lpstr>Office-tema</vt:lpstr>
      <vt:lpstr>Dialogmöte mars 2018</vt:lpstr>
      <vt:lpstr>Inledning </vt:lpstr>
      <vt:lpstr>Agenda</vt:lpstr>
      <vt:lpstr>Tävlingsbestämmelser/Förenings ansvar</vt:lpstr>
      <vt:lpstr>Tidsplan</vt:lpstr>
      <vt:lpstr>FOGIS </vt:lpstr>
      <vt:lpstr>FOGIS </vt:lpstr>
      <vt:lpstr>FOGIS Bokning av match, ändring</vt:lpstr>
      <vt:lpstr>Tillståndsansökan</vt:lpstr>
      <vt:lpstr>FOGIS - Domarrapport</vt:lpstr>
      <vt:lpstr>Läger/Utbildningar</vt:lpstr>
      <vt:lpstr>Syfte med ”nya” riktlinjerna</vt:lpstr>
      <vt:lpstr>Dialog om …</vt:lpstr>
      <vt:lpstr>Dialog om …</vt:lpstr>
      <vt:lpstr>PowerPoint-presentation</vt:lpstr>
    </vt:vector>
  </TitlesOfParts>
  <Company>DH Solutions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Välkommen till Hallands Fotbollförbund Grundutbildning</dc:title>
  <dc:creator>Lisa Bohlet Gäck</dc:creator>
  <cp:lastModifiedBy>Peter Upphoff</cp:lastModifiedBy>
  <cp:revision>140</cp:revision>
  <cp:lastPrinted>2016-09-15T10:33:18Z</cp:lastPrinted>
  <dcterms:created xsi:type="dcterms:W3CDTF">2016-09-01T11:19:49Z</dcterms:created>
  <dcterms:modified xsi:type="dcterms:W3CDTF">2018-03-14T08:16:47Z</dcterms:modified>
</cp:coreProperties>
</file>