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56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04D4F5-BD06-4649-9D89-DF5B72954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9252DDA-F599-4D7B-BB37-684DD5567B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BB8AB0-BFC2-4802-AF30-024131F92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7C70A7-624D-47BD-8BAE-057D9FCF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3353D8-38CB-4DEA-9581-B6A7C9F71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926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60C25A-7805-4639-A307-1A07A047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3D77E49-D7C6-4B53-B56B-A6B14F0F4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F7FC69-4892-4CFC-9C38-688EE1EE6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63FB84-CAF5-48B6-8B17-C85328E5D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BCA582-8100-46FE-AEBA-E7FEA93AC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935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3546DEA-A810-43DB-B5D2-8676B754FD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996681F-F269-4A4F-9237-99C2BC730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9E165BE-E14D-4378-9BBE-769EAD123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4945B2-7F83-466E-A49E-27556650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F45EE91-168C-41AE-9665-57B18D0A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173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scriptive bulle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ällön paikkamerkki 2"/>
          <p:cNvSpPr>
            <a:spLocks noGrp="1"/>
          </p:cNvSpPr>
          <p:nvPr>
            <p:ph idx="1"/>
          </p:nvPr>
        </p:nvSpPr>
        <p:spPr>
          <a:xfrm>
            <a:off x="384618" y="1591200"/>
            <a:ext cx="11361600" cy="4752000"/>
          </a:xfrm>
        </p:spPr>
        <p:txBody>
          <a:bodyPr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  <a:endParaRPr lang="en-GB" noProof="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BFC7EC-FA2C-41F0-9041-DCB14325523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534234"/>
      </p:ext>
    </p:extLst>
  </p:cSld>
  <p:clrMapOvr>
    <a:masterClrMapping/>
  </p:clrMapOvr>
  <p:transition spd="med">
    <p:wipe dir="r"/>
  </p:transition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740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9537D9-CB10-4CF3-80A4-3E05A983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39CD52-E06E-4376-AAE6-FAFE07585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A0E910-F3C7-4561-8760-C9993FA6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9982DA-5F0D-4B68-81B4-47778A375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1A9ECAD-5B77-4BB0-874F-A2FAC9926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57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9730EA-D114-421A-9FFC-174A1A66C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1307C64-BBAB-4FC3-B593-E6C31FD19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0ADDC6-04D1-49FF-9995-7ABFAEC2E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43AA96-6992-43B6-868C-C5F28886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083E4D-990C-4598-9C77-6C4C1EEC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565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E4F3D0-9390-49C5-9DDD-DC86FFF43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E6CB8C-3806-4436-A692-1F04C97581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C4E733C-E0D2-4F34-A175-95EE5376C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9B1A67-751C-45CC-A222-C87999FE6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6E31873-F104-4EF4-82A0-9347450EE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A9359FA-2A6C-49EE-A1F1-95759D8E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75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BEE6D7-7280-46AC-BE93-D018AC4C0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D307DD-16C5-4D06-962F-EC13A1E6B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E472963-7BF2-4AF9-88A3-0C5D0DDD7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3F19B76-99E2-451F-BA52-22D81F2AA8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6760971-CF00-4E8F-8489-D6E4011EC0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44BE745-9BDC-4283-8FCD-31EE475F8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A3587F3-57CA-4726-9517-BF009E238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66C4F06-8A79-4046-8D74-05F84F69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9178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FFECF2-D119-4F25-92ED-5552043A1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14B02F-CB55-4FA5-855D-2FBDA9143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F2090CA-3815-48BF-839F-33BBD415C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B34DB7-A132-4EC8-8C4A-23281C83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936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A946442-EFCB-4C9B-B3D5-5AED0F1F3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B124C24-6A8E-42F9-AC2C-CCBEEFA46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713A801-5693-4C55-B8A4-CD9B0E804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5459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0B6442-49D9-4156-91F6-986CA01C7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6A2E60-8355-4205-B43A-F41CB4927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DD3110-CFB2-4365-A1AC-74F628981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00FE41E-598D-488F-AFF6-234789B0B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C71532F-15C7-495A-9261-E0581F6C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13EED71-E6FB-42CB-B916-6F34C9EA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973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D63100-9010-4DA3-93C6-089F0D462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B472FDD-1398-488A-8B6E-80346C7E87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0AEBB9B-535D-42CF-A2EB-A537DAF45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A13568D-D9D4-41A1-A307-8769A282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E980ED-5AB9-44C5-BED8-A45D82A8B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C056126-0A34-4CD5-9530-B59C34039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626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44155EE-E722-48B5-A11A-C4E271287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8E731F2-7AF6-4D59-BE98-ACABBBD57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91C3ED-C12E-472A-B33F-A05C33EDE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9FD2B-7BC7-4207-8543-1C760AF60AAF}" type="datetimeFigureOut">
              <a:rPr lang="sv-SE" smtClean="0"/>
              <a:t>2022-06-07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280D353-5246-43FD-A31E-885476FDC3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CE67FFB-DCAC-4314-B50D-B315FD4F0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3D06-B394-4D74-A7B1-032A9AFEE1E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MSIPCMContentMarking" descr="{&quot;HashCode&quot;:272324007,&quot;Placement&quot;:&quot;Footer&quot;,&quot;Top&quot;:522.0343,&quot;Left&quot;:438.840149,&quot;SlideWidth&quot;:960,&quot;SlideHeight&quot;:540}">
            <a:extLst>
              <a:ext uri="{FF2B5EF4-FFF2-40B4-BE49-F238E27FC236}">
                <a16:creationId xmlns:a16="http://schemas.microsoft.com/office/drawing/2014/main" id="{943FA69A-CB9A-43C0-9220-D4D5757C4D1A}"/>
              </a:ext>
            </a:extLst>
          </p:cNvPr>
          <p:cNvSpPr txBox="1"/>
          <p:nvPr userDrawn="1"/>
        </p:nvSpPr>
        <p:spPr>
          <a:xfrm>
            <a:off x="5573270" y="6629836"/>
            <a:ext cx="1045461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</a:rPr>
              <a:t>Sensitivity: Internal</a:t>
            </a:r>
          </a:p>
        </p:txBody>
      </p:sp>
    </p:spTree>
    <p:extLst>
      <p:ext uri="{BB962C8B-B14F-4D97-AF65-F5344CB8AC3E}">
        <p14:creationId xmlns:p14="http://schemas.microsoft.com/office/powerpoint/2010/main" val="375194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75BC0B-07E7-44DB-9B44-540A3CCE5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7635" y="1783959"/>
            <a:ext cx="5699077" cy="2889114"/>
          </a:xfrm>
        </p:spPr>
        <p:txBody>
          <a:bodyPr anchor="b">
            <a:normAutofit/>
          </a:bodyPr>
          <a:lstStyle/>
          <a:p>
            <a:pPr algn="l"/>
            <a:r>
              <a:rPr lang="sv-SE" b="1" dirty="0"/>
              <a:t>Annebergs IF</a:t>
            </a:r>
            <a:br>
              <a:rPr lang="sv-SE" b="1" dirty="0"/>
            </a:br>
            <a:r>
              <a:rPr lang="sv-SE" sz="3200" b="1" dirty="0"/>
              <a:t>Policy för lagvis klädsponsring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7CDDACC-9640-48AD-A9A0-5F2D557A9E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86" r="-1" b="1259"/>
          <a:stretch/>
        </p:blipFill>
        <p:spPr>
          <a:xfrm>
            <a:off x="20" y="10"/>
            <a:ext cx="5290760" cy="6023103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54502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F2AF45B9-34CE-4CF7-BE8D-649159E6D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97" y="1387013"/>
            <a:ext cx="11361600" cy="51913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sz="1600" dirty="0"/>
              <a:t>Om ett företag eller organisation vill sponsra träningsmaterial till ett lag, ska det i förväg meddelas till styrelsen/sponsoransvarig. Här redogörs för syfte och tilltänkt upplägg. </a:t>
            </a:r>
          </a:p>
          <a:p>
            <a:pPr marL="0" indent="0">
              <a:buNone/>
            </a:pPr>
            <a:r>
              <a:rPr lang="sv-SE" sz="1600" dirty="0"/>
              <a:t>Frågor som är viktiga att redovisa är:</a:t>
            </a:r>
          </a:p>
          <a:p>
            <a:pPr>
              <a:buFontTx/>
              <a:buChar char="-"/>
            </a:pPr>
            <a:r>
              <a:rPr lang="sv-SE" sz="1600" dirty="0"/>
              <a:t>Omfattning av sponsring  (sponsrat belopp, antal sponsorer, innehåll i kläd-/tillbehörspaket).</a:t>
            </a:r>
          </a:p>
          <a:p>
            <a:pPr>
              <a:buFontTx/>
              <a:buChar char="-"/>
            </a:pPr>
            <a:r>
              <a:rPr lang="sv-SE" sz="1600" dirty="0"/>
              <a:t>Hel/delsponsring</a:t>
            </a:r>
          </a:p>
          <a:p>
            <a:pPr>
              <a:buFontTx/>
              <a:buChar char="-"/>
            </a:pPr>
            <a:r>
              <a:rPr lang="sv-SE" sz="1600" dirty="0"/>
              <a:t>Kostnad för spelare (vid delsponsring)</a:t>
            </a:r>
          </a:p>
          <a:p>
            <a:pPr>
              <a:buFontTx/>
              <a:buChar char="-"/>
            </a:pPr>
            <a:r>
              <a:rPr lang="sv-SE" sz="1600" dirty="0"/>
              <a:t>Finns möjlighet att köpa kläder/tillbehör i efterhand</a:t>
            </a:r>
          </a:p>
          <a:p>
            <a:pPr>
              <a:buFontTx/>
              <a:buChar char="-"/>
            </a:pPr>
            <a:r>
              <a:rPr lang="sv-SE" sz="1600" dirty="0"/>
              <a:t>Hantering av de som ej vill/kan köpa kläder/tillbehör</a:t>
            </a:r>
          </a:p>
          <a:p>
            <a:pPr>
              <a:buFontTx/>
              <a:buChar char="-"/>
            </a:pPr>
            <a:r>
              <a:rPr lang="sv-SE" sz="1600" dirty="0"/>
              <a:t>Logga på kläder/tillbehör eller ej</a:t>
            </a:r>
          </a:p>
          <a:p>
            <a:pPr>
              <a:buFontTx/>
              <a:buChar char="-"/>
            </a:pPr>
            <a:r>
              <a:rPr lang="sv-SE" sz="1600" dirty="0"/>
              <a:t>Sponsrande företag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r>
              <a:rPr lang="sv-SE" sz="1600" dirty="0"/>
              <a:t>Placering av loggor på träningskläder skall ske på anvisad plats enligt föreningens policy*. Sponsrande företag och loggans utseende skall godkännas av styrelsen/sponsoransvarig i föreningen.</a:t>
            </a:r>
          </a:p>
          <a:p>
            <a:pPr marL="0" indent="0">
              <a:buNone/>
            </a:pPr>
            <a:r>
              <a:rPr lang="sv-SE" sz="1600" b="1" dirty="0"/>
              <a:t>Obs!! </a:t>
            </a:r>
            <a:r>
              <a:rPr lang="sv-SE" sz="1600" dirty="0"/>
              <a:t>ingen beställning får göras innan upplägget är godkänt av styrelsen/sponsoransvarig.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r>
              <a:rPr lang="sv-SE" sz="1600" dirty="0"/>
              <a:t>I första hand ska fakturering ske direkt från föreningens materialleverantör till sponsorn och </a:t>
            </a:r>
            <a:r>
              <a:rPr lang="sv-SE" sz="1600" dirty="0" err="1"/>
              <a:t>resp</a:t>
            </a:r>
            <a:r>
              <a:rPr lang="sv-SE" sz="1600" dirty="0"/>
              <a:t> lag. </a:t>
            </a:r>
          </a:p>
          <a:p>
            <a:pPr marL="0" indent="0">
              <a:buNone/>
            </a:pPr>
            <a:r>
              <a:rPr lang="sv-SE" sz="1600" dirty="0"/>
              <a:t>I de fall fakturering skall ske från föreningen, ska kassören meddelas i förväg.</a:t>
            </a:r>
          </a:p>
          <a:p>
            <a:pPr marL="0" indent="0">
              <a:buNone/>
            </a:pPr>
            <a:r>
              <a:rPr lang="sv-SE" sz="1600" dirty="0"/>
              <a:t>AIF är inte momsregistrerat, så föreningen  kan varken fakturera eller dra av moms.</a:t>
            </a:r>
          </a:p>
          <a:p>
            <a:pPr marL="0" indent="0">
              <a:buNone/>
            </a:pPr>
            <a:r>
              <a:rPr lang="sv-SE" sz="1600" dirty="0"/>
              <a:t>Inköp skall ske av föreningen kontrakterad leverantör och föreningens materialavtal/kollektion skall användas.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r>
              <a:rPr lang="sv-SE" sz="1600" dirty="0"/>
              <a:t>Sponsring tillfaller laget till 100 %.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r>
              <a:rPr lang="sv-SE" sz="1600" i="1" dirty="0"/>
              <a:t>* Se ”Sponsring AIF träningskläder placering av logga”</a:t>
            </a:r>
          </a:p>
          <a:p>
            <a:pPr marL="0" indent="0">
              <a:buNone/>
            </a:pPr>
            <a:endParaRPr lang="sv-SE" sz="1900" dirty="0"/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8E378D8-B4BA-42A1-B33C-42C1ABE4D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Lagvis klädsponsring</a:t>
            </a:r>
          </a:p>
        </p:txBody>
      </p:sp>
    </p:spTree>
    <p:extLst>
      <p:ext uri="{BB962C8B-B14F-4D97-AF65-F5344CB8AC3E}">
        <p14:creationId xmlns:p14="http://schemas.microsoft.com/office/powerpoint/2010/main" val="643791983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4C22690D-F2BC-46AD-A754-E13F9F8E8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2458" y="14444"/>
            <a:ext cx="2577282" cy="317694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261F5B6-5C89-452D-B0A0-95B0FCE4C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4548" y="575711"/>
            <a:ext cx="9144000" cy="915159"/>
          </a:xfrm>
        </p:spPr>
        <p:txBody>
          <a:bodyPr>
            <a:normAutofit fontScale="90000"/>
          </a:bodyPr>
          <a:lstStyle/>
          <a:p>
            <a:r>
              <a:rPr lang="sv-SE" sz="4000" b="1" dirty="0"/>
              <a:t>Sponsring AIF träningskläder</a:t>
            </a:r>
            <a:br>
              <a:rPr lang="sv-SE" sz="4000" b="1" dirty="0"/>
            </a:br>
            <a:r>
              <a:rPr lang="sv-SE" sz="4000" b="1" dirty="0"/>
              <a:t>placering av logga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07D03DA-27D1-4963-819F-38E923A9C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092" y="2097984"/>
            <a:ext cx="2488907" cy="226264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83490CE3-74B3-49D4-A11E-92C6602641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7508" y="4522458"/>
            <a:ext cx="1511576" cy="137416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1EF2EBDB-1877-49AF-908F-AAB36D8F15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4593" y="2449286"/>
            <a:ext cx="3113579" cy="283052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FFC17DE-2B34-4023-B6AA-E43DE690E7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75635" y="2449286"/>
            <a:ext cx="2577283" cy="2342985"/>
          </a:xfrm>
          <a:prstGeom prst="rect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D8FDE344-A1DE-40F1-A645-A7BD84AA1C6A}"/>
              </a:ext>
            </a:extLst>
          </p:cNvPr>
          <p:cNvSpPr/>
          <p:nvPr/>
        </p:nvSpPr>
        <p:spPr>
          <a:xfrm>
            <a:off x="2700616" y="3097330"/>
            <a:ext cx="530855" cy="66333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18C8B967-D128-4347-9ABA-C47FC1DC7FB4}"/>
              </a:ext>
            </a:extLst>
          </p:cNvPr>
          <p:cNvSpPr/>
          <p:nvPr/>
        </p:nvSpPr>
        <p:spPr>
          <a:xfrm>
            <a:off x="9580990" y="3502858"/>
            <a:ext cx="180386" cy="79859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2180093C-A1CC-4D0D-956F-71AE9CD6FF5F}"/>
              </a:ext>
            </a:extLst>
          </p:cNvPr>
          <p:cNvSpPr/>
          <p:nvPr/>
        </p:nvSpPr>
        <p:spPr>
          <a:xfrm>
            <a:off x="3083296" y="5049818"/>
            <a:ext cx="350520" cy="31943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176B8E32-A0D6-4C46-9FBE-2C53E6EEAB8B}"/>
              </a:ext>
            </a:extLst>
          </p:cNvPr>
          <p:cNvSpPr/>
          <p:nvPr/>
        </p:nvSpPr>
        <p:spPr>
          <a:xfrm>
            <a:off x="4057605" y="2309460"/>
            <a:ext cx="1412466" cy="7222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sv-SE" sz="1200" b="1" dirty="0">
                <a:solidFill>
                  <a:schemeClr val="tx1"/>
                </a:solidFill>
              </a:rPr>
              <a:t>Avser placering på rygg tröja/overall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14E64BCF-A552-49D0-8026-9A3DED1A267D}"/>
              </a:ext>
            </a:extLst>
          </p:cNvPr>
          <p:cNvSpPr/>
          <p:nvPr/>
        </p:nvSpPr>
        <p:spPr>
          <a:xfrm>
            <a:off x="6838348" y="3428999"/>
            <a:ext cx="530855" cy="66333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8E290CDF-B38A-45DE-BBCF-7E847A439B22}"/>
              </a:ext>
            </a:extLst>
          </p:cNvPr>
          <p:cNvSpPr/>
          <p:nvPr/>
        </p:nvSpPr>
        <p:spPr>
          <a:xfrm>
            <a:off x="6594373" y="5626233"/>
            <a:ext cx="5054290" cy="915159"/>
          </a:xfrm>
          <a:prstGeom prst="rect">
            <a:avLst/>
          </a:prstGeom>
          <a:solidFill>
            <a:srgbClr val="FFFF00"/>
          </a:solidFill>
          <a:ln w="254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>
                <a:solidFill>
                  <a:schemeClr val="tx1"/>
                </a:solidFill>
              </a:rPr>
              <a:t>Logga/loggor skall  placeras inom området markerat på </a:t>
            </a:r>
            <a:r>
              <a:rPr lang="sv-SE" sz="1200" dirty="0" err="1">
                <a:solidFill>
                  <a:schemeClr val="tx1"/>
                </a:solidFill>
              </a:rPr>
              <a:t>resp</a:t>
            </a:r>
            <a:r>
              <a:rPr lang="sv-SE" sz="1200" dirty="0">
                <a:solidFill>
                  <a:schemeClr val="tx1"/>
                </a:solidFill>
              </a:rPr>
              <a:t> plagg.</a:t>
            </a:r>
          </a:p>
          <a:p>
            <a:pPr algn="ctr"/>
            <a:r>
              <a:rPr lang="sv-SE" sz="1200" dirty="0">
                <a:solidFill>
                  <a:schemeClr val="tx1"/>
                </a:solidFill>
              </a:rPr>
              <a:t>Loggans/loggornas storlek och utseende skall presenteras för styrelsen/sponsoransvarig och godkännas, innan beställning genomförs.</a:t>
            </a:r>
          </a:p>
        </p:txBody>
      </p:sp>
    </p:spTree>
    <p:extLst>
      <p:ext uri="{BB962C8B-B14F-4D97-AF65-F5344CB8AC3E}">
        <p14:creationId xmlns:p14="http://schemas.microsoft.com/office/powerpoint/2010/main" val="2292230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12406</TotalTime>
  <Words>273</Words>
  <Application>Microsoft Office PowerPoint</Application>
  <PresentationFormat>Bredbild</PresentationFormat>
  <Paragraphs>32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Annebergs IF Policy för lagvis klädsponsring</vt:lpstr>
      <vt:lpstr>Lagvis klädsponsring</vt:lpstr>
      <vt:lpstr>Sponsring AIF träningskläder placering av logga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Sponsring AIF träningskläder</dc:title>
  <dc:creator>Sundqvist Anders (Telenor Sverige AB)</dc:creator>
  <cp:lastModifiedBy>Jan Enedahl</cp:lastModifiedBy>
  <cp:revision>25</cp:revision>
  <dcterms:created xsi:type="dcterms:W3CDTF">2022-02-05T10:22:06Z</dcterms:created>
  <dcterms:modified xsi:type="dcterms:W3CDTF">2022-06-07T14:53:37Z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604d2c9-1577-460e-b668-57374a0216c3_Enabled">
    <vt:lpwstr>true</vt:lpwstr>
  </property>
  <property fmtid="{D5CDD505-2E9C-101B-9397-08002B2CF9AE}" pid="3" name="MSIP_Label_f604d2c9-1577-460e-b668-57374a0216c3_SetDate">
    <vt:lpwstr>2022-03-28T12:09:53Z</vt:lpwstr>
  </property>
  <property fmtid="{D5CDD505-2E9C-101B-9397-08002B2CF9AE}" pid="4" name="MSIP_Label_f604d2c9-1577-460e-b668-57374a0216c3_Method">
    <vt:lpwstr>Standard</vt:lpwstr>
  </property>
  <property fmtid="{D5CDD505-2E9C-101B-9397-08002B2CF9AE}" pid="5" name="MSIP_Label_f604d2c9-1577-460e-b668-57374a0216c3_Name">
    <vt:lpwstr>f604d2c9-1577-460e-b668-57374a0216c3</vt:lpwstr>
  </property>
  <property fmtid="{D5CDD505-2E9C-101B-9397-08002B2CF9AE}" pid="6" name="MSIP_Label_f604d2c9-1577-460e-b668-57374a0216c3_SiteId">
    <vt:lpwstr>1676489c-5c72-46b7-ba63-9ab90c4aad44</vt:lpwstr>
  </property>
  <property fmtid="{D5CDD505-2E9C-101B-9397-08002B2CF9AE}" pid="7" name="MSIP_Label_f604d2c9-1577-460e-b668-57374a0216c3_ActionId">
    <vt:lpwstr>7ac08362-4b93-4875-b517-60e1004af956</vt:lpwstr>
  </property>
  <property fmtid="{D5CDD505-2E9C-101B-9397-08002B2CF9AE}" pid="8" name="MSIP_Label_f604d2c9-1577-460e-b668-57374a0216c3_ContentBits">
    <vt:lpwstr>2</vt:lpwstr>
  </property>
</Properties>
</file>