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Garamond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5" roundtripDataSignature="AMtx7mika/Kg0pG11QlbQb8Hq1SFV635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849C0A9-7DAA-4A44-BF80-6FD620928C72}">
  <a:tblStyle styleId="{E849C0A9-7DAA-4A44-BF80-6FD620928C7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chemeClr val="accent2">
              <a:alpha val="20000"/>
            </a:schemeClr>
          </a:solidFill>
        </a:fill>
      </a:tcStyle>
    </a:band1H>
    <a:band2H>
      <a:tcTxStyle b="off" i="off"/>
    </a:band2H>
    <a:band1V>
      <a:tcTxStyle b="off" i="off"/>
      <a:tcStyle>
        <a:fill>
          <a:solidFill>
            <a:schemeClr val="accent2">
              <a:alpha val="20000"/>
            </a:scheme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Garamond-bold.fntdata"/><Relationship Id="rId27" Type="http://schemas.openxmlformats.org/officeDocument/2006/relationships/font" Target="fonts/Garamo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Garamon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font" Target="fonts/Garamond-boldItalic.fntdata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Anna</a:t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My</a:t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Anna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Anna</a:t>
            </a:r>
            <a:endParaRPr/>
          </a:p>
        </p:txBody>
      </p:sp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Barbara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Barbara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Barbara</a:t>
            </a:r>
            <a:endParaRPr/>
          </a:p>
        </p:txBody>
      </p:sp>
      <p:sp>
        <p:nvSpPr>
          <p:cNvPr id="203" name="Google Shape;20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Anna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fadb9faad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1fadb9faa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Anna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aec0022ad_0_3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27aec0022ad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Peter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c0225b8c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2bc0225b8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Peter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Anna</a:t>
            </a:r>
            <a:endParaRPr/>
          </a:p>
        </p:txBody>
      </p:sp>
      <p:sp>
        <p:nvSpPr>
          <p:cNvPr id="118" name="Google Shape;11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aec0022ad_0_4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27aec0022ad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Anna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adb9faad6_0_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1fadb9faad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My</a:t>
            </a:r>
            <a:endParaRPr/>
          </a:p>
        </p:txBody>
      </p:sp>
      <p:sp>
        <p:nvSpPr>
          <p:cNvPr id="139" name="Google Shape;13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My</a:t>
            </a:r>
            <a:endParaRPr/>
          </a:p>
        </p:txBody>
      </p:sp>
      <p:sp>
        <p:nvSpPr>
          <p:cNvPr id="148" name="Google Shape;14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27aec0022ad_0_32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1" name="Google Shape;11;g27aec0022ad_0_3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g27aec0022ad_0_3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3;g27aec0022ad_0_325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g27aec0022ad_0_32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aec0022ad_0_378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74" name="Google Shape;74;g27aec0022ad_0_37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g27aec0022ad_0_381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77" name="Google Shape;77;g27aec0022ad_0_38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g27aec0022ad_0_38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g27aec0022ad_0_381"/>
          <p:cNvSpPr txBox="1"/>
          <p:nvPr>
            <p:ph hasCustomPrompt="1" type="title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g27aec0022ad_0_381"/>
          <p:cNvSpPr txBox="1"/>
          <p:nvPr>
            <p:ph idx="1" type="body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g27aec0022ad_0_38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ubrik och innehåll" type="obj">
  <p:cSld name="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g27aec0022ad_0_390"/>
          <p:cNvCxnSpPr/>
          <p:nvPr/>
        </p:nvCxnSpPr>
        <p:spPr>
          <a:xfrm>
            <a:off x="1396169" y="2421466"/>
            <a:ext cx="9407400" cy="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g27aec0022ad_0_390"/>
          <p:cNvSpPr txBox="1"/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85" name="Google Shape;85;g27aec0022ad_0_390"/>
          <p:cNvSpPr txBox="1"/>
          <p:nvPr>
            <p:ph idx="1" type="body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0045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2070"/>
              <a:buChar char="●"/>
              <a:defRPr/>
            </a:lvl1pPr>
            <a:lvl2pPr indent="-360044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70"/>
              <a:buChar char="○"/>
              <a:defRPr/>
            </a:lvl2pPr>
            <a:lvl3pPr indent="-360044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70"/>
              <a:buChar char="■"/>
              <a:defRPr/>
            </a:lvl3pPr>
            <a:lvl4pPr indent="-360044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70"/>
              <a:buChar char="●"/>
              <a:defRPr/>
            </a:lvl4pPr>
            <a:lvl5pPr indent="-360045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70"/>
              <a:buChar char="○"/>
              <a:defRPr/>
            </a:lvl5pPr>
            <a:lvl6pPr indent="-360045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70"/>
              <a:buChar char="■"/>
              <a:defRPr/>
            </a:lvl6pPr>
            <a:lvl7pPr indent="-360045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70"/>
              <a:buChar char="●"/>
              <a:defRPr/>
            </a:lvl7pPr>
            <a:lvl8pPr indent="-360045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070"/>
              <a:buChar char="○"/>
              <a:defRPr/>
            </a:lvl8pPr>
            <a:lvl9pPr indent="-360045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2070"/>
              <a:buChar char="■"/>
              <a:defRPr/>
            </a:lvl9pPr>
          </a:lstStyle>
          <a:p/>
        </p:txBody>
      </p:sp>
      <p:sp>
        <p:nvSpPr>
          <p:cNvPr id="86" name="Google Shape;86;g27aec0022ad_0_390"/>
          <p:cNvSpPr txBox="1"/>
          <p:nvPr>
            <p:ph idx="10" type="dt"/>
          </p:nvPr>
        </p:nvSpPr>
        <p:spPr>
          <a:xfrm>
            <a:off x="8677501" y="5969000"/>
            <a:ext cx="16002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g27aec0022ad_0_390"/>
          <p:cNvSpPr txBox="1"/>
          <p:nvPr>
            <p:ph idx="11" type="ftr"/>
          </p:nvPr>
        </p:nvSpPr>
        <p:spPr>
          <a:xfrm>
            <a:off x="1295401" y="5969000"/>
            <a:ext cx="73059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27aec0022ad_0_390"/>
          <p:cNvSpPr txBox="1"/>
          <p:nvPr>
            <p:ph idx="12" type="sldNum"/>
          </p:nvPr>
        </p:nvSpPr>
        <p:spPr>
          <a:xfrm>
            <a:off x="10353901" y="5969000"/>
            <a:ext cx="542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7aec0022ad_0_31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g27aec0022ad_0_31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8" name="Google Shape;18;g27aec0022ad_0_3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g27aec0022ad_0_3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g27aec0022ad_0_317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1" name="Google Shape;21;g27aec0022ad_0_317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2" name="Google Shape;22;g27aec0022ad_0_31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7aec0022ad_0_36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Google Shape;25;g27aec0022ad_0_36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6" name="Google Shape;26;g27aec0022ad_0_36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g27aec0022ad_0_36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Google Shape;28;g27aec0022ad_0_369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29" name="Google Shape;29;g27aec0022ad_0_369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g27aec0022ad_0_369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1" name="Google Shape;31;g27aec0022ad_0_36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7aec0022ad_0_38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7aec0022ad_0_331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Google Shape;36;g27aec0022ad_0_331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7" name="Google Shape;37;g27aec0022ad_0_33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g27aec0022ad_0_33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g27aec0022ad_0_331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40" name="Google Shape;40;g27aec0022ad_0_331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1" name="Google Shape;41;g27aec0022ad_0_33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7aec0022ad_0_339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g27aec0022ad_0_33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5" name="Google Shape;45;g27aec0022ad_0_33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27aec0022ad_0_33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g27aec0022ad_0_339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48" name="Google Shape;48;g27aec0022ad_0_339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9" name="Google Shape;49;g27aec0022ad_0_339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0" name="Google Shape;50;g27aec0022ad_0_33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7aec0022ad_0_34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g27aec0022ad_0_34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4" name="Google Shape;54;g27aec0022ad_0_34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g27aec0022ad_0_34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g27aec0022ad_0_348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7" name="Google Shape;57;g27aec0022ad_0_34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7aec0022ad_0_35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g27aec0022ad_0_35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1" name="Google Shape;61;g27aec0022ad_0_35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g27aec0022ad_0_35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g27aec0022ad_0_355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64" name="Google Shape;64;g27aec0022ad_0_355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5" name="Google Shape;65;g27aec0022ad_0_35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g27aec0022ad_0_363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68" name="Google Shape;68;g27aec0022ad_0_36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g27aec0022ad_0_36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g27aec0022ad_0_363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g27aec0022ad_0_36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7aec0022ad_0_31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g27aec0022ad_0_31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b="0" i="0" sz="17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g27aec0022ad_0_31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title"/>
          </p:nvPr>
        </p:nvSpPr>
        <p:spPr>
          <a:xfrm>
            <a:off x="970350" y="1106042"/>
            <a:ext cx="102513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Föräldrarmöte F09-11</a:t>
            </a:r>
            <a:br>
              <a:rPr lang="en-US"/>
            </a:br>
            <a:r>
              <a:rPr lang="en-US"/>
              <a:t>Säsong 2023/2024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0358" y="4478668"/>
            <a:ext cx="2216150" cy="180509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/>
          <p:nvPr/>
        </p:nvSpPr>
        <p:spPr>
          <a:xfrm>
            <a:off x="6316181" y="3342266"/>
            <a:ext cx="5606473" cy="2918691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rgbClr val="126F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 txBox="1"/>
          <p:nvPr>
            <p:ph type="title"/>
          </p:nvPr>
        </p:nvSpPr>
        <p:spPr>
          <a:xfrm>
            <a:off x="973333" y="1758200"/>
            <a:ext cx="4401300" cy="69867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Bredd &amp; spets</a:t>
            </a:r>
            <a:endParaRPr/>
          </a:p>
        </p:txBody>
      </p:sp>
      <p:sp>
        <p:nvSpPr>
          <p:cNvPr id="170" name="Google Shape;170;p5"/>
          <p:cNvSpPr txBox="1"/>
          <p:nvPr>
            <p:ph idx="2" type="body"/>
          </p:nvPr>
        </p:nvSpPr>
        <p:spPr>
          <a:xfrm>
            <a:off x="6769750" y="348619"/>
            <a:ext cx="4499100" cy="11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70000" lnSpcReduction="20000"/>
          </a:bodyPr>
          <a:lstStyle/>
          <a:p>
            <a:pPr indent="0" lvl="0" marL="1206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98863"/>
              <a:buNone/>
            </a:pPr>
            <a:r>
              <a:rPr b="1" lang="en-US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Matchuppdelning Säsong 2023/2024</a:t>
            </a:r>
            <a:endParaRPr b="1"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206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98863"/>
              <a:buNone/>
            </a:pPr>
            <a:r>
              <a:rPr b="1" lang="en-US" sz="3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Våren 2024</a:t>
            </a:r>
            <a:endParaRPr b="1" sz="3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1" name="Google Shape;17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0674" y="2980632"/>
            <a:ext cx="3306618" cy="220096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72" name="Google Shape;172;p5"/>
          <p:cNvSpPr txBox="1"/>
          <p:nvPr/>
        </p:nvSpPr>
        <p:spPr>
          <a:xfrm>
            <a:off x="6482443" y="3698595"/>
            <a:ext cx="54402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0" i="0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 kommer att kalla till matcherna utifrån utvecklingsnivå &amp; spelförståelse: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0" i="1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Serie </a:t>
            </a:r>
            <a:r>
              <a:rPr i="1" lang="en-U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 </a:t>
            </a:r>
            <a:r>
              <a:rPr b="0" i="1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(Röd Svart): I detta lag ”spelar man sig in”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0" i="1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Serie </a:t>
            </a:r>
            <a:r>
              <a:rPr i="1" lang="en-U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</a:t>
            </a:r>
            <a:r>
              <a:rPr b="0" i="1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(Röd Vit): I detta lag har alla som tränat </a:t>
            </a:r>
            <a:r>
              <a:rPr i="1" lang="en-U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en </a:t>
            </a:r>
            <a:r>
              <a:rPr b="0" i="1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given plats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68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</a:pPr>
            <a:r>
              <a:t/>
            </a:r>
            <a:endParaRPr b="0" i="1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1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0" i="1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 möjligaste mån försöker vi utgå från ett rättvisetänk gällande antal spelade matcher, men en utopi att tro på total rättvisa: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2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❖"/>
            </a:pPr>
            <a:r>
              <a:rPr b="0" i="1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Faktorer som påverkar (ålder </a:t>
            </a:r>
            <a:r>
              <a:rPr b="0" i="1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</a:t>
            </a:r>
            <a:r>
              <a:rPr b="0" i="1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t.ex. vid cuper</a:t>
            </a:r>
            <a:r>
              <a:rPr b="0" i="1" lang="en-US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  <a:r>
              <a:rPr b="0" i="1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 spel i andra lag,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andra sporter, ambitionsnivå).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                  </a:t>
            </a:r>
            <a:endParaRPr b="0" i="0" sz="1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8583709" y="1770125"/>
            <a:ext cx="704946" cy="131292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Föräldrarpolicy </a:t>
            </a:r>
            <a:endParaRPr/>
          </a:p>
        </p:txBody>
      </p:sp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 b="0" l="0" r="0" t="11832"/>
          <a:stretch/>
        </p:blipFill>
        <p:spPr>
          <a:xfrm>
            <a:off x="6489375" y="748675"/>
            <a:ext cx="5415925" cy="54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1848" y="2993292"/>
            <a:ext cx="2881923" cy="288192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/>
        </p:nvSpPr>
        <p:spPr>
          <a:xfrm>
            <a:off x="977275" y="805825"/>
            <a:ext cx="10861200" cy="11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08600"/>
            <a:ext cx="11848175" cy="639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CUPER 2023/2024</a:t>
            </a:r>
            <a:endParaRPr/>
          </a:p>
        </p:txBody>
      </p:sp>
      <p:sp>
        <p:nvSpPr>
          <p:cNvPr id="192" name="Google Shape;192;p6"/>
          <p:cNvSpPr txBox="1"/>
          <p:nvPr/>
        </p:nvSpPr>
        <p:spPr>
          <a:xfrm>
            <a:off x="6898975" y="905825"/>
            <a:ext cx="4499100" cy="49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40000" lnSpcReduction="20000"/>
          </a:bodyPr>
          <a:lstStyle/>
          <a:p>
            <a:pPr indent="0" lvl="0" marL="1206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44065"/>
              <a:buFont typeface="Arial"/>
              <a:buNone/>
            </a:pPr>
            <a:r>
              <a:t/>
            </a:r>
            <a:endParaRPr b="0" i="0" sz="4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417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ato"/>
              <a:buChar char="●"/>
            </a:pPr>
            <a:r>
              <a:rPr b="0" i="0" lang="en-US" sz="455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Varbergsspelen 12-14 april, </a:t>
            </a:r>
            <a:r>
              <a:rPr b="0" i="0" lang="en-US" sz="4550" u="none" cap="none" strike="noStrike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hjälpas åt att skjuts</a:t>
            </a:r>
            <a:r>
              <a:rPr lang="en-US" sz="455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a; ni som </a:t>
            </a:r>
            <a:r>
              <a:rPr lang="en-US" sz="455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föräldrar</a:t>
            </a:r>
            <a:r>
              <a:rPr lang="en-US" sz="455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behöver kommunicera med varandra</a:t>
            </a:r>
            <a:endParaRPr sz="4550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4169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ato"/>
              <a:buChar char="○"/>
            </a:pPr>
            <a:r>
              <a:rPr lang="en-US" sz="455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Två lag anmälda (F10)</a:t>
            </a:r>
            <a:endParaRPr sz="455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417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ato"/>
              <a:buChar char="●"/>
            </a:pPr>
            <a:r>
              <a:rPr b="0" i="0" lang="en-US" sz="455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Göteborg Floorball Festival 26-28 april </a:t>
            </a:r>
            <a:endParaRPr sz="455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417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ato"/>
              <a:buChar char="●"/>
            </a:pPr>
            <a:r>
              <a:rPr b="0" i="0" lang="en-US" sz="455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Prague games 2025</a:t>
            </a:r>
            <a:endParaRPr b="0" i="0" sz="45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4064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1" sz="17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177800" lvl="0" marL="4064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None/>
            </a:pPr>
            <a:r>
              <a:t/>
            </a:r>
            <a:endParaRPr b="0" i="1" sz="17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ato"/>
              <a:buNone/>
            </a:pPr>
            <a:r>
              <a:t/>
            </a:r>
            <a:endParaRPr b="0" i="0" sz="17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ato"/>
              <a:buNone/>
            </a:pPr>
            <a:r>
              <a:t/>
            </a:r>
            <a:endParaRPr b="0" i="0" sz="17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ato"/>
              <a:buNone/>
            </a:pPr>
            <a:r>
              <a:t/>
            </a:r>
            <a:endParaRPr b="0" i="0" sz="17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Lato"/>
              <a:buNone/>
            </a:pPr>
            <a:r>
              <a:t/>
            </a:r>
            <a:endParaRPr b="0" i="0" sz="17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En bild som visar sportutrustning, boll, fotbeklädnader, sko&#10;&#10;Automatiskt genererad beskrivning" id="193" name="Google Shape;19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4561" y="3294229"/>
            <a:ext cx="3296854" cy="219962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Ekonomi säsong 2023/2024</a:t>
            </a:r>
            <a:endParaRPr/>
          </a:p>
        </p:txBody>
      </p:sp>
      <p:pic>
        <p:nvPicPr>
          <p:cNvPr descr="En bild som visar växt, krukväxt, blomkruka, ört&#10;&#10;Automatiskt genererad beskrivning" id="199" name="Google Shape;19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671" y="3204308"/>
            <a:ext cx="4052468" cy="2703756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graphicFrame>
        <p:nvGraphicFramePr>
          <p:cNvPr id="200" name="Google Shape;200;p7"/>
          <p:cNvGraphicFramePr/>
          <p:nvPr/>
        </p:nvGraphicFramePr>
        <p:xfrm>
          <a:off x="6754845" y="15568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{E849C0A9-7DAA-4A44-BF80-6FD620928C72}</a:tableStyleId>
              </a:tblPr>
              <a:tblGrid>
                <a:gridCol w="3584900"/>
                <a:gridCol w="1211375"/>
              </a:tblGrid>
              <a:tr h="44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Ingående saldo från föregående säsongen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49032</a:t>
                      </a:r>
                      <a:endParaRPr sz="1400" u="none" cap="none" strike="noStrike"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1400" u="none" cap="none" strike="noStrike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Caféintäkter, </a:t>
                      </a:r>
                      <a:r>
                        <a:rPr lang="en-US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12</a:t>
                      </a:r>
                      <a:r>
                        <a:rPr lang="en-US" sz="1400" u="none" cap="none" strike="noStrike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 tillfällen</a:t>
                      </a:r>
                      <a:endParaRPr sz="1400" u="none" cap="none" strike="noStrike">
                        <a:solidFill>
                          <a:schemeClr val="dk2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10961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Julförsäljningar</a:t>
                      </a:r>
                      <a:endParaRPr b="1" i="0" sz="1400" u="none" cap="none" strike="noStrike">
                        <a:solidFill>
                          <a:schemeClr val="dk2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21951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Pant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dk2"/>
                          </a:solidFill>
                        </a:rPr>
                        <a:t>           871</a:t>
                      </a:r>
                      <a:endParaRPr sz="11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594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Betald anmälningsavgift vårenscuper </a:t>
                      </a:r>
                      <a:endParaRPr b="1" i="0" sz="1400" u="none" cap="none" strike="noStrike">
                        <a:solidFill>
                          <a:schemeClr val="dk2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-9885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Utgående balans just nu</a:t>
                      </a:r>
                      <a:endParaRPr b="1" i="0" sz="1400" u="none" cap="none" strike="noStrike">
                        <a:solidFill>
                          <a:schemeClr val="dk2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>
                          <a:solidFill>
                            <a:schemeClr val="dk2"/>
                          </a:solidFill>
                          <a:latin typeface="Garamond"/>
                          <a:ea typeface="Garamond"/>
                          <a:cs typeface="Garamond"/>
                          <a:sym typeface="Garamond"/>
                        </a:rPr>
                        <a:t>72930</a:t>
                      </a:r>
                      <a:endParaRPr b="1" sz="1400" u="none" cap="none" strike="noStrike">
                        <a:solidFill>
                          <a:schemeClr val="dk2"/>
                        </a:solidFill>
                        <a:latin typeface="Garamond"/>
                        <a:ea typeface="Garamond"/>
                        <a:cs typeface="Garamond"/>
                        <a:sym typeface="Garamond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"/>
          <p:cNvSpPr txBox="1"/>
          <p:nvPr/>
        </p:nvSpPr>
        <p:spPr>
          <a:xfrm>
            <a:off x="2904314" y="502093"/>
            <a:ext cx="5809200" cy="723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Prague Games </a:t>
            </a:r>
            <a:endParaRPr b="1" i="0" sz="3500" u="none" cap="none" strike="noStrike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6" name="Google Shape;20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123000"/>
            <a:ext cx="11727299" cy="558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"/>
          <p:cNvSpPr txBox="1"/>
          <p:nvPr>
            <p:ph type="title"/>
          </p:nvPr>
        </p:nvSpPr>
        <p:spPr>
          <a:xfrm>
            <a:off x="973332" y="1758200"/>
            <a:ext cx="4567775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024"/>
              <a:buNone/>
            </a:pPr>
            <a:r>
              <a:rPr b="1" lang="en-US" sz="3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Frågor? </a:t>
            </a:r>
            <a:br>
              <a:rPr lang="en-US" sz="3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br>
              <a:rPr lang="en-US" sz="3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b="1" lang="en-US" sz="3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/>
              <a:t> </a:t>
            </a:r>
            <a:endParaRPr/>
          </a:p>
        </p:txBody>
      </p:sp>
      <p:pic>
        <p:nvPicPr>
          <p:cNvPr id="212" name="Google Shape;21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/>
          <p:nvPr>
            <p:ph type="title"/>
          </p:nvPr>
        </p:nvSpPr>
        <p:spPr>
          <a:xfrm>
            <a:off x="973332" y="1758200"/>
            <a:ext cx="4567775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024"/>
              <a:buNone/>
            </a:pPr>
            <a:r>
              <a:rPr b="1" lang="en-US" sz="3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Lagförälder</a:t>
            </a:r>
            <a:br>
              <a:rPr b="1" lang="en-US" sz="3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i="1" lang="en-US" sz="3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Markus</a:t>
            </a:r>
            <a:r>
              <a:rPr lang="en-US" sz="3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1" lang="en-US" sz="3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– men behov av ett föräldrateam som arbetar tillsammans. </a:t>
            </a:r>
            <a:endParaRPr b="0" i="1" sz="36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023"/>
              <a:buNone/>
            </a:pPr>
            <a:r>
              <a:rPr lang="en-US" sz="360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Uppdrag på mötet minst 2 föräldrar till.</a:t>
            </a:r>
            <a:r>
              <a:rPr lang="en-US" sz="3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sz="36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024"/>
              <a:buNone/>
            </a:pPr>
            <a:r>
              <a:rPr lang="en-US" sz="3600">
                <a:latin typeface="Garamond"/>
                <a:ea typeface="Garamond"/>
                <a:cs typeface="Garamond"/>
                <a:sym typeface="Garamond"/>
              </a:rPr>
              <a:t>Fokus - Finansiering Prag 2025</a:t>
            </a:r>
            <a:br>
              <a:rPr lang="en-US" sz="3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b="1" lang="en-US" sz="36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/>
              <a:t> </a:t>
            </a:r>
            <a:endParaRPr/>
          </a:p>
        </p:txBody>
      </p:sp>
      <p:sp>
        <p:nvSpPr>
          <p:cNvPr id="218" name="Google Shape;218;p9"/>
          <p:cNvSpPr txBox="1"/>
          <p:nvPr/>
        </p:nvSpPr>
        <p:spPr>
          <a:xfrm>
            <a:off x="7502770" y="1841675"/>
            <a:ext cx="4306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Kiosk och sekretariat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1" lang="en-US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Maria</a:t>
            </a:r>
            <a:r>
              <a:rPr b="1" i="0" lang="en-US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1" i="0" sz="32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-</a:t>
            </a:r>
            <a:r>
              <a:rPr b="0" i="1" lang="en-US" sz="32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alla behöver hjälpas åt!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9"/>
          <p:cNvSpPr txBox="1"/>
          <p:nvPr/>
        </p:nvSpPr>
        <p:spPr>
          <a:xfrm>
            <a:off x="5082100" y="5867875"/>
            <a:ext cx="7135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6997200" y="3785575"/>
            <a:ext cx="43062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9"/>
              <a:buFont typeface="Arial"/>
              <a:buNone/>
            </a:pPr>
            <a:r>
              <a:rPr b="1" i="0" lang="en-US" sz="3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Kommunikation</a:t>
            </a:r>
            <a:endParaRPr b="1" i="0" sz="36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9"/>
              <a:buFont typeface="Arial"/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Facebook</a:t>
            </a:r>
            <a:endParaRPr b="0" i="0" sz="3600" u="none" cap="none" strike="noStrik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89"/>
              <a:buFont typeface="Arial"/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What´s Up</a:t>
            </a:r>
            <a:endParaRPr b="0" i="0" sz="17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1fadb9faad6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981" y="1078803"/>
            <a:ext cx="7278237" cy="527562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00" name="Google Shape;100;g1fadb9faad6_0_0"/>
          <p:cNvSpPr txBox="1"/>
          <p:nvPr/>
        </p:nvSpPr>
        <p:spPr>
          <a:xfrm>
            <a:off x="7716416" y="1704345"/>
            <a:ext cx="44757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Ledare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Peter - Huvudansvarig tränare</a:t>
            </a:r>
            <a:endParaRPr b="0" i="0" sz="1800" u="none" cap="none" strike="noStrik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Anna - Lagledare, målvaktssamordnare</a:t>
            </a:r>
            <a:endParaRPr sz="18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My - Kontakt 07-08 laget, utvecklingsgruppen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Barbara - Ekonom och kommunikatör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Lagpresentation</a:t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18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8</a:t>
            </a:r>
            <a:r>
              <a:rPr b="0" i="0" lang="en-US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tjejer i åldrarna 2009-</a:t>
            </a:r>
            <a:r>
              <a:rPr lang="en-US" sz="18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2011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6</a:t>
            </a:r>
            <a:r>
              <a:rPr b="0" i="0" lang="en-US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födda 2011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r>
              <a:rPr lang="en-US" sz="18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5</a:t>
            </a:r>
            <a:r>
              <a:rPr b="0" i="0" lang="en-US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födda 2010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7</a:t>
            </a:r>
            <a:r>
              <a:rPr b="0" i="0" lang="en-US" sz="18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 födda 2009</a:t>
            </a:r>
            <a:endParaRPr b="0" i="0" sz="1800" u="none" cap="none" strike="noStrik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Fyra tjejer från Utbynäs - superbra!</a:t>
            </a:r>
            <a:endParaRPr sz="180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g1fadb9faad6_0_0"/>
          <p:cNvSpPr txBox="1"/>
          <p:nvPr/>
        </p:nvSpPr>
        <p:spPr>
          <a:xfrm>
            <a:off x="503853" y="302550"/>
            <a:ext cx="72125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IBF Älvstranden F09-11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aec0022ad_0_397"/>
          <p:cNvSpPr txBox="1"/>
          <p:nvPr>
            <p:ph type="ctrTitle"/>
          </p:nvPr>
        </p:nvSpPr>
        <p:spPr>
          <a:xfrm>
            <a:off x="917750" y="1763270"/>
            <a:ext cx="103056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Träningar och spelare </a:t>
            </a:r>
            <a:endParaRPr/>
          </a:p>
        </p:txBody>
      </p:sp>
      <p:sp>
        <p:nvSpPr>
          <p:cNvPr id="107" name="Google Shape;107;g27aec0022ad_0_397"/>
          <p:cNvSpPr txBox="1"/>
          <p:nvPr>
            <p:ph idx="1" type="subTitle"/>
          </p:nvPr>
        </p:nvSpPr>
        <p:spPr>
          <a:xfrm>
            <a:off x="1715400" y="3206925"/>
            <a:ext cx="7931400" cy="30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b="1"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Träningar </a:t>
            </a: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- tisdag, torsdag och fredag (prio träning = fredag)</a:t>
            </a:r>
            <a:endParaRPr sz="18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○"/>
            </a:pP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Torsdagar tillsammans med P10 fokus fysik och teknik</a:t>
            </a:r>
            <a:endParaRPr sz="18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b="1"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Förväntningar </a:t>
            </a:r>
            <a:r>
              <a:rPr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Respekt, ödmjukhet och attityd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b="1"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Spelarsamtal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b="1"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Spelboken</a:t>
            </a:r>
            <a:endParaRPr b="1" sz="18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●"/>
            </a:pPr>
            <a:r>
              <a:rPr b="1" lang="en-US" sz="180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Spel- och spelarutvecklingsplan</a:t>
            </a:r>
            <a:endParaRPr b="1" sz="180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08" name="Google Shape;108;g27aec0022ad_0_3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65645" y="492911"/>
            <a:ext cx="3576973" cy="2386512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c0225b8c7_0_0"/>
          <p:cNvSpPr txBox="1"/>
          <p:nvPr>
            <p:ph type="ctrTitle"/>
          </p:nvPr>
        </p:nvSpPr>
        <p:spPr>
          <a:xfrm>
            <a:off x="943200" y="359595"/>
            <a:ext cx="10305600" cy="9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Spel-och spelarutvecklingsplan</a:t>
            </a:r>
            <a:r>
              <a:rPr lang="en-US"/>
              <a:t> </a:t>
            </a:r>
            <a:endParaRPr/>
          </a:p>
        </p:txBody>
      </p:sp>
      <p:sp>
        <p:nvSpPr>
          <p:cNvPr id="114" name="Google Shape;114;g2bc0225b8c7_0_0"/>
          <p:cNvSpPr txBox="1"/>
          <p:nvPr>
            <p:ph idx="1" type="subTitle"/>
          </p:nvPr>
        </p:nvSpPr>
        <p:spPr>
          <a:xfrm>
            <a:off x="1394550" y="2364725"/>
            <a:ext cx="7931400" cy="30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7st olika fokusområden för målvakt respektive utespelare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Tekniskt, fysiskt, spelförståelse, mentalt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Individuella samtal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Träningar och matcher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●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Exempel på fokusområde;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-US" sz="1800">
                <a:latin typeface="Garamond"/>
                <a:ea typeface="Garamond"/>
                <a:cs typeface="Garamond"/>
                <a:sym typeface="Garamond"/>
              </a:rPr>
              <a:t>Duellspel, bollhantering, passningsspel, utkast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15" name="Google Shape;115;g2bc0225b8c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9900" y="4211625"/>
            <a:ext cx="3896900" cy="21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>
            <p:ph type="ctrTitle"/>
          </p:nvPr>
        </p:nvSpPr>
        <p:spPr>
          <a:xfrm>
            <a:off x="832105" y="517238"/>
            <a:ext cx="10250700" cy="10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/>
              <a:t>Laget.se</a:t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1139650" y="2955000"/>
            <a:ext cx="52242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Vi kommunicerar via nyheter</a:t>
            </a:r>
            <a:endParaRPr b="0" i="0" sz="22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Ni kan kommunicera via chatten</a:t>
            </a:r>
            <a:endParaRPr b="0" i="0" sz="22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Sjukdom eller frånvaro till anmäld träningar justeras i kallelsen</a:t>
            </a:r>
            <a:endParaRPr b="0" i="0" sz="2200" u="none" cap="none" strike="noStrike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43072" y="2309089"/>
            <a:ext cx="4477323" cy="403167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aec0022ad_0_402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i="0" lang="en-US" u="none" cap="none" strike="noStrike">
                <a:latin typeface="Raleway"/>
                <a:ea typeface="Raleway"/>
                <a:cs typeface="Raleway"/>
                <a:sym typeface="Raleway"/>
              </a:rPr>
              <a:t>Matcher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b="1" i="0" lang="en-US" u="none" cap="none" strike="noStrike">
                <a:latin typeface="Raleway"/>
                <a:ea typeface="Raleway"/>
                <a:cs typeface="Raleway"/>
                <a:sym typeface="Raleway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 b="1" i="0" u="none" cap="none" strike="noStrike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" name="Google Shape;128;g27aec0022ad_0_402"/>
          <p:cNvSpPr txBox="1"/>
          <p:nvPr/>
        </p:nvSpPr>
        <p:spPr>
          <a:xfrm>
            <a:off x="6898976" y="1803500"/>
            <a:ext cx="48912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lnSpcReduction="10000"/>
          </a:bodyPr>
          <a:lstStyle/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</a:pPr>
            <a:r>
              <a:rPr b="0" i="0" lang="en-US" sz="17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Svara på kallelser</a:t>
            </a:r>
            <a:r>
              <a:rPr lang="en-US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r>
              <a:rPr lang="en-US" sz="1700">
                <a:solidFill>
                  <a:srgbClr val="FF0000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om man inte svarar innan sista svarsdag räknas det som att man inte kan</a:t>
            </a:r>
            <a:endParaRPr b="0" i="0" sz="1400" u="none" cap="none" strike="noStrike">
              <a:solidFill>
                <a:srgbClr val="FF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7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</a:pPr>
            <a:r>
              <a:rPr b="0" i="1" lang="en-US" sz="17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Ändras något ring/SMS så snart ni vet.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3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</a:pPr>
            <a:r>
              <a:rPr b="0" i="0" lang="en-US" sz="17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Kom förberedd och i tid! </a:t>
            </a:r>
            <a:endParaRPr b="0" i="0" sz="17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3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</a:pPr>
            <a:r>
              <a:rPr i="1" lang="en-US"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För att bli kallad till matcher, behöver man träna</a:t>
            </a:r>
            <a:endParaRPr i="1" sz="17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3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</a:pPr>
            <a:r>
              <a:rPr b="0" i="0" lang="en-US" sz="17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Ni som föräldrar - heja fram laget och beröm spelarna.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3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</a:pPr>
            <a:r>
              <a:rPr b="0" i="0" lang="en-US" sz="17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Vi förväntar oss att spelarna deltar i matcherna.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7" marL="45720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700"/>
              <a:buFont typeface="Lato"/>
              <a:buChar char="●"/>
            </a:pPr>
            <a:r>
              <a:rPr b="0" lang="en-US" sz="17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Om man inte vill behöver vi veta det</a:t>
            </a:r>
            <a:endParaRPr b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27aec0022ad_0_4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3333" y="3052347"/>
            <a:ext cx="4541914" cy="302997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fadb9faad6_0_13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Seriespel </a:t>
            </a:r>
            <a:br>
              <a:rPr lang="en-US"/>
            </a:br>
            <a:r>
              <a:rPr lang="en-US"/>
              <a:t>2023-2024</a:t>
            </a:r>
            <a:endParaRPr/>
          </a:p>
        </p:txBody>
      </p:sp>
      <p:sp>
        <p:nvSpPr>
          <p:cNvPr id="135" name="Google Shape;135;g1fadb9faad6_0_13"/>
          <p:cNvSpPr txBox="1"/>
          <p:nvPr/>
        </p:nvSpPr>
        <p:spPr>
          <a:xfrm>
            <a:off x="6898975" y="948700"/>
            <a:ext cx="4962600" cy="48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2500" lnSpcReduction="10000"/>
          </a:bodyPr>
          <a:lstStyle/>
          <a:p>
            <a:pPr indent="0" lvl="0" marL="1206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5364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ato"/>
              <a:buChar char="●"/>
            </a:pPr>
            <a:r>
              <a:rPr b="0" i="0" lang="en-US" sz="1817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 lag på röd nivå med olika svårighetsgrad. Hoppat upp nivåer sedan i höstas. </a:t>
            </a:r>
            <a:endParaRPr b="0" i="0" sz="1817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5364" lvl="1" marL="9144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ato"/>
              <a:buChar char="○"/>
            </a:pPr>
            <a:r>
              <a:rPr lang="en-US" sz="18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Båda lagen nu på en hög nivå</a:t>
            </a:r>
            <a:endParaRPr sz="1817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3527"/>
              <a:buFont typeface="Lato"/>
              <a:buNone/>
            </a:pPr>
            <a:r>
              <a:t/>
            </a:r>
            <a:endParaRPr b="0" i="0" sz="1817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5364" lvl="0" marL="4572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ato"/>
              <a:buChar char="●"/>
            </a:pPr>
            <a:r>
              <a:rPr b="0" i="0" lang="en-US" sz="1817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Vi kommer att kalla utifrån utvecklingsnivå &amp; spelförståelse</a:t>
            </a:r>
            <a:endParaRPr b="0" i="0" sz="1817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5364" lvl="1" marL="9144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ato"/>
              <a:buChar char="○"/>
            </a:pPr>
            <a:r>
              <a:rPr lang="en-US" sz="18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Föränderligt</a:t>
            </a:r>
            <a:r>
              <a:rPr lang="en-US" sz="1817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under en säsong</a:t>
            </a:r>
            <a:endParaRPr sz="1817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2065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ato"/>
              <a:buNone/>
            </a:pPr>
            <a:r>
              <a:t/>
            </a:r>
            <a:endParaRPr b="0" i="0" sz="17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ato"/>
              <a:buNone/>
            </a:pPr>
            <a:r>
              <a:t/>
            </a:r>
            <a:endParaRPr b="0" i="0" sz="17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Lato"/>
              <a:buNone/>
            </a:pPr>
            <a:r>
              <a:t/>
            </a:r>
            <a:endParaRPr b="0" i="0" sz="17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6" name="Google Shape;136;g1fadb9faad6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5846" y="3820550"/>
            <a:ext cx="3329354" cy="2221303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Bredd &amp; spets</a:t>
            </a:r>
            <a:endParaRPr/>
          </a:p>
        </p:txBody>
      </p:sp>
      <p:sp>
        <p:nvSpPr>
          <p:cNvPr id="142" name="Google Shape;142;p2"/>
          <p:cNvSpPr txBox="1"/>
          <p:nvPr>
            <p:ph idx="1" type="subTitle"/>
          </p:nvPr>
        </p:nvSpPr>
        <p:spPr>
          <a:xfrm>
            <a:off x="1271400" y="3429000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i="1" lang="en-US"/>
              <a:t>Varför då?</a:t>
            </a:r>
            <a:endParaRPr/>
          </a:p>
        </p:txBody>
      </p:sp>
      <p:sp>
        <p:nvSpPr>
          <p:cNvPr id="143" name="Google Shape;143;p2"/>
          <p:cNvSpPr txBox="1"/>
          <p:nvPr>
            <p:ph idx="2" type="body"/>
          </p:nvPr>
        </p:nvSpPr>
        <p:spPr>
          <a:xfrm>
            <a:off x="6817369" y="1138482"/>
            <a:ext cx="4598776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2500" lnSpcReduction="10000"/>
          </a:bodyPr>
          <a:lstStyle/>
          <a:p>
            <a:pPr indent="0" lvl="0" marL="120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i="1"/>
          </a:p>
          <a:p>
            <a:pPr indent="0" lvl="0" marL="120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i="1" lang="en-US"/>
              <a:t>”Vid en första anblick kan det verka lätt att dela in unga inom idrotten. Samtidigt visar forskning att tränings- och tävlingsstrukturer och hur vi delar in riskerar att påverka barn och ungas välbefinnande negativt.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 i="1"/>
          </a:p>
          <a:p>
            <a:pPr indent="0" lvl="0" marL="1206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i="1" lang="en-US"/>
              <a:t>Det finns en risk med att gruppera efter exempelvis födelseår eller antaganden om ambition – om den sker slentrianmässigt. Snarare bör indelningen göras med stor medvetenhet, inte ses som permanent och de </a:t>
            </a:r>
            <a:r>
              <a:rPr i="1" lang="en-US">
                <a:solidFill>
                  <a:srgbClr val="FF0000"/>
                </a:solidFill>
              </a:rPr>
              <a:t>vuxnas ambition måste vara att göra indelningen utifrån varje individs bästa”</a:t>
            </a:r>
            <a:endParaRPr/>
          </a:p>
        </p:txBody>
      </p:sp>
      <p:pic>
        <p:nvPicPr>
          <p:cNvPr id="144" name="Google Shape;14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0409" y="5167068"/>
            <a:ext cx="3743325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"/>
          <p:cNvSpPr txBox="1"/>
          <p:nvPr/>
        </p:nvSpPr>
        <p:spPr>
          <a:xfrm>
            <a:off x="6520874" y="6290918"/>
            <a:ext cx="552334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https://www.rf.se/rf-arbetar-med/barn--och-ungdomsidrott/indelning-av-barn-och-ungdomar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"/>
          <p:cNvSpPr txBox="1"/>
          <p:nvPr>
            <p:ph type="title"/>
          </p:nvPr>
        </p:nvSpPr>
        <p:spPr>
          <a:xfrm>
            <a:off x="973333" y="1758200"/>
            <a:ext cx="4401300" cy="69867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Bredd &amp; spets</a:t>
            </a:r>
            <a:endParaRPr/>
          </a:p>
        </p:txBody>
      </p:sp>
      <p:sp>
        <p:nvSpPr>
          <p:cNvPr id="151" name="Google Shape;151;p4"/>
          <p:cNvSpPr txBox="1"/>
          <p:nvPr>
            <p:ph idx="2" type="body"/>
          </p:nvPr>
        </p:nvSpPr>
        <p:spPr>
          <a:xfrm>
            <a:off x="6899068" y="288736"/>
            <a:ext cx="4499100" cy="241751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Vårt mål är att behålla </a:t>
            </a:r>
            <a:r>
              <a:rPr lang="en-US" u="sng"/>
              <a:t>så många </a:t>
            </a:r>
            <a:r>
              <a:rPr lang="en-US"/>
              <a:t>tjejer som möjligt &amp; </a:t>
            </a:r>
            <a:r>
              <a:rPr lang="en-US" u="sng"/>
              <a:t>så länge </a:t>
            </a:r>
            <a:r>
              <a:rPr lang="en-US"/>
              <a:t>som möjligt!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/>
              <a:t>Utmaningar med en stor spelartrupp – spelförmåga &amp; ambitionsnivå skiljer sig hos våra tjejer 	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i="1" lang="en-US"/>
              <a:t>Frustration</a:t>
            </a:r>
            <a:endParaRPr/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i="1" lang="en-US"/>
              <a:t>Risk att spelare slutar/byter till andra lag</a:t>
            </a:r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0674" y="2980632"/>
            <a:ext cx="3306618" cy="220096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sp>
        <p:nvSpPr>
          <p:cNvPr id="153" name="Google Shape;153;p4"/>
          <p:cNvSpPr/>
          <p:nvPr/>
        </p:nvSpPr>
        <p:spPr>
          <a:xfrm>
            <a:off x="7658552" y="2832817"/>
            <a:ext cx="704946" cy="131292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" name="Google Shape;154;p4"/>
          <p:cNvGrpSpPr/>
          <p:nvPr/>
        </p:nvGrpSpPr>
        <p:grpSpPr>
          <a:xfrm>
            <a:off x="6995256" y="4427471"/>
            <a:ext cx="1871654" cy="729673"/>
            <a:chOff x="6995256" y="4427471"/>
            <a:chExt cx="1871654" cy="729673"/>
          </a:xfrm>
        </p:grpSpPr>
        <p:sp>
          <p:nvSpPr>
            <p:cNvPr id="155" name="Google Shape;155;p4"/>
            <p:cNvSpPr/>
            <p:nvPr/>
          </p:nvSpPr>
          <p:spPr>
            <a:xfrm>
              <a:off x="6995256" y="4427471"/>
              <a:ext cx="1871654" cy="729673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rgbClr val="126F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"/>
            <p:cNvSpPr txBox="1"/>
            <p:nvPr/>
          </p:nvSpPr>
          <p:spPr>
            <a:xfrm>
              <a:off x="7364710" y="4630672"/>
              <a:ext cx="12653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1" lang="en-US" sz="1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Spelarsamtal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1" lang="en-US" sz="1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              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4"/>
          <p:cNvSpPr/>
          <p:nvPr/>
        </p:nvSpPr>
        <p:spPr>
          <a:xfrm>
            <a:off x="9809455" y="2832817"/>
            <a:ext cx="704946" cy="1312921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p4"/>
          <p:cNvGrpSpPr/>
          <p:nvPr/>
        </p:nvGrpSpPr>
        <p:grpSpPr>
          <a:xfrm>
            <a:off x="9526514" y="4527445"/>
            <a:ext cx="1871654" cy="858741"/>
            <a:chOff x="6995256" y="4427471"/>
            <a:chExt cx="1871654" cy="858741"/>
          </a:xfrm>
        </p:grpSpPr>
        <p:sp>
          <p:nvSpPr>
            <p:cNvPr id="159" name="Google Shape;159;p4"/>
            <p:cNvSpPr/>
            <p:nvPr/>
          </p:nvSpPr>
          <p:spPr>
            <a:xfrm>
              <a:off x="6995256" y="4427471"/>
              <a:ext cx="1871654" cy="729673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rgbClr val="126F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"/>
            <p:cNvSpPr txBox="1"/>
            <p:nvPr/>
          </p:nvSpPr>
          <p:spPr>
            <a:xfrm>
              <a:off x="7364710" y="4547548"/>
              <a:ext cx="1265382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1" lang="en-US" sz="1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Nivåanpassad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1" lang="en-US" sz="1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övningar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2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1" lang="en-US" sz="1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              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" name="Google Shape;161;p4"/>
          <p:cNvGrpSpPr/>
          <p:nvPr/>
        </p:nvGrpSpPr>
        <p:grpSpPr>
          <a:xfrm>
            <a:off x="8024314" y="5460319"/>
            <a:ext cx="1871654" cy="729673"/>
            <a:chOff x="6995256" y="4427471"/>
            <a:chExt cx="1871654" cy="729673"/>
          </a:xfrm>
        </p:grpSpPr>
        <p:sp>
          <p:nvSpPr>
            <p:cNvPr id="162" name="Google Shape;162;p4"/>
            <p:cNvSpPr/>
            <p:nvPr/>
          </p:nvSpPr>
          <p:spPr>
            <a:xfrm>
              <a:off x="6995256" y="4427471"/>
              <a:ext cx="1871654" cy="729673"/>
            </a:xfrm>
            <a:prstGeom prst="ellipse">
              <a:avLst/>
            </a:prstGeom>
            <a:solidFill>
              <a:schemeClr val="dk1"/>
            </a:solidFill>
            <a:ln cap="flat" cmpd="sng" w="25400">
              <a:solidFill>
                <a:srgbClr val="126F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7231703" y="4633924"/>
              <a:ext cx="152437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1" lang="en-US" sz="1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Matchuppdelning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1" lang="en-US" sz="1400" u="none" cap="none" strike="noStrike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                  </a:t>
              </a:r>
              <a:endParaRPr b="0" i="0" sz="1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2022-05-05T13:42:01Z</dcterms:created>
  <dc:creator>Anna Mårtén</dc:creator>
</cp:coreProperties>
</file>