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74" r:id="rId4"/>
    <p:sldId id="275" r:id="rId5"/>
    <p:sldId id="258" r:id="rId6"/>
    <p:sldId id="259" r:id="rId7"/>
    <p:sldId id="272" r:id="rId8"/>
    <p:sldId id="273" r:id="rId9"/>
    <p:sldId id="263" r:id="rId10"/>
    <p:sldId id="269" r:id="rId11"/>
    <p:sldId id="270" r:id="rId12"/>
    <p:sldId id="271"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46" d="100"/>
          <a:sy n="46" d="100"/>
        </p:scale>
        <p:origin x="1300" y="2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760940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och und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1270000" y="1638300"/>
            <a:ext cx="10464800" cy="3302000"/>
          </a:xfrm>
          <a:prstGeom prst="rect">
            <a:avLst/>
          </a:prstGeom>
        </p:spPr>
        <p:txBody>
          <a:bodyPr anchor="b"/>
          <a:lstStyle/>
          <a:p>
            <a:r>
              <a:t>Titeltext</a:t>
            </a:r>
          </a:p>
        </p:txBody>
      </p:sp>
      <p:sp>
        <p:nvSpPr>
          <p:cNvPr id="12" name="Brödtext nivå ett…"/>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02" name="Bild"/>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Titeltext"/>
          <p:cNvSpPr txBox="1">
            <a:spLocks noGrp="1"/>
          </p:cNvSpPr>
          <p:nvPr>
            <p:ph type="title"/>
          </p:nvPr>
        </p:nvSpPr>
        <p:spPr>
          <a:xfrm>
            <a:off x="1270000" y="3225800"/>
            <a:ext cx="10464800" cy="3302000"/>
          </a:xfrm>
          <a:prstGeom prst="rect">
            <a:avLst/>
          </a:prstGeom>
        </p:spPr>
        <p:txBody>
          <a:bodyPr/>
          <a:lstStyle/>
          <a:p>
            <a:r>
              <a:t>Titeltext</a:t>
            </a:r>
          </a:p>
        </p:txBody>
      </p:sp>
      <p:sp>
        <p:nvSpPr>
          <p:cNvPr id="3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Bild"/>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952500" y="635000"/>
            <a:ext cx="5334000" cy="3987800"/>
          </a:xfrm>
          <a:prstGeom prst="rect">
            <a:avLst/>
          </a:prstGeom>
        </p:spPr>
        <p:txBody>
          <a:bodyPr anchor="b"/>
          <a:lstStyle>
            <a:lvl1pPr>
              <a:defRPr sz="6000"/>
            </a:lvl1pPr>
          </a:lstStyle>
          <a:p>
            <a:r>
              <a:t>Titeltext</a:t>
            </a:r>
          </a:p>
        </p:txBody>
      </p:sp>
      <p:sp>
        <p:nvSpPr>
          <p:cNvPr id="40" name="Brödtext nivå ett…"/>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Bild"/>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Brödtext nivå ett…"/>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Brödtext nivå ett…"/>
          <p:cNvSpPr txBox="1">
            <a:spLocks noGrp="1"/>
          </p:cNvSpPr>
          <p:nvPr>
            <p:ph type="body" idx="1"/>
          </p:nvPr>
        </p:nvSpPr>
        <p:spPr>
          <a:xfrm>
            <a:off x="952500" y="1270000"/>
            <a:ext cx="11099800" cy="72136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Bild"/>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Bild"/>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Bild"/>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kriv ett citat här.”"/>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”Skriv ett citat här.” </a:t>
            </a:r>
          </a:p>
        </p:txBody>
      </p:sp>
      <p:sp>
        <p:nvSpPr>
          <p:cNvPr id="9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el"/>
          <p:cNvSpPr txBox="1">
            <a:spLocks noGrp="1"/>
          </p:cNvSpPr>
          <p:nvPr>
            <p:ph type="ctrTitle"/>
          </p:nvPr>
        </p:nvSpPr>
        <p:spPr>
          <a:prstGeom prst="rect">
            <a:avLst/>
          </a:prstGeom>
        </p:spPr>
        <p:txBody>
          <a:bodyPr/>
          <a:lstStyle/>
          <a:p>
            <a:endParaRPr dirty="0"/>
          </a:p>
        </p:txBody>
      </p:sp>
      <p:sp>
        <p:nvSpPr>
          <p:cNvPr id="121"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dirty="0"/>
          </a:p>
        </p:txBody>
      </p:sp>
      <p:sp>
        <p:nvSpPr>
          <p:cNvPr id="122"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dirty="0"/>
          </a:p>
        </p:txBody>
      </p:sp>
      <p:pic>
        <p:nvPicPr>
          <p:cNvPr id="123"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93" y="-1"/>
            <a:ext cx="13632570" cy="815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5"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66"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167" name="Bild" descr="Bild"/>
          <p:cNvPicPr>
            <a:picLocks noChangeAspect="1"/>
          </p:cNvPicPr>
          <p:nvPr/>
        </p:nvPicPr>
        <p:blipFill>
          <a:blip r:embed="rId3">
            <a:extLst/>
          </a:blip>
          <a:stretch>
            <a:fillRect/>
          </a:stretch>
        </p:blipFill>
        <p:spPr>
          <a:xfrm>
            <a:off x="228600" y="281145"/>
            <a:ext cx="6565221" cy="9191310"/>
          </a:xfrm>
          <a:prstGeom prst="rect">
            <a:avLst/>
          </a:prstGeom>
          <a:ln w="12700">
            <a:miter lim="400000"/>
          </a:ln>
        </p:spPr>
      </p:pic>
      <p:sp>
        <p:nvSpPr>
          <p:cNvPr id="168" name="Anfallsspel Ytterbackarna (2, 5) är nyckeln för att ge bredd även i anfallsspelet…"/>
          <p:cNvSpPr txBox="1"/>
          <p:nvPr/>
        </p:nvSpPr>
        <p:spPr>
          <a:xfrm>
            <a:off x="7129068" y="1688495"/>
            <a:ext cx="5875731" cy="501470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defTabSz="457200">
              <a:lnSpc>
                <a:spcPct val="120000"/>
              </a:lnSpc>
              <a:defRPr sz="1200">
                <a:latin typeface="Helvetica Neue Light"/>
                <a:ea typeface="Helvetica Neue Light"/>
                <a:cs typeface="Helvetica Neue Light"/>
                <a:sym typeface="Helvetica Neue Light"/>
              </a:defRPr>
            </a:pPr>
            <a:r>
              <a:rPr lang="sv-SE" sz="1400" b="1" dirty="0" smtClean="0"/>
              <a:t>Speluppbyggnad</a:t>
            </a:r>
          </a:p>
          <a:p>
            <a:pPr algn="l" defTabSz="457200">
              <a:lnSpc>
                <a:spcPct val="120000"/>
              </a:lnSpc>
              <a:defRPr sz="1200">
                <a:latin typeface="Helvetica Neue Light"/>
                <a:ea typeface="Helvetica Neue Light"/>
                <a:cs typeface="Helvetica Neue Light"/>
                <a:sym typeface="Helvetica Neue Light"/>
              </a:defRPr>
            </a:pPr>
            <a:r>
              <a:rPr lang="sv-SE" sz="1400" dirty="0" smtClean="0"/>
              <a:t> </a:t>
            </a:r>
          </a:p>
          <a:p>
            <a:pPr algn="l" defTabSz="457200">
              <a:lnSpc>
                <a:spcPct val="120000"/>
              </a:lnSpc>
              <a:defRPr sz="1200">
                <a:latin typeface="Helvetica Neue Light"/>
                <a:ea typeface="Helvetica Neue Light"/>
                <a:cs typeface="Helvetica Neue Light"/>
                <a:sym typeface="Helvetica Neue Light"/>
              </a:defRPr>
            </a:pPr>
            <a:r>
              <a:rPr lang="sv-SE" sz="1400" u="sng" dirty="0" smtClean="0"/>
              <a:t>Alternativ 1:</a:t>
            </a:r>
          </a:p>
          <a:p>
            <a:pPr algn="l" defTabSz="457200">
              <a:lnSpc>
                <a:spcPct val="120000"/>
              </a:lnSpc>
              <a:defRPr sz="1200">
                <a:latin typeface="Helvetica Neue Light"/>
                <a:ea typeface="Helvetica Neue Light"/>
                <a:cs typeface="Helvetica Neue Light"/>
                <a:sym typeface="Helvetica Neue Light"/>
              </a:defRPr>
            </a:pPr>
            <a:r>
              <a:rPr lang="sv-SE" sz="1400" dirty="0" smtClean="0"/>
              <a:t>80% av gångerna</a:t>
            </a:r>
          </a:p>
          <a:p>
            <a:pPr algn="l" defTabSz="457200">
              <a:lnSpc>
                <a:spcPct val="120000"/>
              </a:lnSpc>
              <a:defRPr sz="1200">
                <a:latin typeface="Helvetica Neue Light"/>
                <a:ea typeface="Helvetica Neue Light"/>
                <a:cs typeface="Helvetica Neue Light"/>
                <a:sym typeface="Helvetica Neue Light"/>
              </a:defRPr>
            </a:pPr>
            <a:r>
              <a:rPr lang="sv-SE" sz="1400" dirty="0" smtClean="0"/>
              <a:t>MV (1) sätter igång spelet med utrullning. Utespelarnas intar då utgångs-positioner enligt taktikskissen. </a:t>
            </a:r>
          </a:p>
          <a:p>
            <a:pPr algn="l" defTabSz="457200">
              <a:lnSpc>
                <a:spcPct val="120000"/>
              </a:lnSpc>
              <a:defRPr sz="1200">
                <a:latin typeface="Helvetica Neue Light"/>
                <a:ea typeface="Helvetica Neue Light"/>
                <a:cs typeface="Helvetica Neue Light"/>
                <a:sym typeface="Helvetica Neue Light"/>
              </a:defRPr>
            </a:pPr>
            <a:r>
              <a:rPr sz="1400" dirty="0" smtClean="0"/>
              <a:t> </a:t>
            </a: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dirty="0" smtClean="0"/>
              <a:t>MV (1) rullar i första hand ut till MB (4 eller 5.) MB (4, 5) kommer därför ha mycket boll i speluppbyggnaden.</a:t>
            </a:r>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dirty="0" smtClean="0"/>
              <a:t>MV (1) rullar (eller kastar) i andra hand ut till YB (2, 3) eller COM (8, 10)</a:t>
            </a:r>
          </a:p>
          <a:p>
            <a:pPr algn="l" defTabSz="457200">
              <a:lnSpc>
                <a:spcPct val="120000"/>
              </a:lnSpc>
              <a:defRPr sz="1200">
                <a:latin typeface="Helvetica Neue Light"/>
                <a:ea typeface="Helvetica Neue Light"/>
                <a:cs typeface="Helvetica Neue Light"/>
                <a:sym typeface="Helvetica Neue Light"/>
              </a:defRPr>
            </a:pPr>
            <a:r>
              <a:rPr lang="sv-SE" sz="1400" dirty="0" smtClean="0"/>
              <a:t>I speluppbyggnad spelar vi med indragna YB (2, 3).</a:t>
            </a:r>
          </a:p>
          <a:p>
            <a:pPr algn="l" defTabSz="457200">
              <a:lnSpc>
                <a:spcPct val="120000"/>
              </a:lnSpc>
              <a:defRPr sz="1200">
                <a:latin typeface="Helvetica Neue Light"/>
                <a:ea typeface="Helvetica Neue Light"/>
                <a:cs typeface="Helvetica Neue Light"/>
                <a:sym typeface="Helvetica Neue Light"/>
              </a:defRPr>
            </a:pPr>
            <a:endParaRPr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CDM </a:t>
            </a:r>
            <a:r>
              <a:rPr sz="1400" dirty="0" smtClean="0"/>
              <a:t>(6</a:t>
            </a:r>
            <a:r>
              <a:rPr sz="1400" dirty="0"/>
              <a:t>) </a:t>
            </a:r>
            <a:r>
              <a:rPr sz="1400" dirty="0" err="1"/>
              <a:t>är</a:t>
            </a:r>
            <a:r>
              <a:rPr sz="1400" dirty="0"/>
              <a:t> </a:t>
            </a:r>
            <a:r>
              <a:rPr sz="1400" dirty="0" err="1"/>
              <a:t>navet</a:t>
            </a:r>
            <a:r>
              <a:rPr sz="1400" dirty="0"/>
              <a:t> </a:t>
            </a:r>
            <a:r>
              <a:rPr sz="1400" dirty="0" err="1"/>
              <a:t>i</a:t>
            </a:r>
            <a:r>
              <a:rPr sz="1400" dirty="0"/>
              <a:t> </a:t>
            </a:r>
            <a:r>
              <a:rPr sz="1400" dirty="0" err="1" smtClean="0"/>
              <a:t>vår</a:t>
            </a:r>
            <a:r>
              <a:rPr lang="sv-SE" sz="1400" dirty="0"/>
              <a:t> </a:t>
            </a:r>
            <a:r>
              <a:rPr lang="sv-SE" sz="1400" dirty="0" smtClean="0"/>
              <a:t>speluppbyggnad. Det är vår primära spelfördelare och skall aktivt söka boll för speluppbyggnad.</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Vi använder oss </a:t>
            </a:r>
            <a:r>
              <a:rPr lang="sv-SE" sz="1400" b="1" dirty="0" smtClean="0"/>
              <a:t>alltid</a:t>
            </a:r>
            <a:r>
              <a:rPr lang="sv-SE" sz="1400" dirty="0" smtClean="0"/>
              <a:t> av våra offensiva principer 1 och 2 i speluppbyggnaden.</a:t>
            </a:r>
          </a:p>
          <a:p>
            <a:pPr algn="l" defTabSz="457200">
              <a:lnSpc>
                <a:spcPct val="120000"/>
              </a:lnSpc>
              <a:defRPr sz="1200">
                <a:latin typeface="Helvetica Neue Light"/>
                <a:ea typeface="Helvetica Neue Light"/>
                <a:cs typeface="Helvetica Neue Light"/>
                <a:sym typeface="Helvetica Neue Light"/>
              </a:defRPr>
            </a:pPr>
            <a:endParaRPr lang="sv-SE" sz="1400" dirty="0"/>
          </a:p>
        </p:txBody>
      </p:sp>
      <p:sp>
        <p:nvSpPr>
          <p:cNvPr id="169" name="Rektangel"/>
          <p:cNvSpPr/>
          <p:nvPr/>
        </p:nvSpPr>
        <p:spPr>
          <a:xfrm>
            <a:off x="3270192" y="852211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0" name="1"/>
          <p:cNvSpPr txBox="1"/>
          <p:nvPr/>
        </p:nvSpPr>
        <p:spPr>
          <a:xfrm>
            <a:off x="3383371" y="852211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1</a:t>
            </a:r>
          </a:p>
        </p:txBody>
      </p:sp>
      <p:sp>
        <p:nvSpPr>
          <p:cNvPr id="171" name="Rektangel"/>
          <p:cNvSpPr/>
          <p:nvPr/>
        </p:nvSpPr>
        <p:spPr>
          <a:xfrm>
            <a:off x="5115134" y="7573845"/>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2" name="3"/>
          <p:cNvSpPr txBox="1"/>
          <p:nvPr/>
        </p:nvSpPr>
        <p:spPr>
          <a:xfrm>
            <a:off x="5233466" y="7571861"/>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5</a:t>
            </a:r>
            <a:endParaRPr dirty="0"/>
          </a:p>
        </p:txBody>
      </p:sp>
      <p:sp>
        <p:nvSpPr>
          <p:cNvPr id="173" name="Rektangel"/>
          <p:cNvSpPr/>
          <p:nvPr/>
        </p:nvSpPr>
        <p:spPr>
          <a:xfrm>
            <a:off x="1419780" y="757384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4" name="4"/>
          <p:cNvSpPr txBox="1"/>
          <p:nvPr/>
        </p:nvSpPr>
        <p:spPr>
          <a:xfrm>
            <a:off x="1538112" y="7571862"/>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4</a:t>
            </a:r>
            <a:endParaRPr dirty="0"/>
          </a:p>
        </p:txBody>
      </p:sp>
      <p:sp>
        <p:nvSpPr>
          <p:cNvPr id="175" name="Rektangel"/>
          <p:cNvSpPr/>
          <p:nvPr/>
        </p:nvSpPr>
        <p:spPr>
          <a:xfrm>
            <a:off x="2261155" y="6752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6" name="5"/>
          <p:cNvSpPr txBox="1"/>
          <p:nvPr/>
        </p:nvSpPr>
        <p:spPr>
          <a:xfrm>
            <a:off x="2379487" y="6750596"/>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3</a:t>
            </a:r>
            <a:endParaRPr dirty="0"/>
          </a:p>
        </p:txBody>
      </p:sp>
      <p:sp>
        <p:nvSpPr>
          <p:cNvPr id="177" name="Rektangel"/>
          <p:cNvSpPr/>
          <p:nvPr/>
        </p:nvSpPr>
        <p:spPr>
          <a:xfrm>
            <a:off x="4060020" y="6752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8" name="2"/>
          <p:cNvSpPr txBox="1"/>
          <p:nvPr/>
        </p:nvSpPr>
        <p:spPr>
          <a:xfrm>
            <a:off x="4173199" y="6752580"/>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2</a:t>
            </a:r>
          </a:p>
        </p:txBody>
      </p:sp>
      <p:sp>
        <p:nvSpPr>
          <p:cNvPr id="179" name="Rektangel"/>
          <p:cNvSpPr/>
          <p:nvPr/>
        </p:nvSpPr>
        <p:spPr>
          <a:xfrm>
            <a:off x="5929732" y="5471374"/>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0" name="7"/>
          <p:cNvSpPr txBox="1"/>
          <p:nvPr/>
        </p:nvSpPr>
        <p:spPr>
          <a:xfrm>
            <a:off x="5976730" y="5469390"/>
            <a:ext cx="38792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10</a:t>
            </a:r>
            <a:endParaRPr dirty="0"/>
          </a:p>
        </p:txBody>
      </p:sp>
      <p:sp>
        <p:nvSpPr>
          <p:cNvPr id="181" name="Rektangel"/>
          <p:cNvSpPr/>
          <p:nvPr/>
        </p:nvSpPr>
        <p:spPr>
          <a:xfrm>
            <a:off x="3220887" y="5829712"/>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2" name="6"/>
          <p:cNvSpPr txBox="1"/>
          <p:nvPr/>
        </p:nvSpPr>
        <p:spPr>
          <a:xfrm>
            <a:off x="3334066" y="5829712"/>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6</a:t>
            </a:r>
          </a:p>
        </p:txBody>
      </p:sp>
      <p:sp>
        <p:nvSpPr>
          <p:cNvPr id="183" name="Rektangel"/>
          <p:cNvSpPr/>
          <p:nvPr/>
        </p:nvSpPr>
        <p:spPr>
          <a:xfrm>
            <a:off x="564843" y="547137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4" name="8"/>
          <p:cNvSpPr txBox="1"/>
          <p:nvPr/>
        </p:nvSpPr>
        <p:spPr>
          <a:xfrm>
            <a:off x="678023" y="5471373"/>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8</a:t>
            </a:r>
          </a:p>
        </p:txBody>
      </p:sp>
      <p:sp>
        <p:nvSpPr>
          <p:cNvPr id="188" name="Rektangel"/>
          <p:cNvSpPr/>
          <p:nvPr/>
        </p:nvSpPr>
        <p:spPr>
          <a:xfrm>
            <a:off x="3216647" y="4781176"/>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9" name="9"/>
          <p:cNvSpPr txBox="1"/>
          <p:nvPr/>
        </p:nvSpPr>
        <p:spPr>
          <a:xfrm>
            <a:off x="3275969" y="4781176"/>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9</a:t>
            </a:r>
          </a:p>
        </p:txBody>
      </p:sp>
      <p:sp>
        <p:nvSpPr>
          <p:cNvPr id="190" name="Anfallsspel 4-1-3"/>
          <p:cNvSpPr txBox="1"/>
          <p:nvPr/>
        </p:nvSpPr>
        <p:spPr>
          <a:xfrm>
            <a:off x="7155126" y="204873"/>
            <a:ext cx="4901983"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4800">
                <a:latin typeface="Arial"/>
                <a:ea typeface="Arial"/>
                <a:cs typeface="Arial"/>
                <a:sym typeface="Arial"/>
              </a:defRPr>
            </a:lvl1pPr>
          </a:lstStyle>
          <a:p>
            <a:r>
              <a:rPr lang="sv-SE" dirty="0" smtClean="0"/>
              <a:t>Speluppbyggnad</a:t>
            </a:r>
            <a:r>
              <a:rPr dirty="0" smtClean="0"/>
              <a:t> </a:t>
            </a:r>
            <a:endParaRPr lang="sv-SE" dirty="0" smtClean="0"/>
          </a:p>
          <a:p>
            <a:r>
              <a:rPr dirty="0" smtClean="0"/>
              <a:t>4-3</a:t>
            </a:r>
            <a:r>
              <a:rPr lang="sv-SE" dirty="0" smtClean="0"/>
              <a:t>-1</a:t>
            </a:r>
            <a:endParaRPr dirty="0"/>
          </a:p>
        </p:txBody>
      </p:sp>
      <p:sp>
        <p:nvSpPr>
          <p:cNvPr id="36" name="Linje"/>
          <p:cNvSpPr/>
          <p:nvPr/>
        </p:nvSpPr>
        <p:spPr>
          <a:xfrm flipH="1" flipV="1">
            <a:off x="2204603" y="4995797"/>
            <a:ext cx="889461" cy="0"/>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37" name="Linje"/>
          <p:cNvSpPr/>
          <p:nvPr/>
        </p:nvSpPr>
        <p:spPr>
          <a:xfrm>
            <a:off x="3825641" y="4995797"/>
            <a:ext cx="999323" cy="0"/>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38" name="Linje"/>
          <p:cNvSpPr/>
          <p:nvPr/>
        </p:nvSpPr>
        <p:spPr>
          <a:xfrm>
            <a:off x="1086919" y="5674574"/>
            <a:ext cx="1206244" cy="0"/>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39" name="Linje"/>
          <p:cNvSpPr/>
          <p:nvPr/>
        </p:nvSpPr>
        <p:spPr>
          <a:xfrm flipH="1" flipV="1">
            <a:off x="4753666" y="5674573"/>
            <a:ext cx="1112453" cy="0"/>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40" name="Linje"/>
          <p:cNvSpPr/>
          <p:nvPr/>
        </p:nvSpPr>
        <p:spPr>
          <a:xfrm>
            <a:off x="861782" y="6003280"/>
            <a:ext cx="0" cy="925606"/>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41" name="Linje"/>
          <p:cNvSpPr/>
          <p:nvPr/>
        </p:nvSpPr>
        <p:spPr>
          <a:xfrm>
            <a:off x="6176346" y="5924007"/>
            <a:ext cx="0" cy="925606"/>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2" name="textruta 1"/>
          <p:cNvSpPr txBox="1"/>
          <p:nvPr/>
        </p:nvSpPr>
        <p:spPr>
          <a:xfrm>
            <a:off x="1261261" y="5914886"/>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till 2,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5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eller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10</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3" name="textruta 42"/>
          <p:cNvSpPr txBox="1"/>
          <p:nvPr/>
        </p:nvSpPr>
        <p:spPr>
          <a:xfrm>
            <a:off x="4884423" y="5919023"/>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till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3, </a:t>
            </a:r>
            <a:r>
              <a:rPr lang="sv-SE" sz="1200" dirty="0">
                <a:solidFill>
                  <a:schemeClr val="bg1"/>
                </a:solidFill>
              </a:rPr>
              <a:t>4</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eller 8</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4" name="textruta 43"/>
          <p:cNvSpPr txBox="1"/>
          <p:nvPr/>
        </p:nvSpPr>
        <p:spPr>
          <a:xfrm>
            <a:off x="2126588" y="5089679"/>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till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3, </a:t>
            </a:r>
            <a:r>
              <a:rPr lang="sv-SE" sz="1200" dirty="0">
                <a:solidFill>
                  <a:schemeClr val="bg1"/>
                </a:solidFill>
              </a:rPr>
              <a:t>4</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eller 8</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5" name="textruta 44"/>
          <p:cNvSpPr txBox="1"/>
          <p:nvPr/>
        </p:nvSpPr>
        <p:spPr>
          <a:xfrm>
            <a:off x="3881621" y="5110427"/>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till 2,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5 eller </a:t>
            </a:r>
            <a:r>
              <a:rPr lang="sv-SE" sz="1200" dirty="0" smtClean="0">
                <a:solidFill>
                  <a:schemeClr val="bg1"/>
                </a:solidFill>
              </a:rPr>
              <a:t>10</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6" name="Linje"/>
          <p:cNvSpPr/>
          <p:nvPr/>
        </p:nvSpPr>
        <p:spPr>
          <a:xfrm flipH="1" flipV="1">
            <a:off x="1419780" y="3278176"/>
            <a:ext cx="1681744" cy="1706200"/>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47" name="Linje"/>
          <p:cNvSpPr/>
          <p:nvPr/>
        </p:nvSpPr>
        <p:spPr>
          <a:xfrm flipV="1">
            <a:off x="3825640" y="3425517"/>
            <a:ext cx="1540817" cy="1550855"/>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48" name="Linje"/>
          <p:cNvSpPr/>
          <p:nvPr/>
        </p:nvSpPr>
        <p:spPr>
          <a:xfrm flipV="1">
            <a:off x="824904" y="4195524"/>
            <a:ext cx="0" cy="1171304"/>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49" name="Linje"/>
          <p:cNvSpPr/>
          <p:nvPr/>
        </p:nvSpPr>
        <p:spPr>
          <a:xfrm flipV="1">
            <a:off x="6170693" y="4154337"/>
            <a:ext cx="0" cy="1171304"/>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50" name="textruta 49"/>
          <p:cNvSpPr txBox="1"/>
          <p:nvPr/>
        </p:nvSpPr>
        <p:spPr>
          <a:xfrm>
            <a:off x="564843" y="6955780"/>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till </a:t>
            </a:r>
            <a:r>
              <a:rPr lang="sv-SE" sz="1200" dirty="0" smtClean="0">
                <a:solidFill>
                  <a:schemeClr val="bg1"/>
                </a:solidFill>
              </a:rPr>
              <a:t>4 </a:t>
            </a:r>
            <a:r>
              <a:rPr kumimoji="0" lang="sv-SE" sz="1200" b="0" i="0" u="none" strike="noStrike" cap="none" spc="0" normalizeH="0" dirty="0" smtClean="0">
                <a:ln>
                  <a:noFill/>
                </a:ln>
                <a:solidFill>
                  <a:schemeClr val="bg1"/>
                </a:solidFill>
                <a:effectLst/>
                <a:uFillTx/>
                <a:latin typeface="+mn-lt"/>
                <a:ea typeface="+mn-ea"/>
                <a:cs typeface="+mn-cs"/>
                <a:sym typeface="Helvetica Light"/>
              </a:rPr>
              <a:t>eller</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a:t>
            </a:r>
            <a:r>
              <a:rPr lang="sv-SE" sz="1200" dirty="0">
                <a:solidFill>
                  <a:schemeClr val="bg1"/>
                </a:solidFill>
              </a:rPr>
              <a:t>3</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51" name="textruta 50"/>
          <p:cNvSpPr txBox="1"/>
          <p:nvPr/>
        </p:nvSpPr>
        <p:spPr>
          <a:xfrm>
            <a:off x="849814" y="4058132"/>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till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4</a:t>
            </a:r>
            <a:r>
              <a:rPr kumimoji="0" lang="sv-SE" sz="1200" b="0" i="0" u="none" strike="noStrike" cap="none" spc="0" normalizeH="0" dirty="0" smtClean="0">
                <a:ln>
                  <a:noFill/>
                </a:ln>
                <a:solidFill>
                  <a:schemeClr val="bg1"/>
                </a:solidFill>
                <a:effectLst/>
                <a:uFillTx/>
                <a:latin typeface="+mn-lt"/>
                <a:ea typeface="+mn-ea"/>
                <a:cs typeface="+mn-cs"/>
                <a:sym typeface="Helvetica Light"/>
              </a:rPr>
              <a:t> </a:t>
            </a:r>
            <a:r>
              <a:rPr kumimoji="0" lang="sv-SE" sz="1200" b="0" i="0" u="none" strike="noStrike" cap="none" spc="0" normalizeH="0" dirty="0" smtClean="0">
                <a:ln>
                  <a:noFill/>
                </a:ln>
                <a:solidFill>
                  <a:schemeClr val="bg1"/>
                </a:solidFill>
                <a:effectLst/>
                <a:uFillTx/>
                <a:latin typeface="+mn-lt"/>
                <a:ea typeface="+mn-ea"/>
                <a:cs typeface="+mn-cs"/>
                <a:sym typeface="Helvetica Light"/>
              </a:rPr>
              <a:t>eller</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a:t>
            </a:r>
            <a:r>
              <a:rPr lang="sv-SE" sz="1200" dirty="0">
                <a:solidFill>
                  <a:schemeClr val="bg1"/>
                </a:solidFill>
              </a:rPr>
              <a:t>3</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52" name="textruta 51"/>
          <p:cNvSpPr txBox="1"/>
          <p:nvPr/>
        </p:nvSpPr>
        <p:spPr>
          <a:xfrm>
            <a:off x="5488772" y="6849613"/>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till 2</a:t>
            </a:r>
            <a:r>
              <a:rPr lang="sv-SE" sz="1200" dirty="0">
                <a:solidFill>
                  <a:schemeClr val="bg1"/>
                </a:solidFill>
              </a:rPr>
              <a:t> </a:t>
            </a:r>
            <a:r>
              <a:rPr lang="sv-SE" sz="1200" dirty="0" smtClean="0">
                <a:solidFill>
                  <a:schemeClr val="bg1"/>
                </a:solidFill>
              </a:rPr>
              <a:t>eller</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5</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53" name="textruta 52"/>
          <p:cNvSpPr txBox="1"/>
          <p:nvPr/>
        </p:nvSpPr>
        <p:spPr>
          <a:xfrm>
            <a:off x="5125385" y="3918375"/>
            <a:ext cx="9433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Utrullning till 2</a:t>
            </a:r>
            <a:r>
              <a:rPr lang="sv-SE" sz="1200" dirty="0">
                <a:solidFill>
                  <a:schemeClr val="bg1"/>
                </a:solidFill>
              </a:rPr>
              <a:t> </a:t>
            </a:r>
            <a:r>
              <a:rPr lang="sv-SE" sz="1200" dirty="0" smtClean="0">
                <a:solidFill>
                  <a:schemeClr val="bg1"/>
                </a:solidFill>
              </a:rPr>
              <a:t>eller</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 </a:t>
            </a:r>
            <a:r>
              <a:rPr kumimoji="0" lang="sv-SE" sz="1200" b="0" i="0" u="none" strike="noStrike" cap="none" spc="0" normalizeH="0" baseline="0" dirty="0" smtClean="0">
                <a:ln>
                  <a:noFill/>
                </a:ln>
                <a:solidFill>
                  <a:schemeClr val="bg1"/>
                </a:solidFill>
                <a:effectLst/>
                <a:uFillTx/>
                <a:latin typeface="+mn-lt"/>
                <a:ea typeface="+mn-ea"/>
                <a:cs typeface="+mn-cs"/>
                <a:sym typeface="Helvetica Light"/>
              </a:rPr>
              <a:t>5</a:t>
            </a:r>
            <a:endParaRPr kumimoji="0" lang="sv-SE" sz="1200" b="0" i="0" u="none" strike="noStrike" cap="none" spc="0" normalizeH="0" baseline="0" dirty="0">
              <a:ln>
                <a:noFill/>
              </a:ln>
              <a:solidFill>
                <a:schemeClr val="bg1"/>
              </a:solidFill>
              <a:effectLst/>
              <a:uFillTx/>
              <a:latin typeface="+mn-lt"/>
              <a:ea typeface="+mn-ea"/>
              <a:cs typeface="+mn-cs"/>
              <a:sym typeface="Helvetica Light"/>
            </a:endParaRPr>
          </a:p>
        </p:txBody>
      </p:sp>
      <p:sp>
        <p:nvSpPr>
          <p:cNvPr id="54" name="Linje"/>
          <p:cNvSpPr/>
          <p:nvPr/>
        </p:nvSpPr>
        <p:spPr>
          <a:xfrm flipH="1">
            <a:off x="2502115" y="6033961"/>
            <a:ext cx="684008" cy="11421"/>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55" name="Linje"/>
          <p:cNvSpPr/>
          <p:nvPr/>
        </p:nvSpPr>
        <p:spPr>
          <a:xfrm>
            <a:off x="3750170" y="6045383"/>
            <a:ext cx="678593" cy="0"/>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56" name="Linje"/>
          <p:cNvSpPr/>
          <p:nvPr/>
        </p:nvSpPr>
        <p:spPr>
          <a:xfrm flipH="1">
            <a:off x="3457608" y="6266136"/>
            <a:ext cx="4240" cy="486444"/>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57" name="Linje"/>
          <p:cNvSpPr/>
          <p:nvPr/>
        </p:nvSpPr>
        <p:spPr>
          <a:xfrm flipV="1">
            <a:off x="3445298" y="5366827"/>
            <a:ext cx="12309" cy="510946"/>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58" name="Linje"/>
          <p:cNvSpPr/>
          <p:nvPr/>
        </p:nvSpPr>
        <p:spPr>
          <a:xfrm flipH="1" flipV="1">
            <a:off x="5309892" y="4574150"/>
            <a:ext cx="866454" cy="792678"/>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59" name="Linje"/>
          <p:cNvSpPr/>
          <p:nvPr/>
        </p:nvSpPr>
        <p:spPr>
          <a:xfrm flipV="1">
            <a:off x="861782" y="4573709"/>
            <a:ext cx="798958" cy="792678"/>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60" name="Rektangel"/>
          <p:cNvSpPr/>
          <p:nvPr/>
        </p:nvSpPr>
        <p:spPr>
          <a:xfrm>
            <a:off x="1981331" y="7861878"/>
            <a:ext cx="2955626" cy="127000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1" name="Rektangel"/>
          <p:cNvSpPr/>
          <p:nvPr/>
        </p:nvSpPr>
        <p:spPr>
          <a:xfrm>
            <a:off x="5017373" y="4888917"/>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2" name="Rektangel"/>
          <p:cNvSpPr/>
          <p:nvPr/>
        </p:nvSpPr>
        <p:spPr>
          <a:xfrm>
            <a:off x="5005181" y="6978199"/>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3" name="Rektangel"/>
          <p:cNvSpPr/>
          <p:nvPr/>
        </p:nvSpPr>
        <p:spPr>
          <a:xfrm>
            <a:off x="508199" y="4866499"/>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4" name="Rektangel"/>
          <p:cNvSpPr/>
          <p:nvPr/>
        </p:nvSpPr>
        <p:spPr>
          <a:xfrm>
            <a:off x="483815" y="6941928"/>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5" name="Rektangel"/>
          <p:cNvSpPr/>
          <p:nvPr/>
        </p:nvSpPr>
        <p:spPr>
          <a:xfrm>
            <a:off x="1975397" y="4888917"/>
            <a:ext cx="91772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6" name="Rektangel"/>
          <p:cNvSpPr/>
          <p:nvPr/>
        </p:nvSpPr>
        <p:spPr>
          <a:xfrm>
            <a:off x="2954801" y="4894898"/>
            <a:ext cx="1029949"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7" name="Rektangel"/>
          <p:cNvSpPr/>
          <p:nvPr/>
        </p:nvSpPr>
        <p:spPr>
          <a:xfrm>
            <a:off x="4065432" y="4894898"/>
            <a:ext cx="89149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8" name="textruta 67"/>
          <p:cNvSpPr txBox="1"/>
          <p:nvPr/>
        </p:nvSpPr>
        <p:spPr>
          <a:xfrm>
            <a:off x="815294" y="7946800"/>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DV1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69" name="textruta 68"/>
          <p:cNvSpPr txBox="1"/>
          <p:nvPr/>
        </p:nvSpPr>
        <p:spPr>
          <a:xfrm>
            <a:off x="803225" y="565550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DV2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0" name="textruta 69"/>
          <p:cNvSpPr txBox="1"/>
          <p:nvPr/>
        </p:nvSpPr>
        <p:spPr>
          <a:xfrm>
            <a:off x="5366458" y="787858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DH1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1" name="textruta 70"/>
          <p:cNvSpPr txBox="1"/>
          <p:nvPr/>
        </p:nvSpPr>
        <p:spPr>
          <a:xfrm>
            <a:off x="5352019" y="5653514"/>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DH2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2" name="textruta 71"/>
          <p:cNvSpPr txBox="1"/>
          <p:nvPr/>
        </p:nvSpPr>
        <p:spPr>
          <a:xfrm>
            <a:off x="2019878" y="6458329"/>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3" name="textruta 72"/>
          <p:cNvSpPr txBox="1"/>
          <p:nvPr/>
        </p:nvSpPr>
        <p:spPr>
          <a:xfrm>
            <a:off x="3059910" y="6567830"/>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4" name="textruta 73"/>
          <p:cNvSpPr txBox="1"/>
          <p:nvPr/>
        </p:nvSpPr>
        <p:spPr>
          <a:xfrm>
            <a:off x="4117358" y="6462983"/>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DM3</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5" name="textruta 74"/>
          <p:cNvSpPr txBox="1"/>
          <p:nvPr/>
        </p:nvSpPr>
        <p:spPr>
          <a:xfrm>
            <a:off x="3090639" y="8634015"/>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a:solidFill>
                  <a:srgbClr val="FF0000"/>
                </a:solidFill>
              </a:rPr>
              <a:t>D</a:t>
            </a: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6" name="Rektangel"/>
          <p:cNvSpPr/>
          <p:nvPr/>
        </p:nvSpPr>
        <p:spPr>
          <a:xfrm>
            <a:off x="1932452" y="470478"/>
            <a:ext cx="2955626" cy="127000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77" name="Rektangel"/>
          <p:cNvSpPr/>
          <p:nvPr/>
        </p:nvSpPr>
        <p:spPr>
          <a:xfrm>
            <a:off x="492946" y="470478"/>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78" name="Rektangel"/>
          <p:cNvSpPr/>
          <p:nvPr/>
        </p:nvSpPr>
        <p:spPr>
          <a:xfrm>
            <a:off x="492946" y="2545895"/>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79" name="Rektangel"/>
          <p:cNvSpPr/>
          <p:nvPr/>
        </p:nvSpPr>
        <p:spPr>
          <a:xfrm>
            <a:off x="5005181" y="546679"/>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80" name="Rektangel"/>
          <p:cNvSpPr/>
          <p:nvPr/>
        </p:nvSpPr>
        <p:spPr>
          <a:xfrm>
            <a:off x="5005181" y="2594403"/>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81" name="Rektangel"/>
          <p:cNvSpPr/>
          <p:nvPr/>
        </p:nvSpPr>
        <p:spPr>
          <a:xfrm>
            <a:off x="1951399" y="1814514"/>
            <a:ext cx="91772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82" name="Rektangel"/>
          <p:cNvSpPr/>
          <p:nvPr/>
        </p:nvSpPr>
        <p:spPr>
          <a:xfrm>
            <a:off x="2955187" y="1820495"/>
            <a:ext cx="1029949"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83" name="Rektangel"/>
          <p:cNvSpPr/>
          <p:nvPr/>
        </p:nvSpPr>
        <p:spPr>
          <a:xfrm>
            <a:off x="4065818" y="1820495"/>
            <a:ext cx="89149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84" name="textruta 83"/>
          <p:cNvSpPr txBox="1"/>
          <p:nvPr/>
        </p:nvSpPr>
        <p:spPr>
          <a:xfrm>
            <a:off x="1925304" y="981714"/>
            <a:ext cx="296277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3600" b="1" i="0" u="none" strike="noStrike" cap="none" spc="0" normalizeH="0" baseline="0" dirty="0" smtClean="0">
                <a:ln>
                  <a:noFill/>
                </a:ln>
                <a:solidFill>
                  <a:srgbClr val="00B050"/>
                </a:solidFill>
                <a:effectLst/>
                <a:uFillTx/>
                <a:latin typeface="+mn-lt"/>
                <a:ea typeface="+mn-ea"/>
                <a:cs typeface="+mn-cs"/>
                <a:sym typeface="Helvetica Light"/>
              </a:rPr>
              <a:t>OFFENSIV</a:t>
            </a:r>
            <a:endParaRPr kumimoji="0" lang="sv-SE" sz="3600" b="1" i="0" u="none" strike="noStrike" cap="none" spc="0" normalizeH="0" baseline="0" dirty="0">
              <a:ln>
                <a:noFill/>
              </a:ln>
              <a:solidFill>
                <a:srgbClr val="00B050"/>
              </a:solidFill>
              <a:effectLst/>
              <a:uFillTx/>
              <a:latin typeface="+mn-lt"/>
              <a:ea typeface="+mn-ea"/>
              <a:cs typeface="+mn-cs"/>
              <a:sym typeface="Helvetica Light"/>
            </a:endParaRPr>
          </a:p>
        </p:txBody>
      </p:sp>
      <p:sp>
        <p:nvSpPr>
          <p:cNvPr id="85" name="textruta 84"/>
          <p:cNvSpPr txBox="1"/>
          <p:nvPr/>
        </p:nvSpPr>
        <p:spPr>
          <a:xfrm>
            <a:off x="803225" y="1227935"/>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V1</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86" name="textruta 85"/>
          <p:cNvSpPr txBox="1"/>
          <p:nvPr/>
        </p:nvSpPr>
        <p:spPr>
          <a:xfrm>
            <a:off x="756821" y="285352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smtClean="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V2</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87" name="textruta 86"/>
          <p:cNvSpPr txBox="1"/>
          <p:nvPr/>
        </p:nvSpPr>
        <p:spPr>
          <a:xfrm>
            <a:off x="5335002" y="3015149"/>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H2</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88" name="textruta 87"/>
          <p:cNvSpPr txBox="1"/>
          <p:nvPr/>
        </p:nvSpPr>
        <p:spPr>
          <a:xfrm>
            <a:off x="5297845" y="1139635"/>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smtClean="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H1</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89" name="textruta 88"/>
          <p:cNvSpPr txBox="1"/>
          <p:nvPr/>
        </p:nvSpPr>
        <p:spPr>
          <a:xfrm>
            <a:off x="3053244" y="214939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M2</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90" name="textruta 89"/>
          <p:cNvSpPr txBox="1"/>
          <p:nvPr/>
        </p:nvSpPr>
        <p:spPr>
          <a:xfrm>
            <a:off x="4105281" y="2418602"/>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smtClean="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M3</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91" name="textruta 90"/>
          <p:cNvSpPr txBox="1"/>
          <p:nvPr/>
        </p:nvSpPr>
        <p:spPr>
          <a:xfrm>
            <a:off x="1994542" y="2418602"/>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smtClean="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M1</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92" name="textruta 91"/>
          <p:cNvSpPr txBox="1"/>
          <p:nvPr/>
        </p:nvSpPr>
        <p:spPr>
          <a:xfrm>
            <a:off x="3035483" y="571345"/>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smtClean="0">
                <a:solidFill>
                  <a:srgbClr val="00B050"/>
                </a:solidFill>
              </a:rPr>
              <a:t>O</a:t>
            </a:r>
            <a:r>
              <a:rPr kumimoji="0" lang="sv-SE" sz="2000" b="0" i="0" u="none" strike="noStrike" cap="none" spc="0" normalizeH="0" baseline="0" dirty="0" smtClean="0">
                <a:ln>
                  <a:noFill/>
                </a:ln>
                <a:solidFill>
                  <a:srgbClr val="00B050"/>
                </a:solidFill>
                <a:effectLst/>
                <a:uFillTx/>
                <a:latin typeface="+mn-lt"/>
                <a:ea typeface="+mn-ea"/>
                <a:cs typeface="+mn-cs"/>
                <a:sym typeface="Helvetica Light"/>
              </a:rPr>
              <a:t>1</a:t>
            </a:r>
            <a:endParaRPr kumimoji="0" lang="sv-SE" sz="2000" b="0" i="0" u="none" strike="noStrike" cap="none" spc="0" normalizeH="0" baseline="0" dirty="0">
              <a:ln>
                <a:noFill/>
              </a:ln>
              <a:solidFill>
                <a:srgbClr val="00B050"/>
              </a:solidFill>
              <a:effectLst/>
              <a:uFillTx/>
              <a:latin typeface="+mn-lt"/>
              <a:ea typeface="+mn-ea"/>
              <a:cs typeface="+mn-cs"/>
              <a:sym typeface="Helvetica Light"/>
            </a:endParaRPr>
          </a:p>
        </p:txBody>
      </p:sp>
      <p:sp>
        <p:nvSpPr>
          <p:cNvPr id="93" name="Linje"/>
          <p:cNvSpPr/>
          <p:nvPr/>
        </p:nvSpPr>
        <p:spPr>
          <a:xfrm flipV="1">
            <a:off x="3403750" y="3058705"/>
            <a:ext cx="0" cy="1618122"/>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94" name="Linje"/>
          <p:cNvSpPr/>
          <p:nvPr/>
        </p:nvSpPr>
        <p:spPr>
          <a:xfrm flipV="1">
            <a:off x="3750037" y="3603811"/>
            <a:ext cx="603255" cy="1120843"/>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95" name="Linje"/>
          <p:cNvSpPr/>
          <p:nvPr/>
        </p:nvSpPr>
        <p:spPr>
          <a:xfrm flipH="1" flipV="1">
            <a:off x="2537839" y="3603811"/>
            <a:ext cx="626344" cy="1136178"/>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96" name="textruta 95"/>
          <p:cNvSpPr txBox="1"/>
          <p:nvPr/>
        </p:nvSpPr>
        <p:spPr>
          <a:xfrm>
            <a:off x="1994156" y="7878581"/>
            <a:ext cx="296277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3600" b="1" i="0" u="none" strike="noStrike" cap="none" spc="0" normalizeH="0" baseline="0" dirty="0" smtClean="0">
                <a:ln>
                  <a:noFill/>
                </a:ln>
                <a:solidFill>
                  <a:srgbClr val="FF0000"/>
                </a:solidFill>
                <a:effectLst/>
                <a:uFillTx/>
                <a:latin typeface="+mn-lt"/>
                <a:ea typeface="+mn-ea"/>
                <a:cs typeface="+mn-cs"/>
                <a:sym typeface="Helvetica Light"/>
              </a:rPr>
              <a:t>DEFENSIV</a:t>
            </a:r>
            <a:endParaRPr kumimoji="0" lang="sv-SE" sz="3600" b="1" i="0" u="none" strike="noStrike" cap="none" spc="0" normalizeH="0" baseline="0" dirty="0">
              <a:ln>
                <a:noFill/>
              </a:ln>
              <a:solidFill>
                <a:srgbClr val="FF0000"/>
              </a:solidFill>
              <a:effectLst/>
              <a:uFillTx/>
              <a:latin typeface="+mn-lt"/>
              <a:ea typeface="+mn-ea"/>
              <a:cs typeface="+mn-cs"/>
              <a:sym typeface="Helvetica Light"/>
            </a:endParaRPr>
          </a:p>
        </p:txBody>
      </p:sp>
    </p:spTree>
    <p:extLst>
      <p:ext uri="{BB962C8B-B14F-4D97-AF65-F5344CB8AC3E}">
        <p14:creationId xmlns:p14="http://schemas.microsoft.com/office/powerpoint/2010/main" val="10860539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5"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66"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167" name="Bild" descr="Bild"/>
          <p:cNvPicPr>
            <a:picLocks noChangeAspect="1"/>
          </p:cNvPicPr>
          <p:nvPr/>
        </p:nvPicPr>
        <p:blipFill>
          <a:blip r:embed="rId3">
            <a:extLst/>
          </a:blip>
          <a:stretch>
            <a:fillRect/>
          </a:stretch>
        </p:blipFill>
        <p:spPr>
          <a:xfrm>
            <a:off x="228600" y="281145"/>
            <a:ext cx="6565221" cy="9191310"/>
          </a:xfrm>
          <a:prstGeom prst="rect">
            <a:avLst/>
          </a:prstGeom>
          <a:ln w="12700">
            <a:miter lim="400000"/>
          </a:ln>
        </p:spPr>
      </p:pic>
      <p:sp>
        <p:nvSpPr>
          <p:cNvPr id="168" name="Anfallsspel Ytterbackarna (2, 5) är nyckeln för att ge bredd även i anfallsspelet…"/>
          <p:cNvSpPr txBox="1"/>
          <p:nvPr/>
        </p:nvSpPr>
        <p:spPr>
          <a:xfrm>
            <a:off x="7129068" y="1688495"/>
            <a:ext cx="5875731" cy="39805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defTabSz="457200">
              <a:lnSpc>
                <a:spcPct val="120000"/>
              </a:lnSpc>
              <a:defRPr sz="1200">
                <a:latin typeface="Helvetica Neue Light"/>
                <a:ea typeface="Helvetica Neue Light"/>
                <a:cs typeface="Helvetica Neue Light"/>
                <a:sym typeface="Helvetica Neue Light"/>
              </a:defRPr>
            </a:pPr>
            <a:r>
              <a:rPr lang="sv-SE" sz="1400" b="1" dirty="0" smtClean="0"/>
              <a:t>Speluppbyggnad</a:t>
            </a:r>
          </a:p>
          <a:p>
            <a:pPr algn="l" defTabSz="457200">
              <a:lnSpc>
                <a:spcPct val="120000"/>
              </a:lnSpc>
              <a:defRPr sz="1200">
                <a:latin typeface="Helvetica Neue Light"/>
                <a:ea typeface="Helvetica Neue Light"/>
                <a:cs typeface="Helvetica Neue Light"/>
                <a:sym typeface="Helvetica Neue Light"/>
              </a:defRPr>
            </a:pPr>
            <a:r>
              <a:rPr lang="sv-SE" sz="1400" dirty="0" smtClean="0"/>
              <a:t> </a:t>
            </a:r>
          </a:p>
          <a:p>
            <a:pPr algn="l" defTabSz="457200">
              <a:lnSpc>
                <a:spcPct val="120000"/>
              </a:lnSpc>
              <a:defRPr sz="1200">
                <a:latin typeface="Helvetica Neue Light"/>
                <a:ea typeface="Helvetica Neue Light"/>
                <a:cs typeface="Helvetica Neue Light"/>
                <a:sym typeface="Helvetica Neue Light"/>
              </a:defRPr>
            </a:pPr>
            <a:r>
              <a:rPr lang="sv-SE" sz="1400" u="sng" dirty="0" smtClean="0"/>
              <a:t>Alternativ 2:</a:t>
            </a:r>
          </a:p>
          <a:p>
            <a:pPr algn="l" defTabSz="457200">
              <a:lnSpc>
                <a:spcPct val="120000"/>
              </a:lnSpc>
              <a:defRPr sz="1200">
                <a:latin typeface="Helvetica Neue Light"/>
                <a:ea typeface="Helvetica Neue Light"/>
                <a:cs typeface="Helvetica Neue Light"/>
                <a:sym typeface="Helvetica Neue Light"/>
              </a:defRPr>
            </a:pPr>
            <a:r>
              <a:rPr lang="sv-SE" sz="1400" dirty="0"/>
              <a:t>2</a:t>
            </a:r>
            <a:r>
              <a:rPr lang="sv-SE" sz="1400" dirty="0" smtClean="0"/>
              <a:t>0% av gångerna</a:t>
            </a:r>
          </a:p>
          <a:p>
            <a:pPr algn="l" defTabSz="457200">
              <a:lnSpc>
                <a:spcPct val="120000"/>
              </a:lnSpc>
              <a:defRPr sz="1200">
                <a:latin typeface="Helvetica Neue Light"/>
                <a:ea typeface="Helvetica Neue Light"/>
                <a:cs typeface="Helvetica Neue Light"/>
                <a:sym typeface="Helvetica Neue Light"/>
              </a:defRPr>
            </a:pPr>
            <a:r>
              <a:rPr lang="sv-SE" sz="1400" dirty="0" smtClean="0"/>
              <a:t>MV sätter igång spelet med utspark. </a:t>
            </a:r>
          </a:p>
          <a:p>
            <a:pPr algn="l" defTabSz="457200">
              <a:lnSpc>
                <a:spcPct val="120000"/>
              </a:lnSpc>
              <a:defRPr sz="1200">
                <a:latin typeface="Helvetica Neue Light"/>
                <a:ea typeface="Helvetica Neue Light"/>
                <a:cs typeface="Helvetica Neue Light"/>
                <a:sym typeface="Helvetica Neue Light"/>
              </a:defRPr>
            </a:pPr>
            <a:r>
              <a:rPr lang="sv-SE" sz="1400" dirty="0" smtClean="0"/>
              <a:t>Spelare CDM och COM (6, 10 och 8) centrerar kring mittcirkeln. </a:t>
            </a:r>
          </a:p>
          <a:p>
            <a:pPr algn="l" defTabSz="457200">
              <a:lnSpc>
                <a:spcPct val="120000"/>
              </a:lnSpc>
              <a:defRPr sz="1200">
                <a:latin typeface="Helvetica Neue Light"/>
                <a:ea typeface="Helvetica Neue Light"/>
                <a:cs typeface="Helvetica Neue Light"/>
                <a:sym typeface="Helvetica Neue Light"/>
              </a:defRPr>
            </a:pPr>
            <a:r>
              <a:rPr lang="sv-SE" sz="1400" dirty="0" smtClean="0"/>
              <a:t>MV söker 6, 10 och 8 med utspark.</a:t>
            </a: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Spelare CF (9) är beredd på skarv från 6,10 eller 8. </a:t>
            </a:r>
            <a:r>
              <a:rPr sz="1400" dirty="0" smtClean="0"/>
              <a:t> </a:t>
            </a:r>
            <a:endParaRPr lang="sv-SE" sz="1400" dirty="0" smtClean="0"/>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Spelare MB (4 och 5) positionerar sig mellan straffområde och mittcirkel för att vinna ev. defensiva andrabollar.</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Spelare YB (2, 3) positionerar sig centrerat snett utåt och uppåt gentemot MB (4, 5) för att vinna såväl defensiva som offensiva andrabollar </a:t>
            </a:r>
          </a:p>
          <a:p>
            <a:pPr algn="l" defTabSz="457200">
              <a:lnSpc>
                <a:spcPct val="120000"/>
              </a:lnSpc>
              <a:defRPr sz="1200">
                <a:latin typeface="Helvetica Neue Light"/>
                <a:ea typeface="Helvetica Neue Light"/>
                <a:cs typeface="Helvetica Neue Light"/>
                <a:sym typeface="Helvetica Neue Light"/>
              </a:defRPr>
            </a:pPr>
            <a:endParaRPr lang="sv-SE" sz="1400" dirty="0"/>
          </a:p>
        </p:txBody>
      </p:sp>
      <p:sp>
        <p:nvSpPr>
          <p:cNvPr id="169" name="Rektangel"/>
          <p:cNvSpPr/>
          <p:nvPr/>
        </p:nvSpPr>
        <p:spPr>
          <a:xfrm>
            <a:off x="3225420" y="795401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0" name="1"/>
          <p:cNvSpPr txBox="1"/>
          <p:nvPr/>
        </p:nvSpPr>
        <p:spPr>
          <a:xfrm>
            <a:off x="3338599" y="7954018"/>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1</a:t>
            </a:r>
          </a:p>
        </p:txBody>
      </p:sp>
      <p:sp>
        <p:nvSpPr>
          <p:cNvPr id="171" name="Rektangel"/>
          <p:cNvSpPr/>
          <p:nvPr/>
        </p:nvSpPr>
        <p:spPr>
          <a:xfrm>
            <a:off x="3749523" y="647184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2" name="3"/>
          <p:cNvSpPr txBox="1"/>
          <p:nvPr/>
        </p:nvSpPr>
        <p:spPr>
          <a:xfrm>
            <a:off x="3867855" y="6469864"/>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5</a:t>
            </a:r>
            <a:endParaRPr dirty="0"/>
          </a:p>
        </p:txBody>
      </p:sp>
      <p:sp>
        <p:nvSpPr>
          <p:cNvPr id="173" name="Rektangel"/>
          <p:cNvSpPr/>
          <p:nvPr/>
        </p:nvSpPr>
        <p:spPr>
          <a:xfrm>
            <a:off x="2757679" y="6443212"/>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4" name="4"/>
          <p:cNvSpPr txBox="1"/>
          <p:nvPr/>
        </p:nvSpPr>
        <p:spPr>
          <a:xfrm>
            <a:off x="2870859" y="6443212"/>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4</a:t>
            </a:r>
          </a:p>
        </p:txBody>
      </p:sp>
      <p:sp>
        <p:nvSpPr>
          <p:cNvPr id="175" name="Rektangel"/>
          <p:cNvSpPr/>
          <p:nvPr/>
        </p:nvSpPr>
        <p:spPr>
          <a:xfrm>
            <a:off x="1813446" y="5852232"/>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dirty="0"/>
          </a:p>
        </p:txBody>
      </p:sp>
      <p:sp>
        <p:nvSpPr>
          <p:cNvPr id="176" name="5"/>
          <p:cNvSpPr txBox="1"/>
          <p:nvPr/>
        </p:nvSpPr>
        <p:spPr>
          <a:xfrm>
            <a:off x="1931778" y="5850248"/>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3</a:t>
            </a:r>
            <a:endParaRPr dirty="0"/>
          </a:p>
        </p:txBody>
      </p:sp>
      <p:sp>
        <p:nvSpPr>
          <p:cNvPr id="177" name="Rektangel"/>
          <p:cNvSpPr/>
          <p:nvPr/>
        </p:nvSpPr>
        <p:spPr>
          <a:xfrm>
            <a:off x="4556847" y="584154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8" name="2"/>
          <p:cNvSpPr txBox="1"/>
          <p:nvPr/>
        </p:nvSpPr>
        <p:spPr>
          <a:xfrm>
            <a:off x="4670026" y="5841546"/>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2</a:t>
            </a:r>
          </a:p>
        </p:txBody>
      </p:sp>
      <p:sp>
        <p:nvSpPr>
          <p:cNvPr id="179" name="Rektangel"/>
          <p:cNvSpPr/>
          <p:nvPr/>
        </p:nvSpPr>
        <p:spPr>
          <a:xfrm>
            <a:off x="4117344" y="5008281"/>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0" name="7"/>
          <p:cNvSpPr txBox="1"/>
          <p:nvPr/>
        </p:nvSpPr>
        <p:spPr>
          <a:xfrm>
            <a:off x="4164342" y="5006297"/>
            <a:ext cx="38792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10</a:t>
            </a:r>
            <a:endParaRPr dirty="0"/>
          </a:p>
        </p:txBody>
      </p:sp>
      <p:sp>
        <p:nvSpPr>
          <p:cNvPr id="181" name="Rektangel"/>
          <p:cNvSpPr/>
          <p:nvPr/>
        </p:nvSpPr>
        <p:spPr>
          <a:xfrm>
            <a:off x="3220887" y="551760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2" name="6"/>
          <p:cNvSpPr txBox="1"/>
          <p:nvPr/>
        </p:nvSpPr>
        <p:spPr>
          <a:xfrm>
            <a:off x="3334066" y="5517606"/>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6</a:t>
            </a:r>
          </a:p>
        </p:txBody>
      </p:sp>
      <p:sp>
        <p:nvSpPr>
          <p:cNvPr id="183" name="Rektangel"/>
          <p:cNvSpPr/>
          <p:nvPr/>
        </p:nvSpPr>
        <p:spPr>
          <a:xfrm>
            <a:off x="2388936" y="506497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4" name="8"/>
          <p:cNvSpPr txBox="1"/>
          <p:nvPr/>
        </p:nvSpPr>
        <p:spPr>
          <a:xfrm>
            <a:off x="2502116" y="5064973"/>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8</a:t>
            </a:r>
          </a:p>
        </p:txBody>
      </p:sp>
      <p:sp>
        <p:nvSpPr>
          <p:cNvPr id="188" name="Rektangel"/>
          <p:cNvSpPr/>
          <p:nvPr/>
        </p:nvSpPr>
        <p:spPr>
          <a:xfrm>
            <a:off x="3216647" y="4781176"/>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9" name="9"/>
          <p:cNvSpPr txBox="1"/>
          <p:nvPr/>
        </p:nvSpPr>
        <p:spPr>
          <a:xfrm>
            <a:off x="3275969" y="4781176"/>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9</a:t>
            </a:r>
          </a:p>
        </p:txBody>
      </p:sp>
      <p:sp>
        <p:nvSpPr>
          <p:cNvPr id="190" name="Anfallsspel 4-1-3"/>
          <p:cNvSpPr txBox="1"/>
          <p:nvPr/>
        </p:nvSpPr>
        <p:spPr>
          <a:xfrm>
            <a:off x="7155126" y="204873"/>
            <a:ext cx="4901983"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4800">
                <a:latin typeface="Arial"/>
                <a:ea typeface="Arial"/>
                <a:cs typeface="Arial"/>
                <a:sym typeface="Arial"/>
              </a:defRPr>
            </a:lvl1pPr>
          </a:lstStyle>
          <a:p>
            <a:r>
              <a:rPr lang="sv-SE" dirty="0" smtClean="0"/>
              <a:t>Speluppbyggnad</a:t>
            </a:r>
            <a:r>
              <a:rPr dirty="0" smtClean="0"/>
              <a:t> </a:t>
            </a:r>
            <a:endParaRPr lang="sv-SE" dirty="0" smtClean="0"/>
          </a:p>
          <a:p>
            <a:r>
              <a:rPr dirty="0" smtClean="0"/>
              <a:t>4-3</a:t>
            </a:r>
            <a:r>
              <a:rPr lang="sv-SE" dirty="0" smtClean="0"/>
              <a:t>-1</a:t>
            </a:r>
            <a:endParaRPr dirty="0"/>
          </a:p>
        </p:txBody>
      </p:sp>
      <p:sp>
        <p:nvSpPr>
          <p:cNvPr id="60" name="Rektangel"/>
          <p:cNvSpPr/>
          <p:nvPr/>
        </p:nvSpPr>
        <p:spPr>
          <a:xfrm>
            <a:off x="1981331" y="7861878"/>
            <a:ext cx="2955626" cy="127000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1" name="Rektangel"/>
          <p:cNvSpPr/>
          <p:nvPr/>
        </p:nvSpPr>
        <p:spPr>
          <a:xfrm>
            <a:off x="5005181" y="4888917"/>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2" name="Rektangel"/>
          <p:cNvSpPr/>
          <p:nvPr/>
        </p:nvSpPr>
        <p:spPr>
          <a:xfrm>
            <a:off x="5005181" y="6978199"/>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3" name="Rektangel"/>
          <p:cNvSpPr/>
          <p:nvPr/>
        </p:nvSpPr>
        <p:spPr>
          <a:xfrm>
            <a:off x="496007" y="4866499"/>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4" name="Rektangel"/>
          <p:cNvSpPr/>
          <p:nvPr/>
        </p:nvSpPr>
        <p:spPr>
          <a:xfrm>
            <a:off x="508199" y="6955781"/>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5" name="Rektangel"/>
          <p:cNvSpPr/>
          <p:nvPr/>
        </p:nvSpPr>
        <p:spPr>
          <a:xfrm>
            <a:off x="1987589" y="4888917"/>
            <a:ext cx="91772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6" name="Rektangel"/>
          <p:cNvSpPr/>
          <p:nvPr/>
        </p:nvSpPr>
        <p:spPr>
          <a:xfrm>
            <a:off x="2954801" y="4894898"/>
            <a:ext cx="1029949"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7" name="Rektangel"/>
          <p:cNvSpPr/>
          <p:nvPr/>
        </p:nvSpPr>
        <p:spPr>
          <a:xfrm>
            <a:off x="4053240" y="4894898"/>
            <a:ext cx="89149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8" name="textruta 67"/>
          <p:cNvSpPr txBox="1"/>
          <p:nvPr/>
        </p:nvSpPr>
        <p:spPr>
          <a:xfrm>
            <a:off x="815294" y="7946800"/>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DV1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69" name="textruta 68"/>
          <p:cNvSpPr txBox="1"/>
          <p:nvPr/>
        </p:nvSpPr>
        <p:spPr>
          <a:xfrm>
            <a:off x="791033" y="565550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DV2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0" name="textruta 69"/>
          <p:cNvSpPr txBox="1"/>
          <p:nvPr/>
        </p:nvSpPr>
        <p:spPr>
          <a:xfrm>
            <a:off x="5366458" y="787858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DH1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1" name="textruta 70"/>
          <p:cNvSpPr txBox="1"/>
          <p:nvPr/>
        </p:nvSpPr>
        <p:spPr>
          <a:xfrm>
            <a:off x="5352019" y="5653514"/>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DH2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2" name="textruta 71"/>
          <p:cNvSpPr txBox="1"/>
          <p:nvPr/>
        </p:nvSpPr>
        <p:spPr>
          <a:xfrm>
            <a:off x="2019878" y="6458329"/>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3" name="textruta 72"/>
          <p:cNvSpPr txBox="1"/>
          <p:nvPr/>
        </p:nvSpPr>
        <p:spPr>
          <a:xfrm>
            <a:off x="3059910" y="6567830"/>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74" name="textruta 73"/>
          <p:cNvSpPr txBox="1"/>
          <p:nvPr/>
        </p:nvSpPr>
        <p:spPr>
          <a:xfrm>
            <a:off x="4117358" y="6462983"/>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DM3</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Tree>
    <p:extLst>
      <p:ext uri="{BB962C8B-B14F-4D97-AF65-F5344CB8AC3E}">
        <p14:creationId xmlns:p14="http://schemas.microsoft.com/office/powerpoint/2010/main" val="27598788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5"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66"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167" name="Bild" descr="Bild"/>
          <p:cNvPicPr>
            <a:picLocks noChangeAspect="1"/>
          </p:cNvPicPr>
          <p:nvPr/>
        </p:nvPicPr>
        <p:blipFill>
          <a:blip r:embed="rId3">
            <a:extLst/>
          </a:blip>
          <a:stretch>
            <a:fillRect/>
          </a:stretch>
        </p:blipFill>
        <p:spPr>
          <a:xfrm>
            <a:off x="228600" y="281145"/>
            <a:ext cx="6565221" cy="9191310"/>
          </a:xfrm>
          <a:prstGeom prst="rect">
            <a:avLst/>
          </a:prstGeom>
          <a:ln w="12700">
            <a:miter lim="400000"/>
          </a:ln>
        </p:spPr>
      </p:pic>
      <p:sp>
        <p:nvSpPr>
          <p:cNvPr id="168" name="Anfallsspel Ytterbackarna (2, 5) är nyckeln för att ge bredd även i anfallsspelet…"/>
          <p:cNvSpPr txBox="1"/>
          <p:nvPr/>
        </p:nvSpPr>
        <p:spPr>
          <a:xfrm>
            <a:off x="7129068" y="1688495"/>
            <a:ext cx="5875731" cy="527323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defTabSz="457200">
              <a:lnSpc>
                <a:spcPct val="120000"/>
              </a:lnSpc>
              <a:defRPr sz="1200">
                <a:latin typeface="Helvetica Neue Light"/>
                <a:ea typeface="Helvetica Neue Light"/>
                <a:cs typeface="Helvetica Neue Light"/>
                <a:sym typeface="Helvetica Neue Light"/>
              </a:defRPr>
            </a:pPr>
            <a:r>
              <a:rPr lang="sv-SE" sz="1400" b="1" dirty="0" smtClean="0"/>
              <a:t>Lågt försvarsspel vid spel på vår planhalva</a:t>
            </a:r>
          </a:p>
          <a:p>
            <a:pPr algn="l" defTabSz="457200">
              <a:lnSpc>
                <a:spcPct val="120000"/>
              </a:lnSpc>
              <a:defRPr sz="1200">
                <a:latin typeface="Helvetica Neue Light"/>
                <a:ea typeface="Helvetica Neue Light"/>
                <a:cs typeface="Helvetica Neue Light"/>
                <a:sym typeface="Helvetica Neue Light"/>
              </a:defRPr>
            </a:pPr>
            <a:endParaRPr lang="sv-SE" sz="1400" b="1" dirty="0"/>
          </a:p>
          <a:p>
            <a:pPr algn="l" defTabSz="457200">
              <a:lnSpc>
                <a:spcPct val="120000"/>
              </a:lnSpc>
              <a:defRPr sz="1200">
                <a:latin typeface="Helvetica Neue Light"/>
                <a:ea typeface="Helvetica Neue Light"/>
                <a:cs typeface="Helvetica Neue Light"/>
                <a:sym typeface="Helvetica Neue Light"/>
              </a:defRPr>
            </a:pPr>
            <a:r>
              <a:rPr lang="sv-SE" sz="1400" b="1" i="1" dirty="0" smtClean="0"/>
              <a:t>Tillämpas endast när defensiv </a:t>
            </a:r>
            <a:r>
              <a:rPr lang="sv-SE" sz="1400" b="1" i="1" dirty="0"/>
              <a:t>P</a:t>
            </a:r>
            <a:r>
              <a:rPr lang="sv-SE" sz="1400" b="1" i="1" dirty="0" smtClean="0"/>
              <a:t>rincip 1: Direkt återerövring misslyckats</a:t>
            </a:r>
          </a:p>
          <a:p>
            <a:pPr algn="l" defTabSz="457200">
              <a:lnSpc>
                <a:spcPct val="120000"/>
              </a:lnSpc>
              <a:defRPr sz="1200">
                <a:latin typeface="Helvetica Neue Light"/>
                <a:ea typeface="Helvetica Neue Light"/>
                <a:cs typeface="Helvetica Neue Light"/>
                <a:sym typeface="Helvetica Neue Light"/>
              </a:defRPr>
            </a:pPr>
            <a:endParaRPr lang="sv-SE" sz="1400" b="1" dirty="0"/>
          </a:p>
          <a:p>
            <a:pPr algn="l" defTabSz="457200">
              <a:lnSpc>
                <a:spcPct val="120000"/>
              </a:lnSpc>
              <a:defRPr sz="1200">
                <a:latin typeface="Helvetica Neue Light"/>
                <a:ea typeface="Helvetica Neue Light"/>
                <a:cs typeface="Helvetica Neue Light"/>
                <a:sym typeface="Helvetica Neue Light"/>
              </a:defRPr>
            </a:pPr>
            <a:r>
              <a:rPr lang="sv-SE" sz="1400" dirty="0" smtClean="0"/>
              <a:t>Vi vill försvara oss centralt och förhindra spel genom mitten och bakom våra lagdelar. Vi vill tvinga motståndarna till ytterzonerna och vi vill tvinga passningar till felvända spelare. Så länge bollen befinner sig i en av ytterzonerna är det (oftast ofarligt.)</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MB (3) bestämmer djupet på vår försvarslinje. Ingen spelare ska ligga bakom MB (3) och därmed upphäva offsiden.</a:t>
            </a:r>
          </a:p>
          <a:p>
            <a:pPr algn="l" defTabSz="457200">
              <a:lnSpc>
                <a:spcPct val="120000"/>
              </a:lnSpc>
              <a:defRPr sz="1200">
                <a:latin typeface="Helvetica Neue Light"/>
                <a:ea typeface="Helvetica Neue Light"/>
                <a:cs typeface="Helvetica Neue Light"/>
                <a:sym typeface="Helvetica Neue Light"/>
              </a:defRPr>
            </a:pPr>
            <a:r>
              <a:rPr lang="sv-SE" sz="1400" dirty="0" smtClean="0"/>
              <a:t> </a:t>
            </a:r>
          </a:p>
          <a:p>
            <a:pPr algn="l" defTabSz="457200">
              <a:lnSpc>
                <a:spcPct val="120000"/>
              </a:lnSpc>
              <a:defRPr sz="1200">
                <a:latin typeface="Helvetica Neue Light"/>
                <a:ea typeface="Helvetica Neue Light"/>
                <a:cs typeface="Helvetica Neue Light"/>
                <a:sym typeface="Helvetica Neue Light"/>
              </a:defRPr>
            </a:pPr>
            <a:r>
              <a:rPr lang="sv-SE" sz="1400" dirty="0" smtClean="0"/>
              <a:t>Vi använder oss av följande principer</a:t>
            </a:r>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u="sng" dirty="0" smtClean="0"/>
              <a:t>Princip 2: Indirekt återerövring</a:t>
            </a:r>
          </a:p>
          <a:p>
            <a:pPr algn="l" defTabSz="457200">
              <a:lnSpc>
                <a:spcPct val="120000"/>
              </a:lnSpc>
              <a:defRPr sz="1200">
                <a:latin typeface="Helvetica Neue Light"/>
                <a:ea typeface="Helvetica Neue Light"/>
                <a:cs typeface="Helvetica Neue Light"/>
                <a:sym typeface="Helvetica Neue Light"/>
              </a:defRPr>
            </a:pPr>
            <a:endParaRPr lang="sv-SE" sz="1400" u="sng" dirty="0"/>
          </a:p>
          <a:p>
            <a:pPr algn="l" defTabSz="457200">
              <a:lnSpc>
                <a:spcPct val="120000"/>
              </a:lnSpc>
              <a:defRPr sz="1200">
                <a:latin typeface="Helvetica Neue Light"/>
                <a:ea typeface="Helvetica Neue Light"/>
                <a:cs typeface="Helvetica Neue Light"/>
                <a:sym typeface="Helvetica Neue Light"/>
              </a:defRPr>
            </a:pPr>
            <a:endParaRPr lang="sv-SE" sz="1400" u="sng" dirty="0" smtClean="0"/>
          </a:p>
          <a:p>
            <a:pPr algn="l" defTabSz="457200">
              <a:lnSpc>
                <a:spcPct val="120000"/>
              </a:lnSpc>
              <a:defRPr sz="1200">
                <a:latin typeface="Helvetica Neue Light"/>
                <a:ea typeface="Helvetica Neue Light"/>
                <a:cs typeface="Helvetica Neue Light"/>
                <a:sym typeface="Helvetica Neue Light"/>
              </a:defRPr>
            </a:pPr>
            <a:r>
              <a:rPr lang="sv-SE" sz="1400" u="sng" dirty="0" smtClean="0"/>
              <a:t>Princip 3: Rätt sida</a:t>
            </a:r>
          </a:p>
          <a:p>
            <a:pPr algn="l" defTabSz="457200">
              <a:lnSpc>
                <a:spcPct val="120000"/>
              </a:lnSpc>
              <a:defRPr sz="1200">
                <a:latin typeface="Helvetica Neue Light"/>
                <a:ea typeface="Helvetica Neue Light"/>
                <a:cs typeface="Helvetica Neue Light"/>
                <a:sym typeface="Helvetica Neue Light"/>
              </a:defRPr>
            </a:pPr>
            <a:endParaRPr lang="sv-SE" sz="1400" dirty="0"/>
          </a:p>
        </p:txBody>
      </p:sp>
      <p:sp>
        <p:nvSpPr>
          <p:cNvPr id="169" name="Rektangel"/>
          <p:cNvSpPr/>
          <p:nvPr/>
        </p:nvSpPr>
        <p:spPr>
          <a:xfrm>
            <a:off x="3225420" y="843811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0" name="1"/>
          <p:cNvSpPr txBox="1"/>
          <p:nvPr/>
        </p:nvSpPr>
        <p:spPr>
          <a:xfrm>
            <a:off x="3338599" y="8438110"/>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1</a:t>
            </a:r>
          </a:p>
        </p:txBody>
      </p:sp>
      <p:sp>
        <p:nvSpPr>
          <p:cNvPr id="171" name="Rektangel"/>
          <p:cNvSpPr/>
          <p:nvPr/>
        </p:nvSpPr>
        <p:spPr>
          <a:xfrm>
            <a:off x="3749523" y="72248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2" name="3"/>
          <p:cNvSpPr txBox="1"/>
          <p:nvPr/>
        </p:nvSpPr>
        <p:spPr>
          <a:xfrm>
            <a:off x="3867855" y="7222896"/>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5</a:t>
            </a:r>
            <a:endParaRPr dirty="0"/>
          </a:p>
        </p:txBody>
      </p:sp>
      <p:sp>
        <p:nvSpPr>
          <p:cNvPr id="173" name="Rektangel"/>
          <p:cNvSpPr/>
          <p:nvPr/>
        </p:nvSpPr>
        <p:spPr>
          <a:xfrm>
            <a:off x="2757679" y="7196244"/>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4" name="4"/>
          <p:cNvSpPr txBox="1"/>
          <p:nvPr/>
        </p:nvSpPr>
        <p:spPr>
          <a:xfrm>
            <a:off x="2870859" y="7196244"/>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4</a:t>
            </a:r>
          </a:p>
        </p:txBody>
      </p:sp>
      <p:sp>
        <p:nvSpPr>
          <p:cNvPr id="175" name="Rektangel"/>
          <p:cNvSpPr/>
          <p:nvPr/>
        </p:nvSpPr>
        <p:spPr>
          <a:xfrm>
            <a:off x="1825638" y="7075909"/>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6" name="5"/>
          <p:cNvSpPr txBox="1"/>
          <p:nvPr/>
        </p:nvSpPr>
        <p:spPr>
          <a:xfrm>
            <a:off x="1931778" y="7073925"/>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3</a:t>
            </a:r>
            <a:endParaRPr dirty="0"/>
          </a:p>
        </p:txBody>
      </p:sp>
      <p:sp>
        <p:nvSpPr>
          <p:cNvPr id="177" name="Rektangel"/>
          <p:cNvSpPr/>
          <p:nvPr/>
        </p:nvSpPr>
        <p:spPr>
          <a:xfrm>
            <a:off x="4556847" y="706522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8" name="2"/>
          <p:cNvSpPr txBox="1"/>
          <p:nvPr/>
        </p:nvSpPr>
        <p:spPr>
          <a:xfrm>
            <a:off x="4670026" y="706522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2</a:t>
            </a:r>
          </a:p>
        </p:txBody>
      </p:sp>
      <p:sp>
        <p:nvSpPr>
          <p:cNvPr id="179" name="Rektangel"/>
          <p:cNvSpPr/>
          <p:nvPr/>
        </p:nvSpPr>
        <p:spPr>
          <a:xfrm>
            <a:off x="4117344" y="5895783"/>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0" name="7"/>
          <p:cNvSpPr txBox="1"/>
          <p:nvPr/>
        </p:nvSpPr>
        <p:spPr>
          <a:xfrm>
            <a:off x="4230523" y="589578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7</a:t>
            </a:r>
          </a:p>
        </p:txBody>
      </p:sp>
      <p:sp>
        <p:nvSpPr>
          <p:cNvPr id="181" name="Rektangel"/>
          <p:cNvSpPr/>
          <p:nvPr/>
        </p:nvSpPr>
        <p:spPr>
          <a:xfrm>
            <a:off x="3220887" y="640510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2" name="6"/>
          <p:cNvSpPr txBox="1"/>
          <p:nvPr/>
        </p:nvSpPr>
        <p:spPr>
          <a:xfrm>
            <a:off x="3334066" y="6405108"/>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6</a:t>
            </a:r>
          </a:p>
        </p:txBody>
      </p:sp>
      <p:sp>
        <p:nvSpPr>
          <p:cNvPr id="183" name="Rektangel"/>
          <p:cNvSpPr/>
          <p:nvPr/>
        </p:nvSpPr>
        <p:spPr>
          <a:xfrm>
            <a:off x="2388936" y="5952475"/>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4" name="8"/>
          <p:cNvSpPr txBox="1"/>
          <p:nvPr/>
        </p:nvSpPr>
        <p:spPr>
          <a:xfrm>
            <a:off x="2502116" y="5952475"/>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8</a:t>
            </a:r>
          </a:p>
        </p:txBody>
      </p:sp>
      <p:sp>
        <p:nvSpPr>
          <p:cNvPr id="188" name="Rektangel"/>
          <p:cNvSpPr/>
          <p:nvPr/>
        </p:nvSpPr>
        <p:spPr>
          <a:xfrm>
            <a:off x="3216647" y="5145740"/>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9" name="9"/>
          <p:cNvSpPr txBox="1"/>
          <p:nvPr/>
        </p:nvSpPr>
        <p:spPr>
          <a:xfrm>
            <a:off x="3275969" y="5145740"/>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9</a:t>
            </a:r>
          </a:p>
        </p:txBody>
      </p:sp>
      <p:sp>
        <p:nvSpPr>
          <p:cNvPr id="190" name="Anfallsspel 4-1-3"/>
          <p:cNvSpPr txBox="1"/>
          <p:nvPr/>
        </p:nvSpPr>
        <p:spPr>
          <a:xfrm>
            <a:off x="7155125" y="574205"/>
            <a:ext cx="5202721"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4800">
                <a:latin typeface="Arial"/>
                <a:ea typeface="Arial"/>
                <a:cs typeface="Arial"/>
                <a:sym typeface="Arial"/>
              </a:defRPr>
            </a:lvl1pPr>
          </a:lstStyle>
          <a:p>
            <a:r>
              <a:rPr lang="sv-SE" dirty="0" smtClean="0"/>
              <a:t>Försvarsspel</a:t>
            </a:r>
            <a:r>
              <a:rPr dirty="0" smtClean="0"/>
              <a:t> 4-3</a:t>
            </a:r>
            <a:r>
              <a:rPr lang="sv-SE" dirty="0" smtClean="0"/>
              <a:t>-1</a:t>
            </a:r>
            <a:endParaRPr dirty="0"/>
          </a:p>
        </p:txBody>
      </p:sp>
      <p:sp>
        <p:nvSpPr>
          <p:cNvPr id="26" name="Rektangel"/>
          <p:cNvSpPr/>
          <p:nvPr/>
        </p:nvSpPr>
        <p:spPr>
          <a:xfrm>
            <a:off x="1981331" y="7861878"/>
            <a:ext cx="2955626" cy="127000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27" name="Rektangel"/>
          <p:cNvSpPr/>
          <p:nvPr/>
        </p:nvSpPr>
        <p:spPr>
          <a:xfrm>
            <a:off x="5005181" y="4888917"/>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28" name="Rektangel"/>
          <p:cNvSpPr/>
          <p:nvPr/>
        </p:nvSpPr>
        <p:spPr>
          <a:xfrm>
            <a:off x="5005181" y="6978199"/>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29" name="Rektangel"/>
          <p:cNvSpPr/>
          <p:nvPr/>
        </p:nvSpPr>
        <p:spPr>
          <a:xfrm>
            <a:off x="508199" y="4866499"/>
            <a:ext cx="1432358" cy="201308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30" name="Rektangel"/>
          <p:cNvSpPr/>
          <p:nvPr/>
        </p:nvSpPr>
        <p:spPr>
          <a:xfrm>
            <a:off x="496007" y="6955781"/>
            <a:ext cx="1432358" cy="217609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31" name="Rektangel"/>
          <p:cNvSpPr/>
          <p:nvPr/>
        </p:nvSpPr>
        <p:spPr>
          <a:xfrm>
            <a:off x="1951013" y="4913301"/>
            <a:ext cx="91772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32" name="Rektangel"/>
          <p:cNvSpPr/>
          <p:nvPr/>
        </p:nvSpPr>
        <p:spPr>
          <a:xfrm>
            <a:off x="2954801" y="4894898"/>
            <a:ext cx="1029949"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33" name="Rektangel"/>
          <p:cNvSpPr/>
          <p:nvPr/>
        </p:nvSpPr>
        <p:spPr>
          <a:xfrm>
            <a:off x="4065432" y="4894898"/>
            <a:ext cx="891498" cy="2915363"/>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34" name="textruta 33"/>
          <p:cNvSpPr txBox="1"/>
          <p:nvPr/>
        </p:nvSpPr>
        <p:spPr>
          <a:xfrm>
            <a:off x="815294" y="7946800"/>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DV1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35" name="textruta 34"/>
          <p:cNvSpPr txBox="1"/>
          <p:nvPr/>
        </p:nvSpPr>
        <p:spPr>
          <a:xfrm>
            <a:off x="803225" y="565550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DV2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36" name="textruta 35"/>
          <p:cNvSpPr txBox="1"/>
          <p:nvPr/>
        </p:nvSpPr>
        <p:spPr>
          <a:xfrm>
            <a:off x="5366458" y="7878581"/>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DH1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37" name="textruta 36"/>
          <p:cNvSpPr txBox="1"/>
          <p:nvPr/>
        </p:nvSpPr>
        <p:spPr>
          <a:xfrm>
            <a:off x="5352019" y="5653514"/>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DH2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38" name="textruta 37"/>
          <p:cNvSpPr txBox="1"/>
          <p:nvPr/>
        </p:nvSpPr>
        <p:spPr>
          <a:xfrm>
            <a:off x="2019878" y="6458329"/>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39" name="textruta 38"/>
          <p:cNvSpPr txBox="1"/>
          <p:nvPr/>
        </p:nvSpPr>
        <p:spPr>
          <a:xfrm>
            <a:off x="3059910" y="6567830"/>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DM2</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40" name="textruta 39"/>
          <p:cNvSpPr txBox="1"/>
          <p:nvPr/>
        </p:nvSpPr>
        <p:spPr>
          <a:xfrm>
            <a:off x="4117358" y="6462983"/>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DM3</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41" name="textruta 40"/>
          <p:cNvSpPr txBox="1"/>
          <p:nvPr/>
        </p:nvSpPr>
        <p:spPr>
          <a:xfrm>
            <a:off x="3090639" y="8634015"/>
            <a:ext cx="811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2000" dirty="0">
                <a:solidFill>
                  <a:srgbClr val="FF0000"/>
                </a:solidFill>
              </a:rPr>
              <a:t>D</a:t>
            </a:r>
            <a:r>
              <a:rPr kumimoji="0" lang="sv-SE" sz="2000" b="0" i="0" u="none" strike="noStrike" cap="none" spc="0" normalizeH="0" baseline="0" dirty="0" smtClean="0">
                <a:ln>
                  <a:noFill/>
                </a:ln>
                <a:solidFill>
                  <a:srgbClr val="FF0000"/>
                </a:solidFill>
                <a:effectLst/>
                <a:uFillTx/>
                <a:latin typeface="+mn-lt"/>
                <a:ea typeface="+mn-ea"/>
                <a:cs typeface="+mn-cs"/>
                <a:sym typeface="Helvetica Light"/>
              </a:rPr>
              <a:t>1</a:t>
            </a:r>
            <a:endParaRPr kumimoji="0" lang="sv-SE" sz="2000" b="0" i="0" u="none" strike="noStrike" cap="none" spc="0" normalizeH="0" baseline="0" dirty="0">
              <a:ln>
                <a:noFill/>
              </a:ln>
              <a:solidFill>
                <a:srgbClr val="FF0000"/>
              </a:solidFill>
              <a:effectLst/>
              <a:uFillTx/>
              <a:latin typeface="+mn-lt"/>
              <a:ea typeface="+mn-ea"/>
              <a:cs typeface="+mn-cs"/>
              <a:sym typeface="Helvetica Light"/>
            </a:endParaRPr>
          </a:p>
        </p:txBody>
      </p:sp>
    </p:spTree>
    <p:extLst>
      <p:ext uri="{BB962C8B-B14F-4D97-AF65-F5344CB8AC3E}">
        <p14:creationId xmlns:p14="http://schemas.microsoft.com/office/powerpoint/2010/main" val="14474088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76"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377"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sp>
        <p:nvSpPr>
          <p:cNvPr id="378" name="Grupparbete"/>
          <p:cNvSpPr txBox="1"/>
          <p:nvPr/>
        </p:nvSpPr>
        <p:spPr>
          <a:xfrm>
            <a:off x="1009850" y="566654"/>
            <a:ext cx="9747102" cy="7801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4800">
                <a:latin typeface="Arial"/>
                <a:ea typeface="Arial"/>
                <a:cs typeface="Arial"/>
                <a:sym typeface="Arial"/>
              </a:defRPr>
            </a:lvl1pPr>
          </a:lstStyle>
          <a:p>
            <a:r>
              <a:rPr dirty="0" err="1"/>
              <a:t>Grupparbete</a:t>
            </a:r>
            <a:endParaRPr dirty="0"/>
          </a:p>
        </p:txBody>
      </p:sp>
      <p:sp>
        <p:nvSpPr>
          <p:cNvPr id="379" name="Nämn 3-5 saker som ni tycker är viktiga…"/>
          <p:cNvSpPr txBox="1"/>
          <p:nvPr/>
        </p:nvSpPr>
        <p:spPr>
          <a:xfrm>
            <a:off x="1010977" y="1535472"/>
            <a:ext cx="10464801" cy="37959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defTabSz="457200">
              <a:defRPr sz="3000">
                <a:latin typeface="Helvetica Neue Light"/>
                <a:ea typeface="Helvetica Neue Light"/>
                <a:cs typeface="Helvetica Neue Light"/>
                <a:sym typeface="Helvetica Neue Light"/>
              </a:defRPr>
            </a:pPr>
            <a:r>
              <a:rPr lang="sv-SE" dirty="0" smtClean="0"/>
              <a:t>Nämn</a:t>
            </a:r>
            <a:r>
              <a:rPr dirty="0" smtClean="0"/>
              <a:t> </a:t>
            </a:r>
            <a:r>
              <a:rPr lang="sv-SE" dirty="0" smtClean="0"/>
              <a:t>2</a:t>
            </a:r>
            <a:r>
              <a:rPr lang="sv-SE" dirty="0"/>
              <a:t> </a:t>
            </a:r>
            <a:r>
              <a:rPr lang="sv-SE" dirty="0" smtClean="0"/>
              <a:t>saker</a:t>
            </a:r>
            <a:r>
              <a:rPr dirty="0" smtClean="0"/>
              <a:t> </a:t>
            </a:r>
            <a:r>
              <a:rPr lang="sv-SE" dirty="0" smtClean="0"/>
              <a:t>som ni tycker är viktiga:</a:t>
            </a:r>
            <a:endParaRPr dirty="0"/>
          </a:p>
          <a:p>
            <a:pPr algn="l" defTabSz="457200">
              <a:defRPr sz="3000">
                <a:latin typeface="Helvetica Neue Light"/>
                <a:ea typeface="Helvetica Neue Light"/>
                <a:cs typeface="Helvetica Neue Light"/>
                <a:sym typeface="Helvetica Neue Light"/>
              </a:defRPr>
            </a:pPr>
            <a:endParaRPr dirty="0"/>
          </a:p>
          <a:p>
            <a:pPr algn="l" defTabSz="457200">
              <a:defRPr sz="3000">
                <a:latin typeface="Helvetica Neue Light"/>
                <a:ea typeface="Helvetica Neue Light"/>
                <a:cs typeface="Helvetica Neue Light"/>
                <a:sym typeface="Helvetica Neue Light"/>
              </a:defRPr>
            </a:pPr>
            <a:r>
              <a:rPr dirty="0"/>
              <a:t>I </a:t>
            </a:r>
            <a:r>
              <a:rPr lang="sv-SE" dirty="0" smtClean="0"/>
              <a:t>försvarsspelet</a:t>
            </a:r>
          </a:p>
          <a:p>
            <a:pPr algn="l" defTabSz="457200">
              <a:defRPr sz="3000">
                <a:latin typeface="Helvetica Neue Light"/>
                <a:ea typeface="Helvetica Neue Light"/>
                <a:cs typeface="Helvetica Neue Light"/>
                <a:sym typeface="Helvetica Neue Light"/>
              </a:defRPr>
            </a:pPr>
            <a:endParaRPr dirty="0"/>
          </a:p>
          <a:p>
            <a:pPr algn="l" defTabSz="457200">
              <a:defRPr sz="3000">
                <a:latin typeface="Helvetica Neue Light"/>
                <a:ea typeface="Helvetica Neue Light"/>
                <a:cs typeface="Helvetica Neue Light"/>
                <a:sym typeface="Helvetica Neue Light"/>
              </a:defRPr>
            </a:pPr>
            <a:endParaRPr dirty="0"/>
          </a:p>
          <a:p>
            <a:pPr algn="l" defTabSz="457200">
              <a:defRPr sz="3000">
                <a:latin typeface="Helvetica Neue Light"/>
                <a:ea typeface="Helvetica Neue Light"/>
                <a:cs typeface="Helvetica Neue Light"/>
                <a:sym typeface="Helvetica Neue Light"/>
              </a:defRPr>
            </a:pPr>
            <a:r>
              <a:rPr dirty="0"/>
              <a:t>I </a:t>
            </a:r>
            <a:r>
              <a:rPr lang="sv-SE" dirty="0" smtClean="0"/>
              <a:t>anfallsspelet</a:t>
            </a:r>
          </a:p>
          <a:p>
            <a:pPr algn="l" defTabSz="457200">
              <a:defRPr sz="3000">
                <a:latin typeface="Helvetica Neue Light"/>
                <a:ea typeface="Helvetica Neue Light"/>
                <a:cs typeface="Helvetica Neue Light"/>
                <a:sym typeface="Helvetica Neue Light"/>
              </a:defRPr>
            </a:pPr>
            <a:endParaRPr lang="sv-SE" dirty="0"/>
          </a:p>
          <a:p>
            <a:pPr algn="l" defTabSz="457200">
              <a:defRPr sz="3000">
                <a:latin typeface="Helvetica Neue Light"/>
                <a:ea typeface="Helvetica Neue Light"/>
                <a:cs typeface="Helvetica Neue Light"/>
                <a:sym typeface="Helvetica Neue Light"/>
              </a:defRPr>
            </a:pPr>
            <a:r>
              <a:rPr lang="sv-SE" dirty="0" smtClean="0"/>
              <a:t>Vilka målsättningar ska vi ha inför 9-mannaspelet?</a:t>
            </a:r>
            <a:endParaRPr lang="sv-SE" dirty="0"/>
          </a:p>
        </p:txBody>
      </p:sp>
    </p:spTree>
  </p:cSld>
  <p:clrMapOvr>
    <a:masterClrMapping/>
  </p:clrMapOvr>
  <p:transition spd="med"/>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Vad är ett spelsystem?"/>
          <p:cNvSpPr txBox="1">
            <a:spLocks noGrp="1"/>
          </p:cNvSpPr>
          <p:nvPr>
            <p:ph type="ctrTitle"/>
          </p:nvPr>
        </p:nvSpPr>
        <p:spPr>
          <a:xfrm>
            <a:off x="1155700" y="1143000"/>
            <a:ext cx="10464800" cy="1680468"/>
          </a:xfrm>
          <a:prstGeom prst="rect">
            <a:avLst/>
          </a:prstGeom>
        </p:spPr>
        <p:txBody>
          <a:bodyPr anchor="t">
            <a:normAutofit fontScale="90000"/>
          </a:bodyPr>
          <a:lstStyle>
            <a:lvl1pPr defTabSz="549148">
              <a:defRPr sz="7519" b="1">
                <a:latin typeface="Helvetica"/>
                <a:ea typeface="Helvetica"/>
                <a:cs typeface="Helvetica"/>
                <a:sym typeface="Helvetica"/>
              </a:defRPr>
            </a:lvl1pPr>
          </a:lstStyle>
          <a:p>
            <a:r>
              <a:rPr lang="sv-SE" dirty="0" smtClean="0"/>
              <a:t>Vad är ett spelsystem?</a:t>
            </a:r>
            <a:endParaRPr lang="sv-SE" dirty="0"/>
          </a:p>
        </p:txBody>
      </p:sp>
      <p:sp>
        <p:nvSpPr>
          <p:cNvPr id="126" name="–Utgångspositioner (anfall och försvar)"/>
          <p:cNvSpPr txBox="1">
            <a:spLocks noGrp="1"/>
          </p:cNvSpPr>
          <p:nvPr>
            <p:ph type="subTitle" sz="half" idx="1"/>
          </p:nvPr>
        </p:nvSpPr>
        <p:spPr>
          <a:xfrm>
            <a:off x="1080983" y="5918467"/>
            <a:ext cx="10556529" cy="3174192"/>
          </a:xfrm>
          <a:prstGeom prst="rect">
            <a:avLst/>
          </a:prstGeom>
        </p:spPr>
        <p:txBody>
          <a:bodyPr/>
          <a:lstStyle/>
          <a:p>
            <a:pPr defTabSz="457200">
              <a:defRPr sz="1200">
                <a:latin typeface="Arial"/>
                <a:ea typeface="Arial"/>
                <a:cs typeface="Arial"/>
                <a:sym typeface="Arial"/>
              </a:defRPr>
            </a:pPr>
            <a:endParaRPr dirty="0"/>
          </a:p>
          <a:p>
            <a:pPr defTabSz="457200">
              <a:spcBef>
                <a:spcPts val="1200"/>
              </a:spcBef>
              <a:defRPr sz="2800">
                <a:latin typeface="Arial"/>
                <a:ea typeface="Arial"/>
                <a:cs typeface="Arial"/>
                <a:sym typeface="Arial"/>
              </a:defRPr>
            </a:pPr>
            <a:r>
              <a:rPr dirty="0" smtClean="0"/>
              <a:t>–</a:t>
            </a:r>
            <a:r>
              <a:rPr lang="sv-SE" dirty="0" smtClean="0"/>
              <a:t> Utgångspositioner</a:t>
            </a:r>
            <a:r>
              <a:rPr dirty="0" smtClean="0"/>
              <a:t> </a:t>
            </a:r>
            <a:r>
              <a:rPr lang="sv-SE" dirty="0" smtClean="0"/>
              <a:t>(anfall och försvar)</a:t>
            </a:r>
          </a:p>
          <a:p>
            <a:pPr defTabSz="457200">
              <a:spcBef>
                <a:spcPts val="1200"/>
              </a:spcBef>
              <a:defRPr sz="2800">
                <a:latin typeface="Arial"/>
                <a:ea typeface="Arial"/>
                <a:cs typeface="Arial"/>
                <a:sym typeface="Arial"/>
              </a:defRPr>
            </a:pPr>
            <a:r>
              <a:rPr lang="sv-SE" dirty="0" smtClean="0"/>
              <a:t>(kan bli 2-3-3 i anfall, men det tar vi sen)</a:t>
            </a:r>
          </a:p>
          <a:p>
            <a:pPr defTabSz="457200">
              <a:spcBef>
                <a:spcPts val="1200"/>
              </a:spcBef>
              <a:defRPr sz="2800">
                <a:latin typeface="Arial"/>
                <a:ea typeface="Arial"/>
                <a:cs typeface="Arial"/>
                <a:sym typeface="Arial"/>
              </a:defRPr>
            </a:pPr>
            <a:endParaRPr dirty="0"/>
          </a:p>
          <a:p>
            <a:pPr defTabSz="457200">
              <a:defRPr sz="2800">
                <a:latin typeface="Arial"/>
                <a:ea typeface="Arial"/>
                <a:cs typeface="Arial"/>
                <a:sym typeface="Arial"/>
              </a:defRPr>
            </a:pPr>
            <a:endParaRPr dirty="0"/>
          </a:p>
        </p:txBody>
      </p:sp>
      <p:sp>
        <p:nvSpPr>
          <p:cNvPr id="127"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dirty="0"/>
          </a:p>
        </p:txBody>
      </p:sp>
      <p:sp>
        <p:nvSpPr>
          <p:cNvPr id="128"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dirty="0"/>
          </a:p>
        </p:txBody>
      </p:sp>
      <p:pic>
        <p:nvPicPr>
          <p:cNvPr id="129"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sp>
        <p:nvSpPr>
          <p:cNvPr id="130" name="4-4-2"/>
          <p:cNvSpPr txBox="1"/>
          <p:nvPr/>
        </p:nvSpPr>
        <p:spPr>
          <a:xfrm>
            <a:off x="3683000" y="2863351"/>
            <a:ext cx="1820764" cy="9888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a:defRPr sz="4000" b="1">
                <a:latin typeface="Helvetica"/>
                <a:ea typeface="Helvetica"/>
                <a:cs typeface="Helvetica"/>
                <a:sym typeface="Helvetica"/>
              </a:defRPr>
            </a:lvl1pPr>
          </a:lstStyle>
          <a:p>
            <a:r>
              <a:rPr dirty="0"/>
              <a:t>4-4-2</a:t>
            </a:r>
          </a:p>
        </p:txBody>
      </p:sp>
      <p:sp>
        <p:nvSpPr>
          <p:cNvPr id="131" name="4-5-1"/>
          <p:cNvSpPr txBox="1"/>
          <p:nvPr/>
        </p:nvSpPr>
        <p:spPr>
          <a:xfrm>
            <a:off x="5600700" y="2863351"/>
            <a:ext cx="1820764" cy="9888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a:defRPr sz="4000" b="1">
                <a:latin typeface="Helvetica"/>
                <a:ea typeface="Helvetica"/>
                <a:cs typeface="Helvetica"/>
                <a:sym typeface="Helvetica"/>
              </a:defRPr>
            </a:lvl1pPr>
          </a:lstStyle>
          <a:p>
            <a:r>
              <a:rPr dirty="0"/>
              <a:t>4-5-1</a:t>
            </a:r>
          </a:p>
        </p:txBody>
      </p:sp>
      <p:sp>
        <p:nvSpPr>
          <p:cNvPr id="132" name="4-3-3"/>
          <p:cNvSpPr txBox="1"/>
          <p:nvPr/>
        </p:nvSpPr>
        <p:spPr>
          <a:xfrm>
            <a:off x="7645400" y="2863351"/>
            <a:ext cx="1820764" cy="9888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a:defRPr sz="4000" b="1">
                <a:latin typeface="Helvetica"/>
                <a:ea typeface="Helvetica"/>
                <a:cs typeface="Helvetica"/>
                <a:sym typeface="Helvetica"/>
              </a:defRPr>
            </a:lvl1pPr>
          </a:lstStyle>
          <a:p>
            <a:r>
              <a:rPr dirty="0"/>
              <a:t>4-3-3</a:t>
            </a:r>
          </a:p>
        </p:txBody>
      </p:sp>
      <p:sp>
        <p:nvSpPr>
          <p:cNvPr id="133" name="4-1-3"/>
          <p:cNvSpPr txBox="1"/>
          <p:nvPr/>
        </p:nvSpPr>
        <p:spPr>
          <a:xfrm>
            <a:off x="7273365" y="5191742"/>
            <a:ext cx="1820764" cy="9888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a:defRPr sz="5000" b="1">
                <a:solidFill>
                  <a:schemeClr val="accent5"/>
                </a:solidFill>
                <a:latin typeface="Helvetica"/>
                <a:ea typeface="Helvetica"/>
                <a:cs typeface="Helvetica"/>
                <a:sym typeface="Helvetica"/>
              </a:defRPr>
            </a:lvl1pPr>
          </a:lstStyle>
          <a:p>
            <a:r>
              <a:rPr dirty="0" smtClean="0"/>
              <a:t>4-3</a:t>
            </a:r>
            <a:r>
              <a:rPr lang="sv-SE" dirty="0" smtClean="0"/>
              <a:t>-1</a:t>
            </a:r>
            <a:endParaRPr dirty="0"/>
          </a:p>
        </p:txBody>
      </p:sp>
      <p:sp>
        <p:nvSpPr>
          <p:cNvPr id="135" name="Alsike P04 spelar"/>
          <p:cNvSpPr txBox="1"/>
          <p:nvPr/>
        </p:nvSpPr>
        <p:spPr>
          <a:xfrm>
            <a:off x="1126847" y="3518850"/>
            <a:ext cx="10464801" cy="1848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8000" b="1">
                <a:solidFill>
                  <a:schemeClr val="accent5"/>
                </a:solidFill>
                <a:latin typeface="Helvetica"/>
                <a:ea typeface="Helvetica"/>
                <a:cs typeface="Helvetica"/>
                <a:sym typeface="Helvetica"/>
              </a:defRPr>
            </a:lvl1pPr>
          </a:lstStyle>
          <a:p>
            <a:r>
              <a:rPr dirty="0"/>
              <a:t>Alsike </a:t>
            </a:r>
            <a:r>
              <a:rPr dirty="0" smtClean="0"/>
              <a:t>P0</a:t>
            </a:r>
            <a:r>
              <a:rPr lang="sv-SE" dirty="0" smtClean="0"/>
              <a:t>8</a:t>
            </a:r>
            <a:r>
              <a:rPr dirty="0" smtClean="0"/>
              <a:t> </a:t>
            </a:r>
            <a:r>
              <a:rPr dirty="0" err="1"/>
              <a:t>spelar</a:t>
            </a:r>
            <a:endParaRPr dirty="0"/>
          </a:p>
        </p:txBody>
      </p:sp>
      <p:sp>
        <p:nvSpPr>
          <p:cNvPr id="13" name="4-1-3"/>
          <p:cNvSpPr txBox="1"/>
          <p:nvPr/>
        </p:nvSpPr>
        <p:spPr>
          <a:xfrm>
            <a:off x="4292600" y="5196225"/>
            <a:ext cx="1820764" cy="9888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a:defRPr sz="5000" b="1">
                <a:solidFill>
                  <a:schemeClr val="accent5"/>
                </a:solidFill>
                <a:latin typeface="Helvetica"/>
                <a:ea typeface="Helvetica"/>
                <a:cs typeface="Helvetica"/>
                <a:sym typeface="Helvetica"/>
              </a:defRPr>
            </a:lvl1pPr>
          </a:lstStyle>
          <a:p>
            <a:r>
              <a:rPr dirty="0" smtClean="0"/>
              <a:t>4-3</a:t>
            </a:r>
            <a:r>
              <a:rPr lang="sv-SE" dirty="0" smtClean="0"/>
              <a:t>-1</a:t>
            </a:r>
            <a:endParaRPr dirty="0"/>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0"/>
                                        </p:tgtEl>
                                        <p:attrNameLst>
                                          <p:attrName>style.visibility</p:attrName>
                                        </p:attrNameLst>
                                      </p:cBhvr>
                                      <p:to>
                                        <p:strVal val="visible"/>
                                      </p:to>
                                    </p:set>
                                    <p:animEffect transition="in" filter="wipe(left)">
                                      <p:cBhvr>
                                        <p:cTn id="7" dur="1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31"/>
                                        </p:tgtEl>
                                        <p:attrNameLst>
                                          <p:attrName>style.visibility</p:attrName>
                                        </p:attrNameLst>
                                      </p:cBhvr>
                                      <p:to>
                                        <p:strVal val="visible"/>
                                      </p:to>
                                    </p:set>
                                    <p:animEffect transition="in" filter="wipe(left)">
                                      <p:cBhvr>
                                        <p:cTn id="12" dur="1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32"/>
                                        </p:tgtEl>
                                        <p:attrNameLst>
                                          <p:attrName>style.visibility</p:attrName>
                                        </p:attrNameLst>
                                      </p:cBhvr>
                                      <p:to>
                                        <p:strVal val="visible"/>
                                      </p:to>
                                    </p:set>
                                    <p:animEffect transition="in" filter="wipe(left)">
                                      <p:cBhvr>
                                        <p:cTn id="17" dur="15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4" nodeType="clickEffect">
                                  <p:stCondLst>
                                    <p:cond delay="0"/>
                                  </p:stCondLst>
                                  <p:iterate>
                                    <p:tmAbs val="0"/>
                                  </p:iterate>
                                  <p:childTnLst>
                                    <p:set>
                                      <p:cBhvr>
                                        <p:cTn id="21" fill="hold"/>
                                        <p:tgtEl>
                                          <p:spTgt spid="135"/>
                                        </p:tgtEl>
                                        <p:attrNameLst>
                                          <p:attrName>style.visibility</p:attrName>
                                        </p:attrNameLst>
                                      </p:cBhvr>
                                      <p:to>
                                        <p:strVal val="visible"/>
                                      </p:to>
                                    </p:set>
                                    <p:anim calcmode="lin" valueType="num">
                                      <p:cBhvr>
                                        <p:cTn id="22" dur="1000" fill="hold"/>
                                        <p:tgtEl>
                                          <p:spTgt spid="135"/>
                                        </p:tgtEl>
                                        <p:attrNameLst>
                                          <p:attrName>ppt_w</p:attrName>
                                        </p:attrNameLst>
                                      </p:cBhvr>
                                      <p:tavLst>
                                        <p:tav tm="0">
                                          <p:val>
                                            <p:strVal val="4*#ppt_w"/>
                                          </p:val>
                                        </p:tav>
                                        <p:tav tm="100000">
                                          <p:val>
                                            <p:strVal val="#ppt_w"/>
                                          </p:val>
                                        </p:tav>
                                      </p:tavLst>
                                    </p:anim>
                                    <p:anim calcmode="lin" valueType="num">
                                      <p:cBhvr>
                                        <p:cTn id="23" dur="1000" fill="hold"/>
                                        <p:tgtEl>
                                          <p:spTgt spid="135"/>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5" nodeType="clickEffect">
                                  <p:stCondLst>
                                    <p:cond delay="0"/>
                                  </p:stCondLst>
                                  <p:iterate>
                                    <p:tmAbs val="0"/>
                                  </p:iterate>
                                  <p:childTnLst>
                                    <p:set>
                                      <p:cBhvr>
                                        <p:cTn id="27" fill="hold"/>
                                        <p:tgtEl>
                                          <p:spTgt spid="133"/>
                                        </p:tgtEl>
                                        <p:attrNameLst>
                                          <p:attrName>style.visibility</p:attrName>
                                        </p:attrNameLst>
                                      </p:cBhvr>
                                      <p:to>
                                        <p:strVal val="visible"/>
                                      </p:to>
                                    </p:set>
                                    <p:animEffect transition="in" filter="wipe(left)">
                                      <p:cBhvr>
                                        <p:cTn id="28" dur="1500"/>
                                        <p:tgtEl>
                                          <p:spTgt spid="1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p:tmAbs val="0"/>
                                  </p:iterate>
                                  <p:childTnLst>
                                    <p:set>
                                      <p:cBhvr>
                                        <p:cTn id="32" fill="hold"/>
                                        <p:tgtEl>
                                          <p:spTgt spid="13"/>
                                        </p:tgtEl>
                                        <p:attrNameLst>
                                          <p:attrName>style.visibility</p:attrName>
                                        </p:attrNameLst>
                                      </p:cBhvr>
                                      <p:to>
                                        <p:strVal val="visible"/>
                                      </p:to>
                                    </p:set>
                                    <p:animEffect transition="in" filter="wipe(left)">
                                      <p:cBhvr>
                                        <p:cTn id="33" dur="1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7" nodeType="clickEffect">
                                  <p:stCondLst>
                                    <p:cond delay="0"/>
                                  </p:stCondLst>
                                  <p:iterate>
                                    <p:tmAbs val="0"/>
                                  </p:iterate>
                                  <p:childTnLst>
                                    <p:set>
                                      <p:cBhvr>
                                        <p:cTn id="37" fill="hold"/>
                                        <p:tgtEl>
                                          <p:spTgt spid="126"/>
                                        </p:tgtEl>
                                        <p:attrNameLst>
                                          <p:attrName>style.visibility</p:attrName>
                                        </p:attrNameLst>
                                      </p:cBhvr>
                                      <p:to>
                                        <p:strVal val="visible"/>
                                      </p:to>
                                    </p:set>
                                    <p:animEffect transition="in" filter="wipe(left)">
                                      <p:cBhvr>
                                        <p:cTn id="38" dur="1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7" animBg="1" advAuto="0"/>
      <p:bldP spid="130" grpId="1" animBg="1" advAuto="0"/>
      <p:bldP spid="131" grpId="2" animBg="1" advAuto="0"/>
      <p:bldP spid="132" grpId="3" animBg="1" advAuto="0"/>
      <p:bldP spid="133" grpId="5" animBg="1" advAuto="0"/>
      <p:bldP spid="135" grpId="4" animBg="1" advAuto="0"/>
      <p:bldP spid="13"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38"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39" name="Bild" descr="Bild"/>
          <p:cNvPicPr>
            <a:picLocks noChangeAspect="1"/>
          </p:cNvPicPr>
          <p:nvPr/>
        </p:nvPicPr>
        <p:blipFill>
          <a:blip r:embed="rId2">
            <a:extLst/>
          </a:blip>
          <a:stretch>
            <a:fillRect/>
          </a:stretch>
        </p:blipFill>
        <p:spPr>
          <a:xfrm>
            <a:off x="228600" y="281145"/>
            <a:ext cx="6565221" cy="9191310"/>
          </a:xfrm>
          <a:prstGeom prst="rect">
            <a:avLst/>
          </a:prstGeom>
          <a:ln w="12700">
            <a:miter lim="400000"/>
          </a:ln>
        </p:spPr>
      </p:pic>
      <p:pic>
        <p:nvPicPr>
          <p:cNvPr id="143" name="Alsike IF svart.pdf" descr="Alsike IF svart.pdf"/>
          <p:cNvPicPr>
            <a:picLocks noChangeAspect="1"/>
          </p:cNvPicPr>
          <p:nvPr/>
        </p:nvPicPr>
        <p:blipFill>
          <a:blip r:embed="rId3">
            <a:extLst/>
          </a:blip>
          <a:stretch>
            <a:fillRect/>
          </a:stretch>
        </p:blipFill>
        <p:spPr>
          <a:xfrm>
            <a:off x="11549389" y="8963077"/>
            <a:ext cx="672490" cy="600023"/>
          </a:xfrm>
          <a:prstGeom prst="rect">
            <a:avLst/>
          </a:prstGeom>
          <a:ln w="12700">
            <a:miter lim="400000"/>
          </a:ln>
        </p:spPr>
      </p:pic>
      <p:sp>
        <p:nvSpPr>
          <p:cNvPr id="144" name="Rektangel"/>
          <p:cNvSpPr/>
          <p:nvPr/>
        </p:nvSpPr>
        <p:spPr>
          <a:xfrm>
            <a:off x="3270192" y="852211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45" name="1"/>
          <p:cNvSpPr txBox="1"/>
          <p:nvPr/>
        </p:nvSpPr>
        <p:spPr>
          <a:xfrm>
            <a:off x="3383371" y="852211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1</a:t>
            </a:r>
          </a:p>
        </p:txBody>
      </p:sp>
      <p:sp>
        <p:nvSpPr>
          <p:cNvPr id="146" name="Rektangel"/>
          <p:cNvSpPr/>
          <p:nvPr/>
        </p:nvSpPr>
        <p:spPr>
          <a:xfrm>
            <a:off x="4065432" y="751656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47" name="3"/>
          <p:cNvSpPr txBox="1"/>
          <p:nvPr/>
        </p:nvSpPr>
        <p:spPr>
          <a:xfrm>
            <a:off x="4183763" y="7531515"/>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5</a:t>
            </a:r>
            <a:endParaRPr dirty="0"/>
          </a:p>
        </p:txBody>
      </p:sp>
      <p:sp>
        <p:nvSpPr>
          <p:cNvPr id="148" name="Rektangel"/>
          <p:cNvSpPr/>
          <p:nvPr/>
        </p:nvSpPr>
        <p:spPr>
          <a:xfrm>
            <a:off x="2553560" y="7455477"/>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49" name="4"/>
          <p:cNvSpPr txBox="1"/>
          <p:nvPr/>
        </p:nvSpPr>
        <p:spPr>
          <a:xfrm>
            <a:off x="2740959" y="7455477"/>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4</a:t>
            </a:r>
          </a:p>
        </p:txBody>
      </p:sp>
      <p:sp>
        <p:nvSpPr>
          <p:cNvPr id="150" name="Rektangel"/>
          <p:cNvSpPr/>
          <p:nvPr/>
        </p:nvSpPr>
        <p:spPr>
          <a:xfrm>
            <a:off x="855635" y="6879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1" name="5"/>
          <p:cNvSpPr txBox="1"/>
          <p:nvPr/>
        </p:nvSpPr>
        <p:spPr>
          <a:xfrm>
            <a:off x="973967" y="6877596"/>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3</a:t>
            </a:r>
            <a:endParaRPr dirty="0"/>
          </a:p>
        </p:txBody>
      </p:sp>
      <p:sp>
        <p:nvSpPr>
          <p:cNvPr id="152" name="Rektangel"/>
          <p:cNvSpPr/>
          <p:nvPr/>
        </p:nvSpPr>
        <p:spPr>
          <a:xfrm>
            <a:off x="5740902" y="6752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3" name="2"/>
          <p:cNvSpPr txBox="1"/>
          <p:nvPr/>
        </p:nvSpPr>
        <p:spPr>
          <a:xfrm>
            <a:off x="5854081" y="6752580"/>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2</a:t>
            </a:r>
          </a:p>
        </p:txBody>
      </p:sp>
      <p:sp>
        <p:nvSpPr>
          <p:cNvPr id="154" name="Rektangel"/>
          <p:cNvSpPr/>
          <p:nvPr/>
        </p:nvSpPr>
        <p:spPr>
          <a:xfrm>
            <a:off x="4523258" y="557206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5" name="7"/>
          <p:cNvSpPr txBox="1"/>
          <p:nvPr/>
        </p:nvSpPr>
        <p:spPr>
          <a:xfrm>
            <a:off x="4570257" y="5570076"/>
            <a:ext cx="38792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10</a:t>
            </a:r>
            <a:endParaRPr dirty="0"/>
          </a:p>
        </p:txBody>
      </p:sp>
      <p:sp>
        <p:nvSpPr>
          <p:cNvPr id="156" name="Rektangel"/>
          <p:cNvSpPr/>
          <p:nvPr/>
        </p:nvSpPr>
        <p:spPr>
          <a:xfrm>
            <a:off x="3418352" y="607524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7" name="6"/>
          <p:cNvSpPr txBox="1"/>
          <p:nvPr/>
        </p:nvSpPr>
        <p:spPr>
          <a:xfrm>
            <a:off x="3531532" y="6075246"/>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6</a:t>
            </a:r>
          </a:p>
        </p:txBody>
      </p:sp>
      <p:sp>
        <p:nvSpPr>
          <p:cNvPr id="158" name="Rektangel"/>
          <p:cNvSpPr/>
          <p:nvPr/>
        </p:nvSpPr>
        <p:spPr>
          <a:xfrm>
            <a:off x="2184816" y="5587999"/>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9" name="8"/>
          <p:cNvSpPr txBox="1"/>
          <p:nvPr/>
        </p:nvSpPr>
        <p:spPr>
          <a:xfrm>
            <a:off x="2297996" y="5587999"/>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8</a:t>
            </a:r>
          </a:p>
        </p:txBody>
      </p:sp>
      <p:sp>
        <p:nvSpPr>
          <p:cNvPr id="160" name="Rektangel"/>
          <p:cNvSpPr/>
          <p:nvPr/>
        </p:nvSpPr>
        <p:spPr>
          <a:xfrm>
            <a:off x="3245076" y="4633756"/>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61" name="9"/>
          <p:cNvSpPr txBox="1"/>
          <p:nvPr/>
        </p:nvSpPr>
        <p:spPr>
          <a:xfrm>
            <a:off x="3410509" y="4673600"/>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9</a:t>
            </a:r>
          </a:p>
        </p:txBody>
      </p:sp>
      <p:sp>
        <p:nvSpPr>
          <p:cNvPr id="162" name="Anfallsspel 4-1-3"/>
          <p:cNvSpPr txBox="1"/>
          <p:nvPr/>
        </p:nvSpPr>
        <p:spPr>
          <a:xfrm>
            <a:off x="7155126" y="141943"/>
            <a:ext cx="5740603" cy="831714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4800">
                <a:latin typeface="Arial"/>
                <a:ea typeface="Arial"/>
                <a:cs typeface="Arial"/>
                <a:sym typeface="Arial"/>
              </a:defRPr>
            </a:lvl1pPr>
          </a:lstStyle>
          <a:p>
            <a:r>
              <a:rPr lang="sv-SE" sz="4400" dirty="0" smtClean="0"/>
              <a:t>Spelarpositioner</a:t>
            </a:r>
          </a:p>
          <a:p>
            <a:endParaRPr lang="sv-SE" sz="1100" b="1" dirty="0"/>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Målvakt = MV = position nummer 1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(lagets förstemålvakt, trygg, kommunikativ, dirigerande, bra på fötterna)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Nummer 12 brukar vara andremålvaktens nummer och nummer 30 tredjemålvaktens nummer.</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Högerback = HB = position nummer 2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(den pålitlige ytterbacken, tvåvägsspelare med stort defensivt ansvar, snabb och stark då han ofta får ta sig an motståndarnas snabbaste spelare)</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Höger mittback = HMB = position nummer 5 (vissa lag kallar denna position 3)</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(den skicklige mittbacken, backlinjens ryggrad, stark i positionsspelet, närkampsspelet och huvudspelet, styr försvarslinjen, t.ex. offside)</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Vänster mittback = VMB = position nummer 4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(den spelintelligente mittbacken som ofta är lite mer offensiv än 5:an, bra uppspelsfot och trygg med bollen, huvudansvarig för att täcka spelytan mellan vårt mittfält och försvar)</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Vänsterback = VB = position nummer 3 (Vissa lag kallar denna position 5)</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(den något mer offensive ytterbacken, en tvåvägspelare</a:t>
            </a:r>
            <a:r>
              <a:rPr lang="sv-SE" sz="1050" dirty="0">
                <a:latin typeface="Helvetica Neue Light"/>
                <a:sym typeface="Helvetica Neue Light"/>
              </a:rPr>
              <a:t> </a:t>
            </a:r>
            <a:r>
              <a:rPr lang="sv-SE" sz="1050" dirty="0" smtClean="0">
                <a:latin typeface="Helvetica Neue Light"/>
                <a:sym typeface="Helvetica Neue Light"/>
              </a:rPr>
              <a:t>med extrem kondition och snabbhet, helst vänsterfotad med precision i inläggen)</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Central Defensiv Mittfältare = CDM = spelare nummer 6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(den spelskicklige tvåvägsspelaren och den defensiva mittfältsgeneralen, äger mycket boll, involverad i många passningstrianglar i speluppbyggnaden)</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Central Offensiv Mittfältare = COM = spelare nummer 8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(den snabbe mittfältaren och den offensiva mittfältsgeneralen, har bäst kondition av alla på planen och jobbar minimum box till box )</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Central Offensiv Mittfältare = COM = spelare nummer 10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(ibland även kallad tillbakadragen forward,  lagets stora framspelare, ofta lagets offensiva stjärna som kan avgöra matcher på egen hand)</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Central Forward = CF = spelare nummer 9 </a:t>
            </a: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(skyttekungen, </a:t>
            </a:r>
            <a:r>
              <a:rPr lang="sv-SE" sz="1050" dirty="0" err="1" smtClean="0">
                <a:latin typeface="Helvetica Neue Light"/>
                <a:sym typeface="Helvetica Neue Light"/>
              </a:rPr>
              <a:t>striker</a:t>
            </a:r>
            <a:r>
              <a:rPr lang="sv-SE" sz="1050" dirty="0" smtClean="0">
                <a:latin typeface="Helvetica Neue Light"/>
                <a:sym typeface="Helvetica Neue Light"/>
              </a:rPr>
              <a:t>, </a:t>
            </a:r>
            <a:r>
              <a:rPr lang="sv-SE" sz="1050" dirty="0" err="1" smtClean="0">
                <a:latin typeface="Helvetica Neue Light"/>
                <a:sym typeface="Helvetica Neue Light"/>
              </a:rPr>
              <a:t>say</a:t>
            </a:r>
            <a:r>
              <a:rPr lang="sv-SE" sz="1050" dirty="0" smtClean="0">
                <a:latin typeface="Helvetica Neue Light"/>
                <a:sym typeface="Helvetica Neue Light"/>
              </a:rPr>
              <a:t>-no-</a:t>
            </a:r>
            <a:r>
              <a:rPr lang="sv-SE" sz="1050" dirty="0" err="1" smtClean="0">
                <a:latin typeface="Helvetica Neue Light"/>
                <a:sym typeface="Helvetica Neue Light"/>
              </a:rPr>
              <a:t>more</a:t>
            </a:r>
            <a:r>
              <a:rPr lang="sv-SE" sz="1050" dirty="0" smtClean="0">
                <a:latin typeface="Helvetica Neue Light"/>
                <a:sym typeface="Helvetica Neue Light"/>
              </a:rPr>
              <a:t>)</a:t>
            </a:r>
          </a:p>
          <a:p>
            <a:pPr lvl="0">
              <a:lnSpc>
                <a:spcPct val="120000"/>
              </a:lnSpc>
              <a:defRPr sz="1200">
                <a:latin typeface="Helvetica Neue Light"/>
                <a:ea typeface="Helvetica Neue Light"/>
                <a:cs typeface="Helvetica Neue Light"/>
                <a:sym typeface="Helvetica Neue Light"/>
              </a:defRPr>
            </a:pPr>
            <a:endParaRPr lang="sv-SE" sz="1050" dirty="0" smtClean="0">
              <a:latin typeface="Helvetica Neue Light"/>
              <a:sym typeface="Helvetica Neue Light"/>
            </a:endParaRPr>
          </a:p>
          <a:p>
            <a:pPr lvl="0">
              <a:lnSpc>
                <a:spcPct val="120000"/>
              </a:lnSpc>
              <a:defRPr sz="1200">
                <a:latin typeface="Helvetica Neue Light"/>
                <a:ea typeface="Helvetica Neue Light"/>
                <a:cs typeface="Helvetica Neue Light"/>
                <a:sym typeface="Helvetica Neue Light"/>
              </a:defRPr>
            </a:pPr>
            <a:r>
              <a:rPr lang="sv-SE" sz="1050" dirty="0" smtClean="0">
                <a:latin typeface="Helvetica Neue Light"/>
                <a:sym typeface="Helvetica Neue Light"/>
              </a:rPr>
              <a:t>I 11-manna så finns även följande spelare:</a:t>
            </a:r>
          </a:p>
          <a:p>
            <a:pPr lvl="0">
              <a:lnSpc>
                <a:spcPct val="120000"/>
              </a:lnSpc>
              <a:defRPr sz="1200">
                <a:latin typeface="Helvetica Neue Light"/>
                <a:ea typeface="Helvetica Neue Light"/>
                <a:cs typeface="Helvetica Neue Light"/>
                <a:sym typeface="Helvetica Neue Light"/>
              </a:defRPr>
            </a:pPr>
            <a:r>
              <a:rPr lang="sv-SE" sz="1050" dirty="0" err="1" smtClean="0">
                <a:latin typeface="Helvetica Neue Light"/>
                <a:sym typeface="Helvetica Neue Light"/>
              </a:rPr>
              <a:t>Högermitt</a:t>
            </a:r>
            <a:r>
              <a:rPr lang="sv-SE" sz="1050" dirty="0" smtClean="0">
                <a:latin typeface="Helvetica Neue Light"/>
                <a:sym typeface="Helvetica Neue Light"/>
              </a:rPr>
              <a:t> (eller –forward) = HM/HF = 7 och </a:t>
            </a:r>
            <a:r>
              <a:rPr lang="sv-SE" sz="1050" dirty="0" err="1" smtClean="0">
                <a:latin typeface="Helvetica Neue Light"/>
                <a:sym typeface="Helvetica Neue Light"/>
              </a:rPr>
              <a:t>Vänstermitt</a:t>
            </a:r>
            <a:r>
              <a:rPr lang="sv-SE" sz="1050" dirty="0" smtClean="0">
                <a:latin typeface="Helvetica Neue Light"/>
                <a:sym typeface="Helvetica Neue Light"/>
              </a:rPr>
              <a:t> (eller -forward) = VM/VF/F = 11</a:t>
            </a:r>
          </a:p>
          <a:p>
            <a:pPr lvl="0">
              <a:lnSpc>
                <a:spcPct val="120000"/>
              </a:lnSpc>
              <a:defRPr sz="1200">
                <a:latin typeface="Helvetica Neue Light"/>
                <a:ea typeface="Helvetica Neue Light"/>
                <a:cs typeface="Helvetica Neue Light"/>
                <a:sym typeface="Helvetica Neue Light"/>
              </a:defRPr>
            </a:pPr>
            <a:endParaRPr lang="sv-SE" sz="1050" dirty="0">
              <a:latin typeface="Helvetica Neue Light"/>
              <a:sym typeface="Helvetica Neue Light"/>
            </a:endParaRPr>
          </a:p>
        </p:txBody>
      </p:sp>
    </p:spTree>
    <p:extLst>
      <p:ext uri="{BB962C8B-B14F-4D97-AF65-F5344CB8AC3E}">
        <p14:creationId xmlns:p14="http://schemas.microsoft.com/office/powerpoint/2010/main" val="374355255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p14="http://schemas.microsoft.com/office/powerpoint/2010/main" Requires="p14">
      <p:transition spd="slow">
        <p:wipe/>
      </p:transition>
    </mc:Choice>
    <mc:Fallback xmlns="" xmlns:p14="http://schemas.microsoft.com/office/powerpoint/2010/main">
      <p:transition spd="med">
        <p:fade/>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76"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377"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sp>
        <p:nvSpPr>
          <p:cNvPr id="378" name="Grupparbete"/>
          <p:cNvSpPr txBox="1"/>
          <p:nvPr/>
        </p:nvSpPr>
        <p:spPr>
          <a:xfrm>
            <a:off x="1046426" y="536105"/>
            <a:ext cx="9747102" cy="841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4800">
                <a:latin typeface="Arial"/>
                <a:ea typeface="Arial"/>
                <a:cs typeface="Arial"/>
                <a:sym typeface="Arial"/>
              </a:defRPr>
            </a:lvl1pPr>
          </a:lstStyle>
          <a:p>
            <a:r>
              <a:rPr dirty="0" err="1" smtClean="0"/>
              <a:t>Grupp</a:t>
            </a:r>
            <a:r>
              <a:rPr lang="sv-SE" dirty="0" smtClean="0"/>
              <a:t>diskussion</a:t>
            </a:r>
            <a:endParaRPr dirty="0"/>
          </a:p>
        </p:txBody>
      </p:sp>
      <p:sp>
        <p:nvSpPr>
          <p:cNvPr id="379" name="Nämn 3-5 saker som ni tycker är viktiga…"/>
          <p:cNvSpPr txBox="1"/>
          <p:nvPr/>
        </p:nvSpPr>
        <p:spPr>
          <a:xfrm>
            <a:off x="1010977" y="1535472"/>
            <a:ext cx="10464801" cy="42575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defTabSz="457200">
              <a:defRPr sz="3000">
                <a:latin typeface="Helvetica Neue Light"/>
                <a:ea typeface="Helvetica Neue Light"/>
                <a:cs typeface="Helvetica Neue Light"/>
                <a:sym typeface="Helvetica Neue Light"/>
              </a:defRPr>
            </a:pPr>
            <a:r>
              <a:rPr lang="sv-SE" dirty="0" smtClean="0"/>
              <a:t>Vilken position skulle du helst vilja spela på?</a:t>
            </a:r>
          </a:p>
          <a:p>
            <a:pPr algn="l" defTabSz="457200">
              <a:defRPr sz="3000">
                <a:latin typeface="Helvetica Neue Light"/>
                <a:ea typeface="Helvetica Neue Light"/>
                <a:cs typeface="Helvetica Neue Light"/>
                <a:sym typeface="Helvetica Neue Light"/>
              </a:defRPr>
            </a:pPr>
            <a:endParaRPr lang="sv-SE" dirty="0"/>
          </a:p>
          <a:p>
            <a:pPr algn="l" defTabSz="457200">
              <a:defRPr sz="3000">
                <a:latin typeface="Helvetica Neue Light"/>
                <a:ea typeface="Helvetica Neue Light"/>
                <a:cs typeface="Helvetica Neue Light"/>
                <a:sym typeface="Helvetica Neue Light"/>
              </a:defRPr>
            </a:pPr>
            <a:r>
              <a:rPr lang="sv-SE" dirty="0" smtClean="0"/>
              <a:t>Varför?</a:t>
            </a:r>
          </a:p>
          <a:p>
            <a:pPr algn="l" defTabSz="457200">
              <a:defRPr sz="3000">
                <a:latin typeface="Helvetica Neue Light"/>
                <a:ea typeface="Helvetica Neue Light"/>
                <a:cs typeface="Helvetica Neue Light"/>
                <a:sym typeface="Helvetica Neue Light"/>
              </a:defRPr>
            </a:pPr>
            <a:endParaRPr lang="sv-SE" dirty="0"/>
          </a:p>
          <a:p>
            <a:pPr algn="l" defTabSz="457200">
              <a:defRPr sz="3000">
                <a:latin typeface="Helvetica Neue Light"/>
                <a:ea typeface="Helvetica Neue Light"/>
                <a:cs typeface="Helvetica Neue Light"/>
                <a:sym typeface="Helvetica Neue Light"/>
              </a:defRPr>
            </a:pPr>
            <a:r>
              <a:rPr lang="sv-SE" dirty="0" smtClean="0"/>
              <a:t>Vilka två positioner vill du absolut inte spela på?</a:t>
            </a:r>
          </a:p>
          <a:p>
            <a:pPr algn="l" defTabSz="457200">
              <a:defRPr sz="3000">
                <a:latin typeface="Helvetica Neue Light"/>
                <a:ea typeface="Helvetica Neue Light"/>
                <a:cs typeface="Helvetica Neue Light"/>
                <a:sym typeface="Helvetica Neue Light"/>
              </a:defRPr>
            </a:pPr>
            <a:endParaRPr lang="sv-SE" dirty="0"/>
          </a:p>
          <a:p>
            <a:pPr algn="l" defTabSz="457200">
              <a:defRPr sz="3000">
                <a:latin typeface="Helvetica Neue Light"/>
                <a:ea typeface="Helvetica Neue Light"/>
                <a:cs typeface="Helvetica Neue Light"/>
                <a:sym typeface="Helvetica Neue Light"/>
              </a:defRPr>
            </a:pPr>
            <a:r>
              <a:rPr lang="sv-SE" dirty="0" smtClean="0"/>
              <a:t>Varför?</a:t>
            </a:r>
            <a:endParaRPr dirty="0"/>
          </a:p>
          <a:p>
            <a:pPr algn="l" defTabSz="457200">
              <a:defRPr sz="3000">
                <a:latin typeface="Helvetica Neue Light"/>
                <a:ea typeface="Helvetica Neue Light"/>
                <a:cs typeface="Helvetica Neue Light"/>
                <a:sym typeface="Helvetica Neue Light"/>
              </a:defRPr>
            </a:pPr>
            <a:endParaRPr dirty="0"/>
          </a:p>
          <a:p>
            <a:pPr algn="l" defTabSz="457200">
              <a:defRPr sz="3000">
                <a:latin typeface="Helvetica Neue Light"/>
                <a:ea typeface="Helvetica Neue Light"/>
                <a:cs typeface="Helvetica Neue Light"/>
                <a:sym typeface="Helvetica Neue Light"/>
              </a:defRPr>
            </a:pPr>
            <a:endParaRPr dirty="0"/>
          </a:p>
        </p:txBody>
      </p:sp>
    </p:spTree>
    <p:extLst>
      <p:ext uri="{BB962C8B-B14F-4D97-AF65-F5344CB8AC3E}">
        <p14:creationId xmlns:p14="http://schemas.microsoft.com/office/powerpoint/2010/main" val="1268213253"/>
      </p:ext>
    </p:extLst>
  </p:cSld>
  <p:clrMapOvr>
    <a:masterClrMapping/>
  </p:clrMapOvr>
  <p:transition spd="med"/>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38"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39" name="Bild" descr="Bild"/>
          <p:cNvPicPr>
            <a:picLocks noChangeAspect="1"/>
          </p:cNvPicPr>
          <p:nvPr/>
        </p:nvPicPr>
        <p:blipFill>
          <a:blip r:embed="rId2">
            <a:extLst/>
          </a:blip>
          <a:stretch>
            <a:fillRect/>
          </a:stretch>
        </p:blipFill>
        <p:spPr>
          <a:xfrm>
            <a:off x="228600" y="281145"/>
            <a:ext cx="6565221" cy="9191310"/>
          </a:xfrm>
          <a:prstGeom prst="rect">
            <a:avLst/>
          </a:prstGeom>
          <a:ln w="12700">
            <a:miter lim="400000"/>
          </a:ln>
        </p:spPr>
      </p:pic>
      <p:pic>
        <p:nvPicPr>
          <p:cNvPr id="143" name="Alsike IF svart.pdf" descr="Alsike IF svart.pdf"/>
          <p:cNvPicPr>
            <a:picLocks noChangeAspect="1"/>
          </p:cNvPicPr>
          <p:nvPr/>
        </p:nvPicPr>
        <p:blipFill>
          <a:blip r:embed="rId3">
            <a:extLst/>
          </a:blip>
          <a:stretch>
            <a:fillRect/>
          </a:stretch>
        </p:blipFill>
        <p:spPr>
          <a:xfrm>
            <a:off x="11549389" y="8963077"/>
            <a:ext cx="672490" cy="600023"/>
          </a:xfrm>
          <a:prstGeom prst="rect">
            <a:avLst/>
          </a:prstGeom>
          <a:ln w="12700">
            <a:miter lim="400000"/>
          </a:ln>
        </p:spPr>
      </p:pic>
      <p:sp>
        <p:nvSpPr>
          <p:cNvPr id="144" name="Rektangel"/>
          <p:cNvSpPr/>
          <p:nvPr/>
        </p:nvSpPr>
        <p:spPr>
          <a:xfrm>
            <a:off x="3270192" y="852211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45" name="1"/>
          <p:cNvSpPr txBox="1"/>
          <p:nvPr/>
        </p:nvSpPr>
        <p:spPr>
          <a:xfrm>
            <a:off x="3383371" y="852211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1</a:t>
            </a:r>
          </a:p>
        </p:txBody>
      </p:sp>
      <p:sp>
        <p:nvSpPr>
          <p:cNvPr id="146" name="Rektangel"/>
          <p:cNvSpPr/>
          <p:nvPr/>
        </p:nvSpPr>
        <p:spPr>
          <a:xfrm>
            <a:off x="4065432" y="751656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47" name="3"/>
          <p:cNvSpPr txBox="1"/>
          <p:nvPr/>
        </p:nvSpPr>
        <p:spPr>
          <a:xfrm>
            <a:off x="4183763" y="7531515"/>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5</a:t>
            </a:r>
            <a:endParaRPr dirty="0"/>
          </a:p>
        </p:txBody>
      </p:sp>
      <p:sp>
        <p:nvSpPr>
          <p:cNvPr id="148" name="Rektangel"/>
          <p:cNvSpPr/>
          <p:nvPr/>
        </p:nvSpPr>
        <p:spPr>
          <a:xfrm>
            <a:off x="2553560" y="7455477"/>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49" name="4"/>
          <p:cNvSpPr txBox="1"/>
          <p:nvPr/>
        </p:nvSpPr>
        <p:spPr>
          <a:xfrm>
            <a:off x="2740959" y="7455477"/>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4</a:t>
            </a:r>
          </a:p>
        </p:txBody>
      </p:sp>
      <p:sp>
        <p:nvSpPr>
          <p:cNvPr id="150" name="Rektangel"/>
          <p:cNvSpPr/>
          <p:nvPr/>
        </p:nvSpPr>
        <p:spPr>
          <a:xfrm>
            <a:off x="855635" y="6879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1" name="5"/>
          <p:cNvSpPr txBox="1"/>
          <p:nvPr/>
        </p:nvSpPr>
        <p:spPr>
          <a:xfrm>
            <a:off x="973967" y="6877596"/>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3</a:t>
            </a:r>
            <a:endParaRPr dirty="0"/>
          </a:p>
        </p:txBody>
      </p:sp>
      <p:sp>
        <p:nvSpPr>
          <p:cNvPr id="152" name="Rektangel"/>
          <p:cNvSpPr/>
          <p:nvPr/>
        </p:nvSpPr>
        <p:spPr>
          <a:xfrm>
            <a:off x="5740902" y="6752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3" name="2"/>
          <p:cNvSpPr txBox="1"/>
          <p:nvPr/>
        </p:nvSpPr>
        <p:spPr>
          <a:xfrm>
            <a:off x="5854081" y="6752580"/>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2</a:t>
            </a:r>
          </a:p>
        </p:txBody>
      </p:sp>
      <p:sp>
        <p:nvSpPr>
          <p:cNvPr id="154" name="Rektangel"/>
          <p:cNvSpPr/>
          <p:nvPr/>
        </p:nvSpPr>
        <p:spPr>
          <a:xfrm>
            <a:off x="4523258" y="557206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5" name="7"/>
          <p:cNvSpPr txBox="1"/>
          <p:nvPr/>
        </p:nvSpPr>
        <p:spPr>
          <a:xfrm>
            <a:off x="4570257" y="5570076"/>
            <a:ext cx="38792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10</a:t>
            </a:r>
            <a:endParaRPr dirty="0"/>
          </a:p>
        </p:txBody>
      </p:sp>
      <p:sp>
        <p:nvSpPr>
          <p:cNvPr id="156" name="Rektangel"/>
          <p:cNvSpPr/>
          <p:nvPr/>
        </p:nvSpPr>
        <p:spPr>
          <a:xfrm>
            <a:off x="3418352" y="607524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7" name="6"/>
          <p:cNvSpPr txBox="1"/>
          <p:nvPr/>
        </p:nvSpPr>
        <p:spPr>
          <a:xfrm>
            <a:off x="3531532" y="6075246"/>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6</a:t>
            </a:r>
          </a:p>
        </p:txBody>
      </p:sp>
      <p:sp>
        <p:nvSpPr>
          <p:cNvPr id="158" name="Rektangel"/>
          <p:cNvSpPr/>
          <p:nvPr/>
        </p:nvSpPr>
        <p:spPr>
          <a:xfrm>
            <a:off x="2184816" y="5587999"/>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59" name="8"/>
          <p:cNvSpPr txBox="1"/>
          <p:nvPr/>
        </p:nvSpPr>
        <p:spPr>
          <a:xfrm>
            <a:off x="2297996" y="5587999"/>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8</a:t>
            </a:r>
          </a:p>
        </p:txBody>
      </p:sp>
      <p:sp>
        <p:nvSpPr>
          <p:cNvPr id="160" name="Rektangel"/>
          <p:cNvSpPr/>
          <p:nvPr/>
        </p:nvSpPr>
        <p:spPr>
          <a:xfrm>
            <a:off x="3245076" y="4633756"/>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61" name="9"/>
          <p:cNvSpPr txBox="1"/>
          <p:nvPr/>
        </p:nvSpPr>
        <p:spPr>
          <a:xfrm>
            <a:off x="3410509" y="4673600"/>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9</a:t>
            </a:r>
          </a:p>
        </p:txBody>
      </p:sp>
      <p:sp>
        <p:nvSpPr>
          <p:cNvPr id="162" name="Anfallsspel 4-1-3"/>
          <p:cNvSpPr txBox="1"/>
          <p:nvPr/>
        </p:nvSpPr>
        <p:spPr>
          <a:xfrm>
            <a:off x="7155126" y="72465"/>
            <a:ext cx="5740603" cy="787087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4800">
                <a:latin typeface="Arial"/>
                <a:ea typeface="Arial"/>
                <a:cs typeface="Arial"/>
                <a:sym typeface="Arial"/>
              </a:defRPr>
            </a:lvl1pPr>
          </a:lstStyle>
          <a:p>
            <a:r>
              <a:rPr lang="sv-SE" sz="5400" dirty="0" smtClean="0"/>
              <a:t>Uppställning</a:t>
            </a:r>
            <a:r>
              <a:rPr sz="5400" dirty="0" smtClean="0"/>
              <a:t> 4-</a:t>
            </a:r>
            <a:r>
              <a:rPr lang="sv-SE" sz="5400" dirty="0" smtClean="0"/>
              <a:t>3</a:t>
            </a:r>
            <a:r>
              <a:rPr sz="5400" dirty="0" smtClean="0"/>
              <a:t>-</a:t>
            </a:r>
            <a:r>
              <a:rPr lang="sv-SE" sz="5400" dirty="0" smtClean="0"/>
              <a:t>1</a:t>
            </a:r>
          </a:p>
          <a:p>
            <a:endParaRPr lang="sv-SE" sz="1400" dirty="0"/>
          </a:p>
          <a:p>
            <a:pPr>
              <a:lnSpc>
                <a:spcPct val="120000"/>
              </a:lnSpc>
              <a:defRPr sz="1200">
                <a:latin typeface="Helvetica Neue Light"/>
                <a:ea typeface="Helvetica Neue Light"/>
                <a:cs typeface="Helvetica Neue Light"/>
                <a:sym typeface="Helvetica Neue Light"/>
              </a:defRPr>
            </a:pPr>
            <a:r>
              <a:rPr lang="sv-SE" sz="1400" b="1" dirty="0" smtClean="0"/>
              <a:t>Principer</a:t>
            </a:r>
          </a:p>
          <a:p>
            <a:pPr>
              <a:lnSpc>
                <a:spcPct val="120000"/>
              </a:lnSpc>
              <a:defRPr sz="1200">
                <a:latin typeface="Helvetica Neue Light"/>
                <a:ea typeface="Helvetica Neue Light"/>
                <a:cs typeface="Helvetica Neue Light"/>
                <a:sym typeface="Helvetica Neue Light"/>
              </a:defRPr>
            </a:pPr>
            <a:endParaRPr lang="sv-SE" sz="1400" b="1" dirty="0"/>
          </a:p>
          <a:p>
            <a:pPr>
              <a:lnSpc>
                <a:spcPct val="120000"/>
              </a:lnSpc>
              <a:defRPr sz="1200">
                <a:latin typeface="Helvetica Neue Light"/>
                <a:ea typeface="Helvetica Neue Light"/>
                <a:cs typeface="Helvetica Neue Light"/>
                <a:sym typeface="Helvetica Neue Light"/>
              </a:defRPr>
            </a:pPr>
            <a:r>
              <a:rPr lang="sv-SE" sz="1400" dirty="0" smtClean="0"/>
              <a:t>Princip = ett påstående som visat sig allmängiltigt. Man kan säga att en princip är en grundregel.</a:t>
            </a:r>
            <a:endParaRPr lang="sv-SE" sz="1400" dirty="0"/>
          </a:p>
          <a:p>
            <a:pPr>
              <a:lnSpc>
                <a:spcPct val="120000"/>
              </a:lnSpc>
              <a:defRPr sz="1200">
                <a:latin typeface="Helvetica Neue Light"/>
                <a:ea typeface="Helvetica Neue Light"/>
                <a:cs typeface="Helvetica Neue Light"/>
                <a:sym typeface="Helvetica Neue Light"/>
              </a:defRPr>
            </a:pPr>
            <a:endParaRPr lang="sv-SE" sz="1400" dirty="0"/>
          </a:p>
          <a:p>
            <a:pPr>
              <a:lnSpc>
                <a:spcPct val="120000"/>
              </a:lnSpc>
              <a:defRPr sz="1200">
                <a:latin typeface="Helvetica Neue Light"/>
                <a:ea typeface="Helvetica Neue Light"/>
                <a:cs typeface="Helvetica Neue Light"/>
                <a:sym typeface="Helvetica Neue Light"/>
              </a:defRPr>
            </a:pPr>
            <a:r>
              <a:rPr lang="sv-SE" sz="1400" u="sng" dirty="0" smtClean="0"/>
              <a:t>Offensiva principer</a:t>
            </a:r>
          </a:p>
          <a:p>
            <a:pPr>
              <a:lnSpc>
                <a:spcPct val="120000"/>
              </a:lnSpc>
              <a:defRPr sz="1200">
                <a:latin typeface="Helvetica Neue Light"/>
                <a:ea typeface="Helvetica Neue Light"/>
                <a:cs typeface="Helvetica Neue Light"/>
                <a:sym typeface="Helvetica Neue Light"/>
              </a:defRPr>
            </a:pPr>
            <a:endParaRPr lang="sv-SE" sz="1400" u="sng" dirty="0"/>
          </a:p>
          <a:p>
            <a:pPr>
              <a:lnSpc>
                <a:spcPct val="120000"/>
              </a:lnSpc>
              <a:defRPr sz="1200">
                <a:latin typeface="Helvetica Neue Light"/>
                <a:ea typeface="Helvetica Neue Light"/>
                <a:cs typeface="Helvetica Neue Light"/>
                <a:sym typeface="Helvetica Neue Light"/>
              </a:defRPr>
            </a:pPr>
            <a:r>
              <a:rPr lang="sv-SE" sz="1400" dirty="0" smtClean="0"/>
              <a:t>1. </a:t>
            </a:r>
            <a:r>
              <a:rPr lang="sv-SE" sz="1400" i="1" dirty="0" smtClean="0"/>
              <a:t>Passa bollen</a:t>
            </a:r>
            <a:r>
              <a:rPr lang="sv-SE" sz="1400" dirty="0" smtClean="0"/>
              <a:t>. Det bästa beslutet är den enklaste passningen. (Du passar för att du </a:t>
            </a:r>
            <a:r>
              <a:rPr lang="sv-SE" sz="1400" u="sng" dirty="0" smtClean="0"/>
              <a:t>ska</a:t>
            </a:r>
            <a:r>
              <a:rPr lang="sv-SE" sz="1400" dirty="0" smtClean="0"/>
              <a:t>, inte för att du måste.)</a:t>
            </a:r>
          </a:p>
          <a:p>
            <a:pPr>
              <a:lnSpc>
                <a:spcPct val="120000"/>
              </a:lnSpc>
              <a:defRPr sz="1200">
                <a:latin typeface="Helvetica Neue Light"/>
                <a:ea typeface="Helvetica Neue Light"/>
                <a:cs typeface="Helvetica Neue Light"/>
                <a:sym typeface="Helvetica Neue Light"/>
              </a:defRPr>
            </a:pPr>
            <a:endParaRPr lang="sv-SE" sz="1400" u="sng" dirty="0"/>
          </a:p>
          <a:p>
            <a:pPr>
              <a:lnSpc>
                <a:spcPct val="120000"/>
              </a:lnSpc>
              <a:defRPr sz="1200">
                <a:latin typeface="Helvetica Neue Light"/>
                <a:ea typeface="Helvetica Neue Light"/>
                <a:cs typeface="Helvetica Neue Light"/>
                <a:sym typeface="Helvetica Neue Light"/>
              </a:defRPr>
            </a:pPr>
            <a:r>
              <a:rPr lang="sv-SE" sz="1400" dirty="0" smtClean="0"/>
              <a:t>2. </a:t>
            </a:r>
            <a:r>
              <a:rPr lang="sv-SE" sz="1400" i="1" dirty="0" smtClean="0"/>
              <a:t>Offensiv positionering</a:t>
            </a:r>
            <a:r>
              <a:rPr lang="sv-SE" sz="1400" dirty="0" smtClean="0"/>
              <a:t>. Planen delas in i zoner. Zonerna närmast bollhållaren skall ockuperas av fler medspelare än motståndare.</a:t>
            </a:r>
          </a:p>
          <a:p>
            <a:pPr>
              <a:lnSpc>
                <a:spcPct val="120000"/>
              </a:lnSpc>
              <a:defRPr sz="1200">
                <a:latin typeface="Helvetica Neue Light"/>
                <a:ea typeface="Helvetica Neue Light"/>
                <a:cs typeface="Helvetica Neue Light"/>
                <a:sym typeface="Helvetica Neue Light"/>
              </a:defRPr>
            </a:pPr>
            <a:endParaRPr lang="sv-SE" sz="1400" dirty="0" smtClean="0"/>
          </a:p>
          <a:p>
            <a:pPr>
              <a:lnSpc>
                <a:spcPct val="120000"/>
              </a:lnSpc>
              <a:defRPr sz="1200">
                <a:latin typeface="Helvetica Neue Light"/>
                <a:ea typeface="Helvetica Neue Light"/>
                <a:cs typeface="Helvetica Neue Light"/>
                <a:sym typeface="Helvetica Neue Light"/>
              </a:defRPr>
            </a:pPr>
            <a:r>
              <a:rPr lang="sv-SE" sz="1400" u="sng" dirty="0" smtClean="0"/>
              <a:t>Defensiva principer</a:t>
            </a:r>
          </a:p>
          <a:p>
            <a:pPr>
              <a:lnSpc>
                <a:spcPct val="120000"/>
              </a:lnSpc>
              <a:defRPr sz="1200">
                <a:latin typeface="Helvetica Neue Light"/>
                <a:ea typeface="Helvetica Neue Light"/>
                <a:cs typeface="Helvetica Neue Light"/>
                <a:sym typeface="Helvetica Neue Light"/>
              </a:defRPr>
            </a:pPr>
            <a:endParaRPr lang="sv-SE" sz="1400" u="sng" dirty="0"/>
          </a:p>
          <a:p>
            <a:pPr>
              <a:lnSpc>
                <a:spcPct val="120000"/>
              </a:lnSpc>
              <a:defRPr sz="1200">
                <a:latin typeface="Helvetica Neue Light"/>
                <a:ea typeface="Helvetica Neue Light"/>
                <a:cs typeface="Helvetica Neue Light"/>
                <a:sym typeface="Helvetica Neue Light"/>
              </a:defRPr>
            </a:pPr>
            <a:r>
              <a:rPr lang="sv-SE" sz="1400" dirty="0" smtClean="0"/>
              <a:t>1. </a:t>
            </a:r>
            <a:r>
              <a:rPr lang="sv-SE" sz="1400" i="1" dirty="0" smtClean="0"/>
              <a:t>Direkt återerövring</a:t>
            </a:r>
            <a:r>
              <a:rPr lang="sv-SE" sz="1400" dirty="0" smtClean="0"/>
              <a:t>. Närmaste spelare försöker alltid ta tillbaka bollen.</a:t>
            </a:r>
          </a:p>
          <a:p>
            <a:pPr>
              <a:lnSpc>
                <a:spcPct val="120000"/>
              </a:lnSpc>
              <a:defRPr sz="1200">
                <a:latin typeface="Helvetica Neue Light"/>
                <a:ea typeface="Helvetica Neue Light"/>
                <a:cs typeface="Helvetica Neue Light"/>
                <a:sym typeface="Helvetica Neue Light"/>
              </a:defRPr>
            </a:pPr>
            <a:endParaRPr lang="sv-SE" sz="1400" dirty="0"/>
          </a:p>
          <a:p>
            <a:pPr>
              <a:lnSpc>
                <a:spcPct val="120000"/>
              </a:lnSpc>
              <a:defRPr sz="1200">
                <a:latin typeface="Helvetica Neue Light"/>
                <a:ea typeface="Helvetica Neue Light"/>
                <a:cs typeface="Helvetica Neue Light"/>
                <a:sym typeface="Helvetica Neue Light"/>
              </a:defRPr>
            </a:pPr>
            <a:r>
              <a:rPr lang="sv-SE" sz="1400" dirty="0" smtClean="0"/>
              <a:t>2. </a:t>
            </a:r>
            <a:r>
              <a:rPr lang="sv-SE" sz="1400" i="1" dirty="0" smtClean="0"/>
              <a:t>Indirekt återerövring</a:t>
            </a:r>
            <a:r>
              <a:rPr lang="sv-SE" sz="1400" dirty="0" smtClean="0"/>
              <a:t>. Vi styr motståndarna mot en av ytterzonerna för att där pressa dem till bolltapp eller misstag.</a:t>
            </a:r>
          </a:p>
          <a:p>
            <a:pPr>
              <a:lnSpc>
                <a:spcPct val="120000"/>
              </a:lnSpc>
              <a:defRPr sz="1200">
                <a:latin typeface="Helvetica Neue Light"/>
                <a:ea typeface="Helvetica Neue Light"/>
                <a:cs typeface="Helvetica Neue Light"/>
                <a:sym typeface="Helvetica Neue Light"/>
              </a:defRPr>
            </a:pPr>
            <a:endParaRPr lang="sv-SE" sz="1400" dirty="0"/>
          </a:p>
          <a:p>
            <a:pPr>
              <a:lnSpc>
                <a:spcPct val="120000"/>
              </a:lnSpc>
              <a:defRPr sz="1200">
                <a:latin typeface="Helvetica Neue Light"/>
                <a:ea typeface="Helvetica Neue Light"/>
                <a:cs typeface="Helvetica Neue Light"/>
                <a:sym typeface="Helvetica Neue Light"/>
              </a:defRPr>
            </a:pPr>
            <a:r>
              <a:rPr lang="sv-SE" sz="1400" dirty="0" smtClean="0"/>
              <a:t>3. </a:t>
            </a:r>
            <a:r>
              <a:rPr lang="sv-SE" sz="1400" i="1" dirty="0" smtClean="0"/>
              <a:t>Rätt </a:t>
            </a:r>
            <a:r>
              <a:rPr lang="sv-SE" sz="1400" i="1" dirty="0"/>
              <a:t>sida</a:t>
            </a:r>
            <a:r>
              <a:rPr lang="sv-SE" sz="1400" dirty="0"/>
              <a:t>. Övriga spelare jobbar hem och positionerar sig bakom bollpressare/bollhållare för att täcka upp för den spelare som återerövrar</a:t>
            </a:r>
          </a:p>
          <a:p>
            <a:pPr>
              <a:lnSpc>
                <a:spcPct val="120000"/>
              </a:lnSpc>
              <a:defRPr sz="1200">
                <a:latin typeface="Helvetica Neue Light"/>
                <a:ea typeface="Helvetica Neue Light"/>
                <a:cs typeface="Helvetica Neue Light"/>
                <a:sym typeface="Helvetica Neue Light"/>
              </a:defRPr>
            </a:pPr>
            <a:endParaRPr lang="sv-SE" sz="1400" dirty="0"/>
          </a:p>
          <a:p>
            <a:pPr>
              <a:lnSpc>
                <a:spcPct val="120000"/>
              </a:lnSpc>
              <a:defRPr sz="1200">
                <a:latin typeface="Helvetica Neue Light"/>
                <a:ea typeface="Helvetica Neue Light"/>
                <a:cs typeface="Helvetica Neue Light"/>
                <a:sym typeface="Helvetica Neue Light"/>
              </a:defRPr>
            </a:pPr>
            <a:endParaRPr lang="sv-SE" sz="1400" dirty="0" smtClean="0"/>
          </a:p>
          <a:p>
            <a:pPr lvl="0">
              <a:lnSpc>
                <a:spcPct val="120000"/>
              </a:lnSpc>
              <a:defRPr sz="1200">
                <a:latin typeface="Helvetica Neue Light"/>
                <a:ea typeface="Helvetica Neue Light"/>
                <a:cs typeface="Helvetica Neue Light"/>
                <a:sym typeface="Helvetica Neue Light"/>
              </a:defRPr>
            </a:pPr>
            <a:endParaRPr lang="sv-SE" sz="1400" dirty="0">
              <a:latin typeface="Helvetica Neue Light"/>
              <a:sym typeface="Helvetica Neue Light"/>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p14="http://schemas.microsoft.com/office/powerpoint/2010/main" Requires="p14">
      <p:transition spd="slow">
        <p:wipe/>
      </p:transition>
    </mc:Choice>
    <mc:Fallback xmlns="" xmlns:p14="http://schemas.microsoft.com/office/powerpoint/2010/main">
      <p:transition spd="med">
        <p:fade/>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5"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66"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167" name="Bild" descr="Bild"/>
          <p:cNvPicPr>
            <a:picLocks noChangeAspect="1"/>
          </p:cNvPicPr>
          <p:nvPr/>
        </p:nvPicPr>
        <p:blipFill>
          <a:blip r:embed="rId3">
            <a:extLst/>
          </a:blip>
          <a:stretch>
            <a:fillRect/>
          </a:stretch>
        </p:blipFill>
        <p:spPr>
          <a:xfrm>
            <a:off x="228600" y="281145"/>
            <a:ext cx="6565221" cy="9191310"/>
          </a:xfrm>
          <a:prstGeom prst="rect">
            <a:avLst/>
          </a:prstGeom>
          <a:ln w="12700">
            <a:miter lim="400000"/>
          </a:ln>
        </p:spPr>
      </p:pic>
      <p:sp>
        <p:nvSpPr>
          <p:cNvPr id="168" name="Anfallsspel Ytterbackarna (2, 5) är nyckeln för att ge bredd även i anfallsspelet…"/>
          <p:cNvSpPr txBox="1"/>
          <p:nvPr/>
        </p:nvSpPr>
        <p:spPr>
          <a:xfrm>
            <a:off x="7129068" y="1459896"/>
            <a:ext cx="5726318" cy="475617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defTabSz="457200">
              <a:lnSpc>
                <a:spcPct val="120000"/>
              </a:lnSpc>
              <a:defRPr sz="1200">
                <a:latin typeface="Helvetica Neue Light"/>
                <a:ea typeface="Helvetica Neue Light"/>
                <a:cs typeface="Helvetica Neue Light"/>
                <a:sym typeface="Helvetica Neue Light"/>
              </a:defRPr>
            </a:pPr>
            <a:r>
              <a:rPr lang="sv-SE" sz="1400" b="1" dirty="0" smtClean="0"/>
              <a:t>Anfallsspel</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CDM </a:t>
            </a:r>
            <a:r>
              <a:rPr lang="sv-SE" sz="1400" dirty="0"/>
              <a:t>(6) är navet i vårt </a:t>
            </a:r>
            <a:r>
              <a:rPr lang="sv-SE" sz="1400" dirty="0" smtClean="0"/>
              <a:t>uppbyggnadsspel. Det är genom honom mycket av speluppbyggnaden sker.</a:t>
            </a:r>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dirty="0" smtClean="0"/>
              <a:t>COM (8, 10) har ett centralt utgångsläge, men i speluppbyggnad från målvakt har de ett brett utgångsläge (se </a:t>
            </a:r>
            <a:r>
              <a:rPr lang="sv-SE" sz="1400" dirty="0" err="1" smtClean="0"/>
              <a:t>slide</a:t>
            </a:r>
            <a:r>
              <a:rPr lang="sv-SE" sz="1400" dirty="0" smtClean="0"/>
              <a:t> om speluppbyggnad.) COM (8, 10 )  är mycket involverade i våra trianglar i passningsspelet. </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YB</a:t>
            </a:r>
            <a:r>
              <a:rPr sz="1400" dirty="0" smtClean="0"/>
              <a:t> </a:t>
            </a:r>
            <a:r>
              <a:rPr sz="1400" dirty="0"/>
              <a:t>(2, </a:t>
            </a:r>
            <a:r>
              <a:rPr lang="sv-SE" sz="1400" dirty="0" smtClean="0"/>
              <a:t>3</a:t>
            </a:r>
            <a:r>
              <a:rPr sz="1400" dirty="0" smtClean="0"/>
              <a:t>) </a:t>
            </a:r>
            <a:r>
              <a:rPr lang="sv-SE" sz="1400" dirty="0" smtClean="0"/>
              <a:t>är nyckeln för</a:t>
            </a:r>
            <a:r>
              <a:rPr sz="1400" dirty="0" smtClean="0"/>
              <a:t> </a:t>
            </a:r>
            <a:r>
              <a:rPr lang="sv-SE" sz="1400" dirty="0" smtClean="0"/>
              <a:t>att ge bredd</a:t>
            </a:r>
            <a:r>
              <a:rPr sz="1400" dirty="0" smtClean="0"/>
              <a:t> </a:t>
            </a:r>
            <a:r>
              <a:rPr lang="sv-SE" sz="1400" dirty="0" smtClean="0"/>
              <a:t>även i</a:t>
            </a:r>
            <a:r>
              <a:rPr sz="1400" dirty="0" smtClean="0"/>
              <a:t> </a:t>
            </a:r>
            <a:r>
              <a:rPr lang="sv-SE" sz="1400" dirty="0" smtClean="0"/>
              <a:t>anfallsspelet </a:t>
            </a:r>
          </a:p>
          <a:p>
            <a:pPr algn="l" defTabSz="457200">
              <a:lnSpc>
                <a:spcPct val="120000"/>
              </a:lnSpc>
              <a:defRPr sz="1200">
                <a:latin typeface="Helvetica Neue Light"/>
                <a:ea typeface="Helvetica Neue Light"/>
                <a:cs typeface="Helvetica Neue Light"/>
                <a:sym typeface="Helvetica Neue Light"/>
              </a:defRPr>
            </a:pPr>
            <a:r>
              <a:rPr sz="1400" dirty="0" smtClean="0"/>
              <a:t>De </a:t>
            </a:r>
            <a:r>
              <a:rPr sz="1400" dirty="0" err="1"/>
              <a:t>höga</a:t>
            </a:r>
            <a:r>
              <a:rPr sz="1400" dirty="0"/>
              <a:t> </a:t>
            </a:r>
            <a:r>
              <a:rPr lang="sv-SE" sz="1400" dirty="0" smtClean="0"/>
              <a:t>utgångspositionerna</a:t>
            </a:r>
            <a:r>
              <a:rPr sz="1400" dirty="0" smtClean="0"/>
              <a:t> </a:t>
            </a:r>
            <a:r>
              <a:rPr sz="1400" dirty="0" err="1"/>
              <a:t>på</a:t>
            </a:r>
            <a:r>
              <a:rPr sz="1400" dirty="0"/>
              <a:t> </a:t>
            </a:r>
            <a:r>
              <a:rPr sz="1400" dirty="0" err="1"/>
              <a:t>ytterbackarna</a:t>
            </a:r>
            <a:r>
              <a:rPr sz="1400" dirty="0"/>
              <a:t> </a:t>
            </a:r>
            <a:r>
              <a:rPr sz="1400" dirty="0" err="1"/>
              <a:t>bör</a:t>
            </a:r>
            <a:r>
              <a:rPr sz="1400" dirty="0"/>
              <a:t> </a:t>
            </a:r>
            <a:r>
              <a:rPr sz="1400" dirty="0" err="1"/>
              <a:t>ge</a:t>
            </a:r>
            <a:r>
              <a:rPr sz="1400" dirty="0"/>
              <a:t> </a:t>
            </a:r>
            <a:r>
              <a:rPr sz="1400" dirty="0" err="1"/>
              <a:t>dem</a:t>
            </a:r>
            <a:r>
              <a:rPr sz="1400" dirty="0"/>
              <a:t> </a:t>
            </a:r>
            <a:r>
              <a:rPr sz="1400" dirty="0" err="1"/>
              <a:t>möjligheter</a:t>
            </a:r>
            <a:r>
              <a:rPr sz="1400" dirty="0"/>
              <a:t> </a:t>
            </a:r>
            <a:r>
              <a:rPr sz="1400" dirty="0" err="1"/>
              <a:t>att</a:t>
            </a:r>
            <a:r>
              <a:rPr sz="1400" dirty="0"/>
              <a:t> ”</a:t>
            </a:r>
            <a:r>
              <a:rPr sz="1400" dirty="0" err="1"/>
              <a:t>orka</a:t>
            </a:r>
            <a:r>
              <a:rPr sz="1400" dirty="0"/>
              <a:t>” </a:t>
            </a:r>
            <a:r>
              <a:rPr sz="1400" dirty="0" err="1" smtClean="0"/>
              <a:t>jobba</a:t>
            </a:r>
            <a:r>
              <a:rPr sz="1400" dirty="0" smtClean="0"/>
              <a:t> </a:t>
            </a:r>
            <a:r>
              <a:rPr sz="1400" dirty="0" err="1"/>
              <a:t>på</a:t>
            </a:r>
            <a:r>
              <a:rPr sz="1400" dirty="0"/>
              <a:t> </a:t>
            </a:r>
            <a:r>
              <a:rPr lang="sv-SE" sz="1400" dirty="0" smtClean="0"/>
              <a:t>detta sätt</a:t>
            </a:r>
            <a:r>
              <a:rPr sz="1400" dirty="0" smtClean="0"/>
              <a:t>.</a:t>
            </a:r>
            <a:r>
              <a:rPr lang="sv-SE" sz="1400" dirty="0" smtClean="0"/>
              <a:t> YB (2, 3) jobbar med (primärt) överlappningar och väggspel med COM (8, 10) för att komma runt på kanterna för inlägg, snett-inåt-bakåt eller avslut.</a:t>
            </a:r>
            <a:endParaRPr sz="1400" dirty="0"/>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dirty="0" smtClean="0"/>
              <a:t>CF (9) jobbar såväl i djupled som sidled och agerar såväl rättvänd som felvänd.</a:t>
            </a:r>
            <a:endParaRPr sz="1400" dirty="0"/>
          </a:p>
          <a:p>
            <a:pPr algn="l" defTabSz="457200">
              <a:lnSpc>
                <a:spcPct val="120000"/>
              </a:lnSpc>
              <a:defRPr sz="1200">
                <a:latin typeface="Helvetica Neue Light"/>
                <a:ea typeface="Helvetica Neue Light"/>
                <a:cs typeface="Helvetica Neue Light"/>
                <a:sym typeface="Helvetica Neue Light"/>
              </a:defRPr>
            </a:pPr>
            <a:endParaRPr sz="1400" dirty="0"/>
          </a:p>
        </p:txBody>
      </p:sp>
      <p:sp>
        <p:nvSpPr>
          <p:cNvPr id="169" name="Rektangel"/>
          <p:cNvSpPr/>
          <p:nvPr/>
        </p:nvSpPr>
        <p:spPr>
          <a:xfrm>
            <a:off x="3270192" y="852211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0" name="1"/>
          <p:cNvSpPr txBox="1"/>
          <p:nvPr/>
        </p:nvSpPr>
        <p:spPr>
          <a:xfrm>
            <a:off x="3383371" y="852211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1</a:t>
            </a:r>
          </a:p>
        </p:txBody>
      </p:sp>
      <p:sp>
        <p:nvSpPr>
          <p:cNvPr id="171" name="Rektangel"/>
          <p:cNvSpPr/>
          <p:nvPr/>
        </p:nvSpPr>
        <p:spPr>
          <a:xfrm>
            <a:off x="4523258" y="748071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2" name="3"/>
          <p:cNvSpPr txBox="1"/>
          <p:nvPr/>
        </p:nvSpPr>
        <p:spPr>
          <a:xfrm>
            <a:off x="4641590" y="7478729"/>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5</a:t>
            </a:r>
            <a:endParaRPr dirty="0"/>
          </a:p>
        </p:txBody>
      </p:sp>
      <p:sp>
        <p:nvSpPr>
          <p:cNvPr id="173" name="Rektangel"/>
          <p:cNvSpPr/>
          <p:nvPr/>
        </p:nvSpPr>
        <p:spPr>
          <a:xfrm>
            <a:off x="2440458" y="7370646"/>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4" name="4"/>
          <p:cNvSpPr txBox="1"/>
          <p:nvPr/>
        </p:nvSpPr>
        <p:spPr>
          <a:xfrm>
            <a:off x="2553638" y="7370646"/>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4</a:t>
            </a:r>
          </a:p>
        </p:txBody>
      </p:sp>
      <p:sp>
        <p:nvSpPr>
          <p:cNvPr id="175" name="Rektangel"/>
          <p:cNvSpPr/>
          <p:nvPr/>
        </p:nvSpPr>
        <p:spPr>
          <a:xfrm>
            <a:off x="855635" y="6752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6" name="5"/>
          <p:cNvSpPr txBox="1"/>
          <p:nvPr/>
        </p:nvSpPr>
        <p:spPr>
          <a:xfrm>
            <a:off x="973967" y="6750596"/>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3</a:t>
            </a:r>
            <a:endParaRPr dirty="0"/>
          </a:p>
        </p:txBody>
      </p:sp>
      <p:sp>
        <p:nvSpPr>
          <p:cNvPr id="177" name="Rektangel"/>
          <p:cNvSpPr/>
          <p:nvPr/>
        </p:nvSpPr>
        <p:spPr>
          <a:xfrm>
            <a:off x="5740902" y="6752580"/>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8" name="2"/>
          <p:cNvSpPr txBox="1"/>
          <p:nvPr/>
        </p:nvSpPr>
        <p:spPr>
          <a:xfrm>
            <a:off x="5854081" y="6752580"/>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2</a:t>
            </a:r>
          </a:p>
        </p:txBody>
      </p:sp>
      <p:sp>
        <p:nvSpPr>
          <p:cNvPr id="179" name="Rektangel"/>
          <p:cNvSpPr/>
          <p:nvPr/>
        </p:nvSpPr>
        <p:spPr>
          <a:xfrm>
            <a:off x="4746391" y="5397500"/>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0" name="7"/>
          <p:cNvSpPr txBox="1"/>
          <p:nvPr/>
        </p:nvSpPr>
        <p:spPr>
          <a:xfrm>
            <a:off x="4793389" y="5395516"/>
            <a:ext cx="38792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10</a:t>
            </a:r>
            <a:endParaRPr dirty="0"/>
          </a:p>
        </p:txBody>
      </p:sp>
      <p:sp>
        <p:nvSpPr>
          <p:cNvPr id="181" name="Rektangel"/>
          <p:cNvSpPr/>
          <p:nvPr/>
        </p:nvSpPr>
        <p:spPr>
          <a:xfrm>
            <a:off x="3422592" y="5829712"/>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2" name="6"/>
          <p:cNvSpPr txBox="1"/>
          <p:nvPr/>
        </p:nvSpPr>
        <p:spPr>
          <a:xfrm>
            <a:off x="3535771" y="5829712"/>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6</a:t>
            </a:r>
          </a:p>
        </p:txBody>
      </p:sp>
      <p:sp>
        <p:nvSpPr>
          <p:cNvPr id="183" name="Rektangel"/>
          <p:cNvSpPr/>
          <p:nvPr/>
        </p:nvSpPr>
        <p:spPr>
          <a:xfrm>
            <a:off x="1788525" y="5330179"/>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4" name="8"/>
          <p:cNvSpPr txBox="1"/>
          <p:nvPr/>
        </p:nvSpPr>
        <p:spPr>
          <a:xfrm>
            <a:off x="1901705" y="5330179"/>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8</a:t>
            </a:r>
          </a:p>
        </p:txBody>
      </p:sp>
      <p:grpSp>
        <p:nvGrpSpPr>
          <p:cNvPr id="187" name="Gruppera"/>
          <p:cNvGrpSpPr/>
          <p:nvPr/>
        </p:nvGrpSpPr>
        <p:grpSpPr>
          <a:xfrm>
            <a:off x="5740902" y="4127913"/>
            <a:ext cx="481923" cy="406401"/>
            <a:chOff x="0" y="0"/>
            <a:chExt cx="481921" cy="406400"/>
          </a:xfrm>
        </p:grpSpPr>
        <p:sp>
          <p:nvSpPr>
            <p:cNvPr id="185"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86" name="2"/>
            <p:cNvSpPr txBox="1"/>
            <p:nvPr/>
          </p:nvSpPr>
          <p:spPr>
            <a:xfrm>
              <a:off x="113179" y="0"/>
              <a:ext cx="255564"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2</a:t>
              </a:r>
            </a:p>
          </p:txBody>
        </p:sp>
      </p:grpSp>
      <p:sp>
        <p:nvSpPr>
          <p:cNvPr id="188" name="Rektangel"/>
          <p:cNvSpPr/>
          <p:nvPr/>
        </p:nvSpPr>
        <p:spPr>
          <a:xfrm>
            <a:off x="3418352" y="4673600"/>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9" name="9"/>
          <p:cNvSpPr txBox="1"/>
          <p:nvPr/>
        </p:nvSpPr>
        <p:spPr>
          <a:xfrm>
            <a:off x="3531532" y="4673600"/>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9</a:t>
            </a:r>
          </a:p>
        </p:txBody>
      </p:sp>
      <p:sp>
        <p:nvSpPr>
          <p:cNvPr id="190" name="Anfallsspel 4-1-3"/>
          <p:cNvSpPr txBox="1"/>
          <p:nvPr/>
        </p:nvSpPr>
        <p:spPr>
          <a:xfrm>
            <a:off x="7155126" y="574205"/>
            <a:ext cx="5103961"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4800">
                <a:latin typeface="Arial"/>
                <a:ea typeface="Arial"/>
                <a:cs typeface="Arial"/>
                <a:sym typeface="Arial"/>
              </a:defRPr>
            </a:lvl1pPr>
          </a:lstStyle>
          <a:p>
            <a:r>
              <a:rPr lang="sv-SE" dirty="0" smtClean="0"/>
              <a:t>Uppställning</a:t>
            </a:r>
            <a:r>
              <a:rPr dirty="0" smtClean="0"/>
              <a:t> 4-3</a:t>
            </a:r>
            <a:r>
              <a:rPr lang="sv-SE" dirty="0" smtClean="0"/>
              <a:t>-1</a:t>
            </a:r>
            <a:endParaRPr dirty="0"/>
          </a:p>
        </p:txBody>
      </p:sp>
      <p:sp>
        <p:nvSpPr>
          <p:cNvPr id="192" name="Linje"/>
          <p:cNvSpPr/>
          <p:nvPr/>
        </p:nvSpPr>
        <p:spPr>
          <a:xfrm flipV="1">
            <a:off x="5981863" y="4665133"/>
            <a:ext cx="1" cy="1871134"/>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193" name="Triangel"/>
          <p:cNvSpPr/>
          <p:nvPr/>
        </p:nvSpPr>
        <p:spPr>
          <a:xfrm>
            <a:off x="4892047" y="5865128"/>
            <a:ext cx="758726" cy="1548397"/>
          </a:xfrm>
          <a:custGeom>
            <a:avLst/>
            <a:gdLst/>
            <a:ahLst/>
            <a:cxnLst>
              <a:cxn ang="0">
                <a:pos x="wd2" y="hd2"/>
              </a:cxn>
              <a:cxn ang="5400000">
                <a:pos x="wd2" y="hd2"/>
              </a:cxn>
              <a:cxn ang="10800000">
                <a:pos x="wd2" y="hd2"/>
              </a:cxn>
              <a:cxn ang="16200000">
                <a:pos x="wd2" y="hd2"/>
              </a:cxn>
            </a:cxnLst>
            <a:rect l="0" t="0" r="r" b="b"/>
            <a:pathLst>
              <a:path w="21600" h="21600" extrusionOk="0">
                <a:moveTo>
                  <a:pt x="21600" y="9580"/>
                </a:moveTo>
                <a:lnTo>
                  <a:pt x="1377" y="0"/>
                </a:lnTo>
                <a:lnTo>
                  <a:pt x="0" y="21600"/>
                </a:lnTo>
                <a:lnTo>
                  <a:pt x="21600" y="9580"/>
                </a:lnTo>
                <a:close/>
              </a:path>
            </a:pathLst>
          </a:custGeom>
          <a:ln w="25400">
            <a:solidFill>
              <a:srgbClr val="FFC000"/>
            </a:solidFill>
            <a:custDash>
              <a:ds d="200000" sp="200000"/>
            </a:custDash>
            <a:miter lim="400000"/>
          </a:ln>
        </p:spPr>
        <p:txBody>
          <a:bodyPr lIns="50800" tIns="50800" rIns="50800" bIns="50800" anchor="ctr"/>
          <a:lstStyle/>
          <a:p>
            <a:pPr>
              <a:defRPr sz="2400"/>
            </a:pPr>
            <a:endParaRPr/>
          </a:p>
        </p:txBody>
      </p:sp>
      <p:sp>
        <p:nvSpPr>
          <p:cNvPr id="194" name="Linje"/>
          <p:cNvSpPr/>
          <p:nvPr/>
        </p:nvSpPr>
        <p:spPr>
          <a:xfrm flipH="1" flipV="1">
            <a:off x="1315670" y="4339661"/>
            <a:ext cx="472854" cy="990517"/>
          </a:xfrm>
          <a:prstGeom prst="line">
            <a:avLst/>
          </a:prstGeom>
          <a:ln w="25400">
            <a:solidFill>
              <a:srgbClr val="FFC000"/>
            </a:solidFill>
            <a:custDash>
              <a:ds d="200000" sp="200000"/>
            </a:custDash>
            <a:miter lim="400000"/>
            <a:tailEnd type="triangle"/>
          </a:ln>
        </p:spPr>
        <p:txBody>
          <a:bodyPr lIns="50800" tIns="50800" rIns="50800" bIns="50800" anchor="ctr"/>
          <a:lstStyle/>
          <a:p>
            <a:pPr>
              <a:defRPr sz="2400"/>
            </a:pPr>
            <a:endParaRPr/>
          </a:p>
        </p:txBody>
      </p:sp>
      <p:sp>
        <p:nvSpPr>
          <p:cNvPr id="33" name="Linje"/>
          <p:cNvSpPr/>
          <p:nvPr/>
        </p:nvSpPr>
        <p:spPr>
          <a:xfrm flipV="1">
            <a:off x="1087829" y="4768192"/>
            <a:ext cx="1" cy="1871134"/>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sp>
        <p:nvSpPr>
          <p:cNvPr id="34" name="Rektangel"/>
          <p:cNvSpPr/>
          <p:nvPr/>
        </p:nvSpPr>
        <p:spPr>
          <a:xfrm>
            <a:off x="805305" y="423050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35" name="5"/>
          <p:cNvSpPr txBox="1"/>
          <p:nvPr/>
        </p:nvSpPr>
        <p:spPr>
          <a:xfrm>
            <a:off x="923637" y="4228524"/>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3</a:t>
            </a:r>
            <a:endParaRPr dirty="0"/>
          </a:p>
        </p:txBody>
      </p:sp>
      <p:sp>
        <p:nvSpPr>
          <p:cNvPr id="37" name="Linje"/>
          <p:cNvSpPr/>
          <p:nvPr/>
        </p:nvSpPr>
        <p:spPr>
          <a:xfrm flipH="1" flipV="1">
            <a:off x="2270446" y="5803899"/>
            <a:ext cx="410971" cy="1566745"/>
          </a:xfrm>
          <a:prstGeom prst="line">
            <a:avLst/>
          </a:prstGeom>
          <a:ln w="25400">
            <a:solidFill>
              <a:srgbClr val="FFC000"/>
            </a:solidFill>
            <a:custDash>
              <a:ds d="200000" sp="200000"/>
            </a:custDash>
            <a:miter lim="400000"/>
            <a:tailEnd type="triangle"/>
          </a:ln>
        </p:spPr>
        <p:txBody>
          <a:bodyPr lIns="50800" tIns="50800" rIns="50800" bIns="50800" anchor="ctr"/>
          <a:lstStyle/>
          <a:p>
            <a:pPr>
              <a:defRPr sz="2400"/>
            </a:pPr>
            <a:endParaRPr/>
          </a:p>
        </p:txBody>
      </p:sp>
      <p:sp>
        <p:nvSpPr>
          <p:cNvPr id="38" name="Linje"/>
          <p:cNvSpPr/>
          <p:nvPr/>
        </p:nvSpPr>
        <p:spPr>
          <a:xfrm flipV="1">
            <a:off x="2706036" y="6236113"/>
            <a:ext cx="677335" cy="1221906"/>
          </a:xfrm>
          <a:prstGeom prst="line">
            <a:avLst/>
          </a:prstGeom>
          <a:ln w="25400">
            <a:solidFill>
              <a:srgbClr val="FFC000"/>
            </a:solidFill>
            <a:custDash>
              <a:ds d="200000" sp="200000"/>
            </a:custDash>
            <a:miter lim="400000"/>
            <a:tailEnd type="triangle"/>
          </a:ln>
        </p:spPr>
        <p:txBody>
          <a:bodyPr lIns="50800" tIns="50800" rIns="50800" bIns="50800" anchor="ctr"/>
          <a:lstStyle/>
          <a:p>
            <a:pPr>
              <a:defRPr sz="2400"/>
            </a:pPr>
            <a:endParaRPr/>
          </a:p>
        </p:txBody>
      </p:sp>
      <p:sp>
        <p:nvSpPr>
          <p:cNvPr id="39" name="Linje"/>
          <p:cNvSpPr/>
          <p:nvPr/>
        </p:nvSpPr>
        <p:spPr>
          <a:xfrm flipH="1" flipV="1">
            <a:off x="2270447" y="5736579"/>
            <a:ext cx="999743" cy="499533"/>
          </a:xfrm>
          <a:prstGeom prst="line">
            <a:avLst/>
          </a:prstGeom>
          <a:ln w="25400">
            <a:solidFill>
              <a:srgbClr val="FFC000"/>
            </a:solidFill>
            <a:custDash>
              <a:ds d="200000" sp="200000"/>
            </a:custDash>
            <a:miter lim="400000"/>
            <a:tailEnd type="triangle"/>
          </a:ln>
        </p:spPr>
        <p:txBody>
          <a:bodyPr lIns="50800" tIns="50800" rIns="50800" bIns="50800" anchor="ctr"/>
          <a:lstStyle/>
          <a:p>
            <a:pPr>
              <a:defRPr sz="2400"/>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5"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66"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167" name="Bild" descr="Bild"/>
          <p:cNvPicPr>
            <a:picLocks noChangeAspect="1"/>
          </p:cNvPicPr>
          <p:nvPr/>
        </p:nvPicPr>
        <p:blipFill>
          <a:blip r:embed="rId3">
            <a:extLst/>
          </a:blip>
          <a:stretch>
            <a:fillRect/>
          </a:stretch>
        </p:blipFill>
        <p:spPr>
          <a:xfrm>
            <a:off x="135741" y="280542"/>
            <a:ext cx="6565221" cy="9191310"/>
          </a:xfrm>
          <a:prstGeom prst="rect">
            <a:avLst/>
          </a:prstGeom>
          <a:ln w="12700">
            <a:miter lim="400000"/>
          </a:ln>
        </p:spPr>
      </p:pic>
      <p:sp>
        <p:nvSpPr>
          <p:cNvPr id="168" name="Anfallsspel Ytterbackarna (2, 5) är nyckeln för att ge bredd även i anfallsspelet…"/>
          <p:cNvSpPr txBox="1"/>
          <p:nvPr/>
        </p:nvSpPr>
        <p:spPr>
          <a:xfrm>
            <a:off x="7129068" y="1459896"/>
            <a:ext cx="5726318" cy="553177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defTabSz="457200">
              <a:lnSpc>
                <a:spcPct val="120000"/>
              </a:lnSpc>
              <a:defRPr sz="1200">
                <a:latin typeface="Helvetica Neue Light"/>
                <a:ea typeface="Helvetica Neue Light"/>
                <a:cs typeface="Helvetica Neue Light"/>
                <a:sym typeface="Helvetica Neue Light"/>
              </a:defRPr>
            </a:pPr>
            <a:r>
              <a:rPr lang="sv-SE" sz="1400" b="1" dirty="0" smtClean="0"/>
              <a:t>Olika spelytor i anfallsspelet</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b="1" i="1" dirty="0" smtClean="0"/>
              <a:t>Utgångsytan</a:t>
            </a:r>
            <a:r>
              <a:rPr lang="sv-SE" sz="1400" dirty="0" smtClean="0"/>
              <a:t> är platsen där speluppbyggnaden börjar, oftast vid MV (1) eller en av MB (4, 5)</a:t>
            </a:r>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b="1" i="1" dirty="0" smtClean="0"/>
              <a:t>Spelyta 1</a:t>
            </a:r>
            <a:r>
              <a:rPr lang="sv-SE" sz="1400" dirty="0" smtClean="0"/>
              <a:t> </a:t>
            </a:r>
            <a:r>
              <a:rPr lang="sv-SE" sz="1400" dirty="0"/>
              <a:t>är platsen </a:t>
            </a:r>
            <a:r>
              <a:rPr lang="sv-SE" sz="1400" dirty="0" smtClean="0"/>
              <a:t>bakom motståndarnas anfallare, men framför deras mittfält. I vår speluppbyggnad så vill vi att YB (2, 3) och CDM (6) hittar denna yta.</a:t>
            </a: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 </a:t>
            </a:r>
          </a:p>
          <a:p>
            <a:pPr algn="l" defTabSz="457200">
              <a:lnSpc>
                <a:spcPct val="120000"/>
              </a:lnSpc>
              <a:defRPr sz="1200">
                <a:latin typeface="Helvetica Neue Light"/>
                <a:ea typeface="Helvetica Neue Light"/>
                <a:cs typeface="Helvetica Neue Light"/>
                <a:sym typeface="Helvetica Neue Light"/>
              </a:defRPr>
            </a:pPr>
            <a:r>
              <a:rPr lang="sv-SE" sz="1400" b="1" i="1" dirty="0"/>
              <a:t>Spelyta </a:t>
            </a:r>
            <a:r>
              <a:rPr lang="sv-SE" sz="1400" b="1" i="1" dirty="0" smtClean="0"/>
              <a:t>2</a:t>
            </a:r>
            <a:r>
              <a:rPr lang="sv-SE" sz="1400" dirty="0" smtClean="0"/>
              <a:t> </a:t>
            </a:r>
            <a:r>
              <a:rPr lang="sv-SE" sz="1400" dirty="0"/>
              <a:t>är platsen bakom </a:t>
            </a:r>
            <a:r>
              <a:rPr lang="sv-SE" sz="1400" dirty="0" smtClean="0"/>
              <a:t>motståndarnas mittfält, men framför deras backlinje. </a:t>
            </a:r>
            <a:r>
              <a:rPr lang="sv-SE" sz="1400" dirty="0"/>
              <a:t>I vår speluppbyggnad så vill vi att </a:t>
            </a:r>
            <a:r>
              <a:rPr lang="sv-SE" sz="1400" dirty="0" smtClean="0"/>
              <a:t>COM (8, 10) och CF (9) hittar </a:t>
            </a:r>
            <a:r>
              <a:rPr lang="sv-SE" sz="1400" dirty="0"/>
              <a:t>denna yta</a:t>
            </a:r>
            <a:r>
              <a:rPr lang="sv-SE" sz="1400" dirty="0" smtClean="0"/>
              <a:t>.</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b="1" i="1" dirty="0"/>
              <a:t>Spelyta </a:t>
            </a:r>
            <a:r>
              <a:rPr lang="sv-SE" sz="1400" b="1" i="1" dirty="0" smtClean="0"/>
              <a:t>3</a:t>
            </a:r>
            <a:r>
              <a:rPr lang="sv-SE" sz="1400" dirty="0" smtClean="0"/>
              <a:t> </a:t>
            </a:r>
            <a:r>
              <a:rPr lang="sv-SE" sz="1400" dirty="0"/>
              <a:t>är platsen bakom motståndarnas </a:t>
            </a:r>
            <a:r>
              <a:rPr lang="sv-SE" sz="1400" dirty="0" smtClean="0"/>
              <a:t>backlinje. Denna yta ska vi försöka nå för att komma till avslut/göra mål. </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Detta kan vi göra genom direkt speluppbyggnad (vi hittar snabbt en genomskärare eller långboll på ytan)  eller långsam speluppbyggnad (vi håller bollen inom våra lagdelar och kombinerar/väggar/sågar oss igenom motståndarens linjer.)</a:t>
            </a:r>
            <a:endParaRPr sz="1400" dirty="0"/>
          </a:p>
          <a:p>
            <a:pPr algn="l" defTabSz="457200">
              <a:lnSpc>
                <a:spcPct val="120000"/>
              </a:lnSpc>
              <a:defRPr sz="1200">
                <a:latin typeface="Helvetica Neue Light"/>
                <a:ea typeface="Helvetica Neue Light"/>
                <a:cs typeface="Helvetica Neue Light"/>
                <a:sym typeface="Helvetica Neue Light"/>
              </a:defRPr>
            </a:pPr>
            <a:endParaRPr sz="1400" dirty="0"/>
          </a:p>
        </p:txBody>
      </p:sp>
      <p:sp>
        <p:nvSpPr>
          <p:cNvPr id="169" name="Rektangel"/>
          <p:cNvSpPr/>
          <p:nvPr/>
        </p:nvSpPr>
        <p:spPr>
          <a:xfrm>
            <a:off x="3270192" y="852211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0" name="1"/>
          <p:cNvSpPr txBox="1"/>
          <p:nvPr/>
        </p:nvSpPr>
        <p:spPr>
          <a:xfrm>
            <a:off x="3383371" y="852211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1</a:t>
            </a:r>
          </a:p>
        </p:txBody>
      </p:sp>
      <p:sp>
        <p:nvSpPr>
          <p:cNvPr id="171" name="Rektangel"/>
          <p:cNvSpPr/>
          <p:nvPr/>
        </p:nvSpPr>
        <p:spPr>
          <a:xfrm>
            <a:off x="4897205" y="7766085"/>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2" name="3"/>
          <p:cNvSpPr txBox="1"/>
          <p:nvPr/>
        </p:nvSpPr>
        <p:spPr>
          <a:xfrm>
            <a:off x="5015537" y="7764101"/>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5</a:t>
            </a:r>
            <a:endParaRPr dirty="0"/>
          </a:p>
        </p:txBody>
      </p:sp>
      <p:sp>
        <p:nvSpPr>
          <p:cNvPr id="173" name="Rektangel"/>
          <p:cNvSpPr/>
          <p:nvPr/>
        </p:nvSpPr>
        <p:spPr>
          <a:xfrm>
            <a:off x="1434383" y="786187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4" name="4"/>
          <p:cNvSpPr txBox="1"/>
          <p:nvPr/>
        </p:nvSpPr>
        <p:spPr>
          <a:xfrm>
            <a:off x="1547563" y="7861878"/>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4</a:t>
            </a:r>
          </a:p>
        </p:txBody>
      </p:sp>
      <p:sp>
        <p:nvSpPr>
          <p:cNvPr id="175" name="Rektangel"/>
          <p:cNvSpPr/>
          <p:nvPr/>
        </p:nvSpPr>
        <p:spPr>
          <a:xfrm>
            <a:off x="1889479" y="651699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6" name="5"/>
          <p:cNvSpPr txBox="1"/>
          <p:nvPr/>
        </p:nvSpPr>
        <p:spPr>
          <a:xfrm>
            <a:off x="2007810" y="6515014"/>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3</a:t>
            </a:r>
            <a:endParaRPr dirty="0"/>
          </a:p>
        </p:txBody>
      </p:sp>
      <p:sp>
        <p:nvSpPr>
          <p:cNvPr id="177" name="Rektangel"/>
          <p:cNvSpPr/>
          <p:nvPr/>
        </p:nvSpPr>
        <p:spPr>
          <a:xfrm>
            <a:off x="4260906" y="6526135"/>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8" name="2"/>
          <p:cNvSpPr txBox="1"/>
          <p:nvPr/>
        </p:nvSpPr>
        <p:spPr>
          <a:xfrm>
            <a:off x="4352794" y="6526134"/>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2</a:t>
            </a:r>
          </a:p>
        </p:txBody>
      </p:sp>
      <p:sp>
        <p:nvSpPr>
          <p:cNvPr id="179" name="Rektangel"/>
          <p:cNvSpPr/>
          <p:nvPr/>
        </p:nvSpPr>
        <p:spPr>
          <a:xfrm>
            <a:off x="5768367" y="5080000"/>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0" name="7"/>
          <p:cNvSpPr txBox="1"/>
          <p:nvPr/>
        </p:nvSpPr>
        <p:spPr>
          <a:xfrm>
            <a:off x="5815365" y="5078016"/>
            <a:ext cx="38792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10</a:t>
            </a:r>
            <a:endParaRPr dirty="0"/>
          </a:p>
        </p:txBody>
      </p:sp>
      <p:sp>
        <p:nvSpPr>
          <p:cNvPr id="181" name="Rektangel"/>
          <p:cNvSpPr/>
          <p:nvPr/>
        </p:nvSpPr>
        <p:spPr>
          <a:xfrm>
            <a:off x="3199730" y="616073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2" name="6"/>
          <p:cNvSpPr txBox="1"/>
          <p:nvPr/>
        </p:nvSpPr>
        <p:spPr>
          <a:xfrm>
            <a:off x="3255589" y="6201569"/>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6</a:t>
            </a:r>
          </a:p>
        </p:txBody>
      </p:sp>
      <p:sp>
        <p:nvSpPr>
          <p:cNvPr id="183" name="Rektangel"/>
          <p:cNvSpPr/>
          <p:nvPr/>
        </p:nvSpPr>
        <p:spPr>
          <a:xfrm>
            <a:off x="487890" y="5080001"/>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4" name="8"/>
          <p:cNvSpPr txBox="1"/>
          <p:nvPr/>
        </p:nvSpPr>
        <p:spPr>
          <a:xfrm>
            <a:off x="601070" y="5080001"/>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8</a:t>
            </a:r>
          </a:p>
        </p:txBody>
      </p:sp>
      <p:sp>
        <p:nvSpPr>
          <p:cNvPr id="188" name="Rektangel"/>
          <p:cNvSpPr/>
          <p:nvPr/>
        </p:nvSpPr>
        <p:spPr>
          <a:xfrm>
            <a:off x="3418352" y="4673600"/>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9" name="9"/>
          <p:cNvSpPr txBox="1"/>
          <p:nvPr/>
        </p:nvSpPr>
        <p:spPr>
          <a:xfrm>
            <a:off x="3531532" y="4673600"/>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9</a:t>
            </a:r>
          </a:p>
        </p:txBody>
      </p:sp>
      <p:sp>
        <p:nvSpPr>
          <p:cNvPr id="190" name="Anfallsspel 4-1-3"/>
          <p:cNvSpPr txBox="1"/>
          <p:nvPr/>
        </p:nvSpPr>
        <p:spPr>
          <a:xfrm>
            <a:off x="7155126" y="574205"/>
            <a:ext cx="2362826"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4800">
                <a:latin typeface="Arial"/>
                <a:ea typeface="Arial"/>
                <a:cs typeface="Arial"/>
                <a:sym typeface="Arial"/>
              </a:defRPr>
            </a:lvl1pPr>
          </a:lstStyle>
          <a:p>
            <a:r>
              <a:rPr lang="sv-SE" dirty="0" smtClean="0"/>
              <a:t>Spelytor</a:t>
            </a:r>
            <a:endParaRPr dirty="0"/>
          </a:p>
        </p:txBody>
      </p:sp>
      <p:sp>
        <p:nvSpPr>
          <p:cNvPr id="35" name="5"/>
          <p:cNvSpPr txBox="1"/>
          <p:nvPr/>
        </p:nvSpPr>
        <p:spPr>
          <a:xfrm>
            <a:off x="994938" y="4228524"/>
            <a:ext cx="10265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endParaRPr dirty="0"/>
          </a:p>
        </p:txBody>
      </p:sp>
      <p:sp>
        <p:nvSpPr>
          <p:cNvPr id="40" name="Rektangel"/>
          <p:cNvSpPr/>
          <p:nvPr/>
        </p:nvSpPr>
        <p:spPr>
          <a:xfrm>
            <a:off x="3082212" y="4006560"/>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1" name="Rektangel"/>
          <p:cNvSpPr/>
          <p:nvPr/>
        </p:nvSpPr>
        <p:spPr>
          <a:xfrm>
            <a:off x="1434448" y="4412961"/>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2" name="Rektangel"/>
          <p:cNvSpPr/>
          <p:nvPr/>
        </p:nvSpPr>
        <p:spPr>
          <a:xfrm>
            <a:off x="5409460" y="6160737"/>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3" name="Rektangel"/>
          <p:cNvSpPr/>
          <p:nvPr/>
        </p:nvSpPr>
        <p:spPr>
          <a:xfrm>
            <a:off x="4852036" y="4267199"/>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4" name="Rektangel"/>
          <p:cNvSpPr/>
          <p:nvPr/>
        </p:nvSpPr>
        <p:spPr>
          <a:xfrm>
            <a:off x="615672" y="5957537"/>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5" name="Rektangel"/>
          <p:cNvSpPr/>
          <p:nvPr/>
        </p:nvSpPr>
        <p:spPr>
          <a:xfrm>
            <a:off x="2484013" y="5736580"/>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6" name="Rektangel"/>
          <p:cNvSpPr/>
          <p:nvPr/>
        </p:nvSpPr>
        <p:spPr>
          <a:xfrm>
            <a:off x="3870871" y="5781580"/>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7" name="Rektangel"/>
          <p:cNvSpPr/>
          <p:nvPr/>
        </p:nvSpPr>
        <p:spPr>
          <a:xfrm>
            <a:off x="3191501" y="7354036"/>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8" name="Rektangel"/>
          <p:cNvSpPr/>
          <p:nvPr/>
        </p:nvSpPr>
        <p:spPr>
          <a:xfrm>
            <a:off x="376518" y="7915666"/>
            <a:ext cx="5970494" cy="1270001"/>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2" name="textruta 1"/>
          <p:cNvSpPr txBox="1"/>
          <p:nvPr/>
        </p:nvSpPr>
        <p:spPr>
          <a:xfrm>
            <a:off x="409199" y="8656879"/>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Utgångsyta</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50" name="Rektangel"/>
          <p:cNvSpPr/>
          <p:nvPr/>
        </p:nvSpPr>
        <p:spPr>
          <a:xfrm>
            <a:off x="337926" y="6152801"/>
            <a:ext cx="5970494" cy="1162765"/>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51" name="textruta 50"/>
          <p:cNvSpPr txBox="1"/>
          <p:nvPr/>
        </p:nvSpPr>
        <p:spPr>
          <a:xfrm>
            <a:off x="498328" y="6930207"/>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Spelyta 1</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52" name="Rektangel"/>
          <p:cNvSpPr/>
          <p:nvPr/>
        </p:nvSpPr>
        <p:spPr>
          <a:xfrm>
            <a:off x="376518" y="4637831"/>
            <a:ext cx="5970494" cy="1162765"/>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53" name="textruta 52"/>
          <p:cNvSpPr txBox="1"/>
          <p:nvPr/>
        </p:nvSpPr>
        <p:spPr>
          <a:xfrm>
            <a:off x="337926" y="5250438"/>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Spelyta 2</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54" name="Rektangel"/>
          <p:cNvSpPr/>
          <p:nvPr/>
        </p:nvSpPr>
        <p:spPr>
          <a:xfrm>
            <a:off x="270342" y="2763432"/>
            <a:ext cx="5970494" cy="1162765"/>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55" name="textruta 54"/>
          <p:cNvSpPr txBox="1"/>
          <p:nvPr/>
        </p:nvSpPr>
        <p:spPr>
          <a:xfrm>
            <a:off x="274167" y="3454273"/>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Spelyta 3</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8497753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5"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66"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167" name="Bild" descr="Bild"/>
          <p:cNvPicPr>
            <a:picLocks noChangeAspect="1"/>
          </p:cNvPicPr>
          <p:nvPr/>
        </p:nvPicPr>
        <p:blipFill>
          <a:blip r:embed="rId3">
            <a:extLst/>
          </a:blip>
          <a:stretch>
            <a:fillRect/>
          </a:stretch>
        </p:blipFill>
        <p:spPr>
          <a:xfrm>
            <a:off x="135741" y="280542"/>
            <a:ext cx="6565221" cy="9191310"/>
          </a:xfrm>
          <a:prstGeom prst="rect">
            <a:avLst/>
          </a:prstGeom>
          <a:ln w="12700">
            <a:miter lim="400000"/>
          </a:ln>
        </p:spPr>
      </p:pic>
      <p:sp>
        <p:nvSpPr>
          <p:cNvPr id="168" name="Anfallsspel Ytterbackarna (2, 5) är nyckeln för att ge bredd även i anfallsspelet…"/>
          <p:cNvSpPr txBox="1"/>
          <p:nvPr/>
        </p:nvSpPr>
        <p:spPr>
          <a:xfrm>
            <a:off x="7129068" y="1459896"/>
            <a:ext cx="5726318" cy="553177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defTabSz="457200">
              <a:lnSpc>
                <a:spcPct val="120000"/>
              </a:lnSpc>
              <a:defRPr sz="1200">
                <a:latin typeface="Helvetica Neue Light"/>
                <a:ea typeface="Helvetica Neue Light"/>
                <a:cs typeface="Helvetica Neue Light"/>
                <a:sym typeface="Helvetica Neue Light"/>
              </a:defRPr>
            </a:pPr>
            <a:r>
              <a:rPr lang="sv-SE" sz="1400" b="1" dirty="0" smtClean="0"/>
              <a:t>Olika korridorer inom fotboll</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b="1" i="1" dirty="0" smtClean="0"/>
              <a:t>Yttre korridor x 2 </a:t>
            </a:r>
            <a:endParaRPr lang="sv-SE" sz="1400" dirty="0" smtClean="0"/>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b="1" i="1" dirty="0" smtClean="0"/>
              <a:t>Inre korridor x 2 </a:t>
            </a:r>
          </a:p>
          <a:p>
            <a:pPr algn="l" defTabSz="457200">
              <a:lnSpc>
                <a:spcPct val="120000"/>
              </a:lnSpc>
              <a:defRPr sz="1200">
                <a:latin typeface="Helvetica Neue Light"/>
                <a:ea typeface="Helvetica Neue Light"/>
                <a:cs typeface="Helvetica Neue Light"/>
                <a:sym typeface="Helvetica Neue Light"/>
              </a:defRPr>
            </a:pPr>
            <a:endParaRPr lang="sv-SE" sz="1400" b="1" i="1" dirty="0"/>
          </a:p>
          <a:p>
            <a:pPr algn="l" defTabSz="457200">
              <a:lnSpc>
                <a:spcPct val="120000"/>
              </a:lnSpc>
              <a:defRPr sz="1200">
                <a:latin typeface="Helvetica Neue Light"/>
                <a:ea typeface="Helvetica Neue Light"/>
                <a:cs typeface="Helvetica Neue Light"/>
                <a:sym typeface="Helvetica Neue Light"/>
              </a:defRPr>
            </a:pPr>
            <a:r>
              <a:rPr lang="sv-SE" sz="1400" b="1" i="1" dirty="0" smtClean="0"/>
              <a:t>Central korridor</a:t>
            </a: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 </a:t>
            </a:r>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dirty="0" smtClean="0"/>
              <a:t>Vid speluppbyggnad vill vi göra planen så stor som möjligt och använder oss därför av alla fem korridorer, dvs vi vill ha spelare i alla korridorer.</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Bilden till vänster visar ett utgångsläge vid speluppbyggnad från MV (1)</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r>
              <a:rPr lang="sv-SE" sz="1400" dirty="0" smtClean="0"/>
              <a:t>När vi förhindrar speluppbyggnad vill vi (oftast) göra planen så liten som möjligt och centrerar oss därför i endast tre korridorer, dvs vi har bara spelare i tre av korridorerna.</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algn="l" defTabSz="457200">
              <a:lnSpc>
                <a:spcPct val="120000"/>
              </a:lnSpc>
              <a:defRPr sz="1200">
                <a:latin typeface="Helvetica Neue Light"/>
                <a:ea typeface="Helvetica Neue Light"/>
                <a:cs typeface="Helvetica Neue Light"/>
                <a:sym typeface="Helvetica Neue Light"/>
              </a:defRPr>
            </a:pPr>
            <a:endParaRPr sz="1400" dirty="0"/>
          </a:p>
          <a:p>
            <a:pPr algn="l" defTabSz="457200">
              <a:lnSpc>
                <a:spcPct val="120000"/>
              </a:lnSpc>
              <a:defRPr sz="1200">
                <a:latin typeface="Helvetica Neue Light"/>
                <a:ea typeface="Helvetica Neue Light"/>
                <a:cs typeface="Helvetica Neue Light"/>
                <a:sym typeface="Helvetica Neue Light"/>
              </a:defRPr>
            </a:pPr>
            <a:endParaRPr sz="1400" dirty="0"/>
          </a:p>
        </p:txBody>
      </p:sp>
      <p:sp>
        <p:nvSpPr>
          <p:cNvPr id="169" name="Rektangel"/>
          <p:cNvSpPr/>
          <p:nvPr/>
        </p:nvSpPr>
        <p:spPr>
          <a:xfrm>
            <a:off x="3270192" y="8522113"/>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0" name="1"/>
          <p:cNvSpPr txBox="1"/>
          <p:nvPr/>
        </p:nvSpPr>
        <p:spPr>
          <a:xfrm>
            <a:off x="3383371" y="8522113"/>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1</a:t>
            </a:r>
          </a:p>
        </p:txBody>
      </p:sp>
      <p:sp>
        <p:nvSpPr>
          <p:cNvPr id="171" name="Rektangel"/>
          <p:cNvSpPr/>
          <p:nvPr/>
        </p:nvSpPr>
        <p:spPr>
          <a:xfrm>
            <a:off x="4897205" y="7766085"/>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2" name="3"/>
          <p:cNvSpPr txBox="1"/>
          <p:nvPr/>
        </p:nvSpPr>
        <p:spPr>
          <a:xfrm>
            <a:off x="5015537" y="7764101"/>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5</a:t>
            </a:r>
            <a:endParaRPr dirty="0"/>
          </a:p>
        </p:txBody>
      </p:sp>
      <p:sp>
        <p:nvSpPr>
          <p:cNvPr id="173" name="Rektangel"/>
          <p:cNvSpPr/>
          <p:nvPr/>
        </p:nvSpPr>
        <p:spPr>
          <a:xfrm>
            <a:off x="1434383" y="786187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4" name="4"/>
          <p:cNvSpPr txBox="1"/>
          <p:nvPr/>
        </p:nvSpPr>
        <p:spPr>
          <a:xfrm>
            <a:off x="1547563" y="7861878"/>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4</a:t>
            </a:r>
          </a:p>
        </p:txBody>
      </p:sp>
      <p:sp>
        <p:nvSpPr>
          <p:cNvPr id="175" name="Rektangel"/>
          <p:cNvSpPr/>
          <p:nvPr/>
        </p:nvSpPr>
        <p:spPr>
          <a:xfrm>
            <a:off x="1889479" y="651699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6" name="5"/>
          <p:cNvSpPr txBox="1"/>
          <p:nvPr/>
        </p:nvSpPr>
        <p:spPr>
          <a:xfrm>
            <a:off x="2007810" y="6515014"/>
            <a:ext cx="245260"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a:t>3</a:t>
            </a:r>
            <a:endParaRPr dirty="0"/>
          </a:p>
        </p:txBody>
      </p:sp>
      <p:sp>
        <p:nvSpPr>
          <p:cNvPr id="177" name="Rektangel"/>
          <p:cNvSpPr/>
          <p:nvPr/>
        </p:nvSpPr>
        <p:spPr>
          <a:xfrm>
            <a:off x="4260906" y="6526135"/>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78" name="2"/>
          <p:cNvSpPr txBox="1"/>
          <p:nvPr/>
        </p:nvSpPr>
        <p:spPr>
          <a:xfrm>
            <a:off x="4352794" y="6526134"/>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2</a:t>
            </a:r>
          </a:p>
        </p:txBody>
      </p:sp>
      <p:sp>
        <p:nvSpPr>
          <p:cNvPr id="179" name="Rektangel"/>
          <p:cNvSpPr/>
          <p:nvPr/>
        </p:nvSpPr>
        <p:spPr>
          <a:xfrm>
            <a:off x="5768367" y="5080000"/>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dirty="0"/>
          </a:p>
        </p:txBody>
      </p:sp>
      <p:sp>
        <p:nvSpPr>
          <p:cNvPr id="180" name="7"/>
          <p:cNvSpPr txBox="1"/>
          <p:nvPr/>
        </p:nvSpPr>
        <p:spPr>
          <a:xfrm>
            <a:off x="5815365" y="5078016"/>
            <a:ext cx="38792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lang="sv-SE" dirty="0" smtClean="0"/>
              <a:t>10</a:t>
            </a:r>
            <a:endParaRPr dirty="0"/>
          </a:p>
        </p:txBody>
      </p:sp>
      <p:sp>
        <p:nvSpPr>
          <p:cNvPr id="181" name="Rektangel"/>
          <p:cNvSpPr/>
          <p:nvPr/>
        </p:nvSpPr>
        <p:spPr>
          <a:xfrm>
            <a:off x="3199730" y="6160738"/>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2" name="6"/>
          <p:cNvSpPr txBox="1"/>
          <p:nvPr/>
        </p:nvSpPr>
        <p:spPr>
          <a:xfrm>
            <a:off x="3255589" y="6201569"/>
            <a:ext cx="255564"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6</a:t>
            </a:r>
          </a:p>
        </p:txBody>
      </p:sp>
      <p:sp>
        <p:nvSpPr>
          <p:cNvPr id="183" name="Rektangel"/>
          <p:cNvSpPr/>
          <p:nvPr/>
        </p:nvSpPr>
        <p:spPr>
          <a:xfrm>
            <a:off x="487890" y="5080001"/>
            <a:ext cx="481923" cy="406401"/>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4" name="8"/>
          <p:cNvSpPr txBox="1"/>
          <p:nvPr/>
        </p:nvSpPr>
        <p:spPr>
          <a:xfrm>
            <a:off x="601070" y="5080001"/>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rPr dirty="0"/>
              <a:t>8</a:t>
            </a:r>
          </a:p>
        </p:txBody>
      </p:sp>
      <p:sp>
        <p:nvSpPr>
          <p:cNvPr id="188" name="Rektangel"/>
          <p:cNvSpPr/>
          <p:nvPr/>
        </p:nvSpPr>
        <p:spPr>
          <a:xfrm>
            <a:off x="3418352" y="4673600"/>
            <a:ext cx="481923" cy="406400"/>
          </a:xfrm>
          <a:prstGeom prst="rect">
            <a:avLst/>
          </a:prstGeom>
          <a:solidFill>
            <a:schemeClr val="accent3">
              <a:satOff val="18648"/>
              <a:lumOff val="5971"/>
            </a:schemeClr>
          </a:solidFill>
          <a:ln w="12700">
            <a:miter lim="400000"/>
          </a:ln>
        </p:spPr>
        <p:txBody>
          <a:bodyPr lIns="50800" tIns="50800" rIns="50800" bIns="50800" anchor="ctr"/>
          <a:lstStyle/>
          <a:p>
            <a:pPr>
              <a:defRPr sz="2400">
                <a:solidFill>
                  <a:srgbClr val="FFFFFF"/>
                </a:solidFill>
              </a:defRPr>
            </a:pPr>
            <a:endParaRPr/>
          </a:p>
        </p:txBody>
      </p:sp>
      <p:sp>
        <p:nvSpPr>
          <p:cNvPr id="189" name="9"/>
          <p:cNvSpPr txBox="1"/>
          <p:nvPr/>
        </p:nvSpPr>
        <p:spPr>
          <a:xfrm>
            <a:off x="3531532" y="4673600"/>
            <a:ext cx="25556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9</a:t>
            </a:r>
          </a:p>
        </p:txBody>
      </p:sp>
      <p:sp>
        <p:nvSpPr>
          <p:cNvPr id="190" name="Anfallsspel 4-1-3"/>
          <p:cNvSpPr txBox="1"/>
          <p:nvPr/>
        </p:nvSpPr>
        <p:spPr>
          <a:xfrm>
            <a:off x="7155126" y="574205"/>
            <a:ext cx="2842125"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4800">
                <a:latin typeface="Arial"/>
                <a:ea typeface="Arial"/>
                <a:cs typeface="Arial"/>
                <a:sym typeface="Arial"/>
              </a:defRPr>
            </a:lvl1pPr>
          </a:lstStyle>
          <a:p>
            <a:r>
              <a:rPr lang="sv-SE" dirty="0" smtClean="0"/>
              <a:t>Korridorer</a:t>
            </a:r>
            <a:endParaRPr dirty="0"/>
          </a:p>
        </p:txBody>
      </p:sp>
      <p:sp>
        <p:nvSpPr>
          <p:cNvPr id="35" name="5"/>
          <p:cNvSpPr txBox="1"/>
          <p:nvPr/>
        </p:nvSpPr>
        <p:spPr>
          <a:xfrm>
            <a:off x="994938" y="4228524"/>
            <a:ext cx="102657"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Helvetica"/>
                <a:ea typeface="Helvetica"/>
                <a:cs typeface="Helvetica"/>
                <a:sym typeface="Helvetica"/>
              </a:defRPr>
            </a:lvl1pPr>
          </a:lstStyle>
          <a:p>
            <a:endParaRPr dirty="0"/>
          </a:p>
        </p:txBody>
      </p:sp>
      <p:sp>
        <p:nvSpPr>
          <p:cNvPr id="40" name="Rektangel"/>
          <p:cNvSpPr/>
          <p:nvPr/>
        </p:nvSpPr>
        <p:spPr>
          <a:xfrm>
            <a:off x="3082212" y="4006560"/>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1" name="Rektangel"/>
          <p:cNvSpPr/>
          <p:nvPr/>
        </p:nvSpPr>
        <p:spPr>
          <a:xfrm>
            <a:off x="1434448" y="4412961"/>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2" name="Rektangel"/>
          <p:cNvSpPr/>
          <p:nvPr/>
        </p:nvSpPr>
        <p:spPr>
          <a:xfrm>
            <a:off x="5409460" y="6160737"/>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3" name="Rektangel"/>
          <p:cNvSpPr/>
          <p:nvPr/>
        </p:nvSpPr>
        <p:spPr>
          <a:xfrm>
            <a:off x="4852036" y="4267199"/>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4" name="Rektangel"/>
          <p:cNvSpPr/>
          <p:nvPr/>
        </p:nvSpPr>
        <p:spPr>
          <a:xfrm>
            <a:off x="615672" y="5957537"/>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5" name="Rektangel"/>
          <p:cNvSpPr/>
          <p:nvPr/>
        </p:nvSpPr>
        <p:spPr>
          <a:xfrm>
            <a:off x="2484013" y="5736580"/>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6" name="Rektangel"/>
          <p:cNvSpPr/>
          <p:nvPr/>
        </p:nvSpPr>
        <p:spPr>
          <a:xfrm>
            <a:off x="3870871" y="5781580"/>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7" name="Rektangel"/>
          <p:cNvSpPr/>
          <p:nvPr/>
        </p:nvSpPr>
        <p:spPr>
          <a:xfrm>
            <a:off x="3191501" y="7354036"/>
            <a:ext cx="481923" cy="406401"/>
          </a:xfrm>
          <a:prstGeom prst="rect">
            <a:avLst/>
          </a:prstGeom>
          <a:solidFill>
            <a:srgbClr val="FF0000"/>
          </a:solidFill>
          <a:ln w="12700">
            <a:miter lim="400000"/>
          </a:ln>
        </p:spPr>
        <p:txBody>
          <a:bodyPr lIns="50800" tIns="50800" rIns="50800" bIns="50800" anchor="ctr"/>
          <a:lstStyle/>
          <a:p>
            <a:pPr>
              <a:defRPr sz="2400">
                <a:solidFill>
                  <a:srgbClr val="FFFFFF"/>
                </a:solidFill>
              </a:defRPr>
            </a:pPr>
            <a:endParaRPr/>
          </a:p>
        </p:txBody>
      </p:sp>
      <p:sp>
        <p:nvSpPr>
          <p:cNvPr id="49" name="Rektangel"/>
          <p:cNvSpPr/>
          <p:nvPr/>
        </p:nvSpPr>
        <p:spPr>
          <a:xfrm rot="16200000">
            <a:off x="1560466" y="4330065"/>
            <a:ext cx="8694528" cy="90294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58" name="Rektangel"/>
          <p:cNvSpPr/>
          <p:nvPr/>
        </p:nvSpPr>
        <p:spPr>
          <a:xfrm rot="16200000">
            <a:off x="-3502823" y="4358480"/>
            <a:ext cx="8694528" cy="90294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56" name="Rektangel"/>
          <p:cNvSpPr/>
          <p:nvPr/>
        </p:nvSpPr>
        <p:spPr>
          <a:xfrm rot="16200000">
            <a:off x="-2566857" y="4339379"/>
            <a:ext cx="8694528" cy="90294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57" name="Rektangel"/>
          <p:cNvSpPr/>
          <p:nvPr/>
        </p:nvSpPr>
        <p:spPr>
          <a:xfrm rot="16200000">
            <a:off x="614353" y="4400339"/>
            <a:ext cx="8694528" cy="902948"/>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2" name="textruta 1"/>
          <p:cNvSpPr txBox="1"/>
          <p:nvPr/>
        </p:nvSpPr>
        <p:spPr>
          <a:xfrm rot="5400000">
            <a:off x="-654792" y="4640838"/>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Yttre korridor</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59" name="textruta 58"/>
          <p:cNvSpPr txBox="1"/>
          <p:nvPr/>
        </p:nvSpPr>
        <p:spPr>
          <a:xfrm rot="5400000">
            <a:off x="4583149" y="4844038"/>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Yttre korridor</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60" name="textruta 59"/>
          <p:cNvSpPr txBox="1"/>
          <p:nvPr/>
        </p:nvSpPr>
        <p:spPr>
          <a:xfrm rot="5400000">
            <a:off x="3558274" y="4948152"/>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Inre korridor</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61" name="textruta 60"/>
          <p:cNvSpPr txBox="1"/>
          <p:nvPr/>
        </p:nvSpPr>
        <p:spPr>
          <a:xfrm rot="5400000">
            <a:off x="361044" y="4680934"/>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Inre korridor</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62" name="Rektangel"/>
          <p:cNvSpPr/>
          <p:nvPr/>
        </p:nvSpPr>
        <p:spPr>
          <a:xfrm rot="16200000">
            <a:off x="-971977" y="3738457"/>
            <a:ext cx="8694528" cy="2161810"/>
          </a:xfrm>
          <a:prstGeom prst="rect">
            <a:avLst/>
          </a:prstGeom>
          <a:solidFill>
            <a:srgbClr val="FFFFFF">
              <a:alpha val="55780"/>
            </a:srgbClr>
          </a:solidFill>
          <a:ln w="12700">
            <a:miter lim="400000"/>
          </a:ln>
        </p:spPr>
        <p:txBody>
          <a:bodyPr lIns="50800" tIns="50800" rIns="50800" bIns="50800" anchor="ctr"/>
          <a:lstStyle/>
          <a:p>
            <a:pPr>
              <a:defRPr sz="2400">
                <a:solidFill>
                  <a:srgbClr val="FFFFFF"/>
                </a:solidFill>
              </a:defRPr>
            </a:pPr>
            <a:endParaRPr/>
          </a:p>
        </p:txBody>
      </p:sp>
      <p:sp>
        <p:nvSpPr>
          <p:cNvPr id="63" name="textruta 62"/>
          <p:cNvSpPr txBox="1"/>
          <p:nvPr/>
        </p:nvSpPr>
        <p:spPr>
          <a:xfrm rot="5400000">
            <a:off x="1992220" y="4680934"/>
            <a:ext cx="278230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smtClean="0">
                <a:ln>
                  <a:noFill/>
                </a:ln>
                <a:solidFill>
                  <a:srgbClr val="000000"/>
                </a:solidFill>
                <a:effectLst/>
                <a:uFillTx/>
                <a:latin typeface="+mn-lt"/>
                <a:ea typeface="+mn-ea"/>
                <a:cs typeface="+mn-cs"/>
                <a:sym typeface="Helvetica Light"/>
              </a:rPr>
              <a:t>Central korridor</a:t>
            </a:r>
            <a:endParaRPr kumimoji="0" lang="sv-SE" sz="24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086921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ktangel"/>
          <p:cNvSpPr/>
          <p:nvPr/>
        </p:nvSpPr>
        <p:spPr>
          <a:xfrm>
            <a:off x="-110877" y="8919219"/>
            <a:ext cx="13363824" cy="681981"/>
          </a:xfrm>
          <a:prstGeom prst="rect">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03" name="Rektangel"/>
          <p:cNvSpPr/>
          <p:nvPr/>
        </p:nvSpPr>
        <p:spPr>
          <a:xfrm>
            <a:off x="-110877" y="8157219"/>
            <a:ext cx="13363824" cy="681981"/>
          </a:xfrm>
          <a:prstGeom prst="rect">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304" name="Alsike IF svart.pdf" descr="Alsike IF svart.pdf"/>
          <p:cNvPicPr>
            <a:picLocks noChangeAspect="1"/>
          </p:cNvPicPr>
          <p:nvPr/>
        </p:nvPicPr>
        <p:blipFill>
          <a:blip r:embed="rId2">
            <a:extLst/>
          </a:blip>
          <a:stretch>
            <a:fillRect/>
          </a:stretch>
        </p:blipFill>
        <p:spPr>
          <a:xfrm>
            <a:off x="11549389" y="8963077"/>
            <a:ext cx="672490" cy="600023"/>
          </a:xfrm>
          <a:prstGeom prst="rect">
            <a:avLst/>
          </a:prstGeom>
          <a:ln w="12700">
            <a:miter lim="400000"/>
          </a:ln>
        </p:spPr>
      </p:pic>
      <p:pic>
        <p:nvPicPr>
          <p:cNvPr id="305" name="Bild" descr="Bild"/>
          <p:cNvPicPr>
            <a:picLocks noChangeAspect="1"/>
          </p:cNvPicPr>
          <p:nvPr/>
        </p:nvPicPr>
        <p:blipFill>
          <a:blip r:embed="rId3">
            <a:extLst/>
          </a:blip>
          <a:stretch>
            <a:fillRect/>
          </a:stretch>
        </p:blipFill>
        <p:spPr>
          <a:xfrm>
            <a:off x="228600" y="281145"/>
            <a:ext cx="6565221" cy="9191310"/>
          </a:xfrm>
          <a:prstGeom prst="rect">
            <a:avLst/>
          </a:prstGeom>
          <a:ln w="12700">
            <a:miter lim="400000"/>
          </a:ln>
        </p:spPr>
      </p:pic>
      <p:grpSp>
        <p:nvGrpSpPr>
          <p:cNvPr id="308" name="Gruppera"/>
          <p:cNvGrpSpPr/>
          <p:nvPr/>
        </p:nvGrpSpPr>
        <p:grpSpPr>
          <a:xfrm>
            <a:off x="3270192" y="8002966"/>
            <a:ext cx="481923" cy="406401"/>
            <a:chOff x="0" y="0"/>
            <a:chExt cx="481921" cy="406400"/>
          </a:xfrm>
        </p:grpSpPr>
        <p:sp>
          <p:nvSpPr>
            <p:cNvPr id="306"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07" name="1"/>
            <p:cNvSpPr txBox="1"/>
            <p:nvPr/>
          </p:nvSpPr>
          <p:spPr>
            <a:xfrm>
              <a:off x="113179" y="0"/>
              <a:ext cx="255564"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1</a:t>
              </a:r>
            </a:p>
          </p:txBody>
        </p:sp>
      </p:grpSp>
      <p:grpSp>
        <p:nvGrpSpPr>
          <p:cNvPr id="311" name="Gruppera"/>
          <p:cNvGrpSpPr/>
          <p:nvPr/>
        </p:nvGrpSpPr>
        <p:grpSpPr>
          <a:xfrm>
            <a:off x="3536113" y="4791180"/>
            <a:ext cx="481924" cy="410369"/>
            <a:chOff x="0" y="-1983"/>
            <a:chExt cx="481922" cy="410368"/>
          </a:xfrm>
        </p:grpSpPr>
        <p:sp>
          <p:nvSpPr>
            <p:cNvPr id="309"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10" name="4"/>
            <p:cNvSpPr txBox="1"/>
            <p:nvPr/>
          </p:nvSpPr>
          <p:spPr>
            <a:xfrm>
              <a:off x="118332" y="-1983"/>
              <a:ext cx="245259" cy="4103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rPr lang="sv-SE" dirty="0"/>
                <a:t>5</a:t>
              </a:r>
              <a:endParaRPr dirty="0"/>
            </a:p>
          </p:txBody>
        </p:sp>
      </p:grpSp>
      <p:grpSp>
        <p:nvGrpSpPr>
          <p:cNvPr id="314" name="Gruppera"/>
          <p:cNvGrpSpPr/>
          <p:nvPr/>
        </p:nvGrpSpPr>
        <p:grpSpPr>
          <a:xfrm>
            <a:off x="1348555" y="4532029"/>
            <a:ext cx="481924" cy="410369"/>
            <a:chOff x="0" y="-1983"/>
            <a:chExt cx="481922" cy="410368"/>
          </a:xfrm>
        </p:grpSpPr>
        <p:sp>
          <p:nvSpPr>
            <p:cNvPr id="312"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13" name="5"/>
            <p:cNvSpPr txBox="1"/>
            <p:nvPr/>
          </p:nvSpPr>
          <p:spPr>
            <a:xfrm>
              <a:off x="118332" y="-1983"/>
              <a:ext cx="245259" cy="4103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rPr lang="sv-SE" dirty="0" smtClean="0"/>
                <a:t>3</a:t>
              </a:r>
              <a:endParaRPr dirty="0"/>
            </a:p>
          </p:txBody>
        </p:sp>
      </p:grpSp>
      <p:grpSp>
        <p:nvGrpSpPr>
          <p:cNvPr id="317" name="Gruppera"/>
          <p:cNvGrpSpPr/>
          <p:nvPr/>
        </p:nvGrpSpPr>
        <p:grpSpPr>
          <a:xfrm>
            <a:off x="5365919" y="4534012"/>
            <a:ext cx="481923" cy="406401"/>
            <a:chOff x="0" y="0"/>
            <a:chExt cx="481921" cy="406400"/>
          </a:xfrm>
        </p:grpSpPr>
        <p:sp>
          <p:nvSpPr>
            <p:cNvPr id="315"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16" name="2"/>
            <p:cNvSpPr txBox="1"/>
            <p:nvPr/>
          </p:nvSpPr>
          <p:spPr>
            <a:xfrm>
              <a:off x="113179" y="0"/>
              <a:ext cx="255564"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2</a:t>
              </a:r>
            </a:p>
          </p:txBody>
        </p:sp>
      </p:grpSp>
      <p:grpSp>
        <p:nvGrpSpPr>
          <p:cNvPr id="320" name="Gruppera"/>
          <p:cNvGrpSpPr/>
          <p:nvPr/>
        </p:nvGrpSpPr>
        <p:grpSpPr>
          <a:xfrm>
            <a:off x="1348555" y="2774296"/>
            <a:ext cx="481924" cy="410369"/>
            <a:chOff x="0" y="-1983"/>
            <a:chExt cx="481922" cy="410368"/>
          </a:xfrm>
        </p:grpSpPr>
        <p:sp>
          <p:nvSpPr>
            <p:cNvPr id="318"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19" name="7"/>
            <p:cNvSpPr txBox="1"/>
            <p:nvPr/>
          </p:nvSpPr>
          <p:spPr>
            <a:xfrm>
              <a:off x="118332" y="-1983"/>
              <a:ext cx="245259" cy="4103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rPr lang="sv-SE" dirty="0"/>
                <a:t>8</a:t>
              </a:r>
              <a:endParaRPr dirty="0"/>
            </a:p>
          </p:txBody>
        </p:sp>
      </p:grpSp>
      <p:grpSp>
        <p:nvGrpSpPr>
          <p:cNvPr id="323" name="Gruppera"/>
          <p:cNvGrpSpPr/>
          <p:nvPr/>
        </p:nvGrpSpPr>
        <p:grpSpPr>
          <a:xfrm>
            <a:off x="4807338" y="2578447"/>
            <a:ext cx="481924" cy="410369"/>
            <a:chOff x="0" y="-1983"/>
            <a:chExt cx="481922" cy="410368"/>
          </a:xfrm>
        </p:grpSpPr>
        <p:sp>
          <p:nvSpPr>
            <p:cNvPr id="321"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22" name="6"/>
            <p:cNvSpPr txBox="1"/>
            <p:nvPr/>
          </p:nvSpPr>
          <p:spPr>
            <a:xfrm>
              <a:off x="46999" y="-1983"/>
              <a:ext cx="387925" cy="4103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rPr lang="sv-SE" dirty="0" smtClean="0"/>
                <a:t>10</a:t>
              </a:r>
              <a:endParaRPr dirty="0"/>
            </a:p>
          </p:txBody>
        </p:sp>
      </p:grpSp>
      <p:grpSp>
        <p:nvGrpSpPr>
          <p:cNvPr id="326" name="Gruppera"/>
          <p:cNvGrpSpPr/>
          <p:nvPr/>
        </p:nvGrpSpPr>
        <p:grpSpPr>
          <a:xfrm>
            <a:off x="2814327" y="3733790"/>
            <a:ext cx="481924" cy="410369"/>
            <a:chOff x="0" y="-1983"/>
            <a:chExt cx="481922" cy="410368"/>
          </a:xfrm>
        </p:grpSpPr>
        <p:sp>
          <p:nvSpPr>
            <p:cNvPr id="324"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25" name="8"/>
            <p:cNvSpPr txBox="1"/>
            <p:nvPr/>
          </p:nvSpPr>
          <p:spPr>
            <a:xfrm>
              <a:off x="118332" y="-1983"/>
              <a:ext cx="245259" cy="4103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rPr lang="sv-SE" dirty="0" smtClean="0"/>
                <a:t>6</a:t>
              </a:r>
              <a:endParaRPr dirty="0"/>
            </a:p>
          </p:txBody>
        </p:sp>
      </p:grpSp>
      <p:grpSp>
        <p:nvGrpSpPr>
          <p:cNvPr id="329" name="Gruppera"/>
          <p:cNvGrpSpPr/>
          <p:nvPr/>
        </p:nvGrpSpPr>
        <p:grpSpPr>
          <a:xfrm>
            <a:off x="3409484" y="2580430"/>
            <a:ext cx="481923" cy="406401"/>
            <a:chOff x="0" y="0"/>
            <a:chExt cx="481921" cy="406400"/>
          </a:xfrm>
        </p:grpSpPr>
        <p:sp>
          <p:nvSpPr>
            <p:cNvPr id="327"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28" name="9"/>
            <p:cNvSpPr txBox="1"/>
            <p:nvPr/>
          </p:nvSpPr>
          <p:spPr>
            <a:xfrm>
              <a:off x="113179" y="0"/>
              <a:ext cx="255564"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9</a:t>
              </a:r>
            </a:p>
          </p:txBody>
        </p:sp>
      </p:grpSp>
      <p:sp>
        <p:nvSpPr>
          <p:cNvPr id="330" name="Offside"/>
          <p:cNvSpPr txBox="1"/>
          <p:nvPr/>
        </p:nvSpPr>
        <p:spPr>
          <a:xfrm>
            <a:off x="7015426" y="604754"/>
            <a:ext cx="2034482" cy="7801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4800">
                <a:latin typeface="Arial"/>
                <a:ea typeface="Arial"/>
                <a:cs typeface="Arial"/>
                <a:sym typeface="Arial"/>
              </a:defRPr>
            </a:lvl1pPr>
          </a:lstStyle>
          <a:p>
            <a:r>
              <a:t>Offside</a:t>
            </a:r>
          </a:p>
        </p:txBody>
      </p:sp>
      <p:sp>
        <p:nvSpPr>
          <p:cNvPr id="331" name="Man kan bara bli offside på motståndarens planhalva…"/>
          <p:cNvSpPr txBox="1"/>
          <p:nvPr/>
        </p:nvSpPr>
        <p:spPr>
          <a:xfrm>
            <a:off x="7051622" y="1501153"/>
            <a:ext cx="5830659" cy="553177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lnSpc>
                <a:spcPct val="120000"/>
              </a:lnSpc>
              <a:defRPr sz="1200">
                <a:latin typeface="Helvetica Neue Light"/>
                <a:ea typeface="Helvetica Neue Light"/>
                <a:cs typeface="Helvetica Neue Light"/>
                <a:sym typeface="Helvetica Neue Light"/>
              </a:defRPr>
            </a:pPr>
            <a:r>
              <a:rPr sz="1400" dirty="0"/>
              <a:t>Man </a:t>
            </a:r>
            <a:r>
              <a:rPr sz="1400" dirty="0" err="1"/>
              <a:t>kan</a:t>
            </a:r>
            <a:r>
              <a:rPr sz="1400" dirty="0"/>
              <a:t> bara </a:t>
            </a:r>
            <a:r>
              <a:rPr sz="1400" dirty="0" err="1"/>
              <a:t>bli</a:t>
            </a:r>
            <a:r>
              <a:rPr sz="1400" dirty="0"/>
              <a:t> offside </a:t>
            </a:r>
            <a:r>
              <a:rPr sz="1400" dirty="0" err="1"/>
              <a:t>på</a:t>
            </a:r>
            <a:r>
              <a:rPr sz="1400" dirty="0"/>
              <a:t> </a:t>
            </a:r>
            <a:r>
              <a:rPr sz="1400" dirty="0" err="1"/>
              <a:t>motståndarens</a:t>
            </a:r>
            <a:r>
              <a:rPr sz="1400" dirty="0"/>
              <a:t> </a:t>
            </a:r>
            <a:r>
              <a:rPr sz="1400" dirty="0" err="1" smtClean="0"/>
              <a:t>planhalva</a:t>
            </a:r>
            <a:endParaRPr lang="sv-SE" sz="1400" dirty="0" smtClean="0"/>
          </a:p>
          <a:p>
            <a:pPr algn="l" defTabSz="457200">
              <a:lnSpc>
                <a:spcPct val="120000"/>
              </a:lnSpc>
              <a:defRPr sz="1200">
                <a:latin typeface="Helvetica Neue Light"/>
                <a:ea typeface="Helvetica Neue Light"/>
                <a:cs typeface="Helvetica Neue Light"/>
                <a:sym typeface="Helvetica Neue Light"/>
              </a:defRPr>
            </a:pPr>
            <a:endParaRPr sz="1400" dirty="0"/>
          </a:p>
          <a:p>
            <a:pPr algn="l" defTabSz="457200">
              <a:lnSpc>
                <a:spcPct val="120000"/>
              </a:lnSpc>
              <a:defRPr sz="1200">
                <a:latin typeface="Helvetica Neue Light"/>
                <a:ea typeface="Helvetica Neue Light"/>
                <a:cs typeface="Helvetica Neue Light"/>
                <a:sym typeface="Helvetica Neue Light"/>
              </a:defRPr>
            </a:pPr>
            <a:r>
              <a:rPr sz="1400" dirty="0"/>
              <a:t>Du </a:t>
            </a:r>
            <a:r>
              <a:rPr sz="1400" dirty="0" err="1"/>
              <a:t>får</a:t>
            </a:r>
            <a:r>
              <a:rPr sz="1400" dirty="0"/>
              <a:t> </a:t>
            </a:r>
            <a:r>
              <a:rPr sz="1400" dirty="0" err="1"/>
              <a:t>stå</a:t>
            </a:r>
            <a:r>
              <a:rPr sz="1400" dirty="0"/>
              <a:t> </a:t>
            </a:r>
            <a:r>
              <a:rPr sz="1400" dirty="0" err="1"/>
              <a:t>i</a:t>
            </a:r>
            <a:r>
              <a:rPr sz="1400" dirty="0"/>
              <a:t> </a:t>
            </a:r>
            <a:r>
              <a:rPr sz="1400" dirty="0" err="1"/>
              <a:t>offsideposition</a:t>
            </a:r>
            <a:r>
              <a:rPr sz="1400" dirty="0"/>
              <a:t> </a:t>
            </a:r>
            <a:r>
              <a:rPr sz="1400" dirty="0" err="1"/>
              <a:t>så</a:t>
            </a:r>
            <a:r>
              <a:rPr sz="1400" dirty="0"/>
              <a:t> </a:t>
            </a:r>
            <a:r>
              <a:rPr sz="1400" dirty="0" err="1"/>
              <a:t>länge</a:t>
            </a:r>
            <a:r>
              <a:rPr sz="1400" dirty="0"/>
              <a:t> du </a:t>
            </a:r>
            <a:r>
              <a:rPr sz="1400" dirty="0" err="1"/>
              <a:t>inte</a:t>
            </a:r>
            <a:r>
              <a:rPr sz="1400" dirty="0"/>
              <a:t> tar </a:t>
            </a:r>
            <a:r>
              <a:rPr sz="1400" dirty="0" err="1"/>
              <a:t>emot</a:t>
            </a:r>
            <a:r>
              <a:rPr sz="1400" dirty="0"/>
              <a:t> </a:t>
            </a:r>
            <a:r>
              <a:rPr sz="1400" dirty="0" err="1"/>
              <a:t>bollen</a:t>
            </a:r>
            <a:r>
              <a:rPr sz="1400" dirty="0"/>
              <a:t> </a:t>
            </a:r>
            <a:r>
              <a:rPr sz="1400" dirty="0" err="1"/>
              <a:t>eller</a:t>
            </a:r>
            <a:r>
              <a:rPr sz="1400" dirty="0"/>
              <a:t> </a:t>
            </a:r>
            <a:r>
              <a:rPr sz="1400" dirty="0" err="1"/>
              <a:t>inverkar</a:t>
            </a:r>
            <a:r>
              <a:rPr sz="1400" dirty="0"/>
              <a:t> </a:t>
            </a:r>
            <a:r>
              <a:rPr sz="1400" dirty="0" err="1"/>
              <a:t>på</a:t>
            </a:r>
            <a:r>
              <a:rPr sz="1400" dirty="0"/>
              <a:t> </a:t>
            </a:r>
            <a:r>
              <a:rPr sz="1400" dirty="0" err="1" smtClean="0"/>
              <a:t>spelet</a:t>
            </a:r>
            <a:endParaRPr lang="sv-SE" sz="1400" dirty="0" smtClean="0"/>
          </a:p>
          <a:p>
            <a:pPr algn="l" defTabSz="457200">
              <a:lnSpc>
                <a:spcPct val="120000"/>
              </a:lnSpc>
              <a:defRPr sz="1200">
                <a:latin typeface="Helvetica Neue Light"/>
                <a:ea typeface="Helvetica Neue Light"/>
                <a:cs typeface="Helvetica Neue Light"/>
                <a:sym typeface="Helvetica Neue Light"/>
              </a:defRPr>
            </a:pPr>
            <a:endParaRPr sz="1400" dirty="0"/>
          </a:p>
          <a:p>
            <a:pPr algn="l" defTabSz="457200">
              <a:lnSpc>
                <a:spcPct val="120000"/>
              </a:lnSpc>
              <a:defRPr sz="1200">
                <a:latin typeface="Helvetica Neue Light"/>
                <a:ea typeface="Helvetica Neue Light"/>
                <a:cs typeface="Helvetica Neue Light"/>
                <a:sym typeface="Helvetica Neue Light"/>
              </a:defRPr>
            </a:pPr>
            <a:r>
              <a:rPr sz="1400" dirty="0"/>
              <a:t>Du </a:t>
            </a:r>
            <a:r>
              <a:rPr sz="1400" dirty="0" err="1"/>
              <a:t>får</a:t>
            </a:r>
            <a:r>
              <a:rPr sz="1400" dirty="0"/>
              <a:t> </a:t>
            </a:r>
            <a:r>
              <a:rPr sz="1400" dirty="0" err="1"/>
              <a:t>stå</a:t>
            </a:r>
            <a:r>
              <a:rPr sz="1400" dirty="0"/>
              <a:t> </a:t>
            </a:r>
            <a:r>
              <a:rPr sz="1400" dirty="0" err="1"/>
              <a:t>i</a:t>
            </a:r>
            <a:r>
              <a:rPr sz="1400" dirty="0"/>
              <a:t> </a:t>
            </a:r>
            <a:r>
              <a:rPr sz="1400" dirty="0" err="1"/>
              <a:t>linje</a:t>
            </a:r>
            <a:r>
              <a:rPr sz="1400" dirty="0"/>
              <a:t> med </a:t>
            </a:r>
            <a:r>
              <a:rPr sz="1400" dirty="0" err="1"/>
              <a:t>motståndarens</a:t>
            </a:r>
            <a:r>
              <a:rPr sz="1400" dirty="0"/>
              <a:t> </a:t>
            </a:r>
            <a:r>
              <a:rPr lang="sv-SE" sz="1400" dirty="0" smtClean="0"/>
              <a:t>näst</a:t>
            </a:r>
            <a:r>
              <a:rPr sz="1400" dirty="0" err="1" smtClean="0"/>
              <a:t>sista</a:t>
            </a:r>
            <a:r>
              <a:rPr sz="1400" dirty="0" smtClean="0"/>
              <a:t> </a:t>
            </a:r>
            <a:r>
              <a:rPr sz="1400" dirty="0" err="1" smtClean="0"/>
              <a:t>spelare</a:t>
            </a:r>
            <a:r>
              <a:rPr lang="sv-SE" sz="1400" dirty="0" smtClean="0"/>
              <a:t> (oftast är MV den sista spelaren)</a:t>
            </a:r>
          </a:p>
          <a:p>
            <a:pPr algn="l" defTabSz="457200">
              <a:lnSpc>
                <a:spcPct val="120000"/>
              </a:lnSpc>
              <a:defRPr sz="1200">
                <a:latin typeface="Helvetica Neue Light"/>
                <a:ea typeface="Helvetica Neue Light"/>
                <a:cs typeface="Helvetica Neue Light"/>
                <a:sym typeface="Helvetica Neue Light"/>
              </a:defRPr>
            </a:pPr>
            <a:endParaRPr sz="1400" dirty="0"/>
          </a:p>
          <a:p>
            <a:pPr algn="l" defTabSz="457200">
              <a:lnSpc>
                <a:spcPct val="120000"/>
              </a:lnSpc>
              <a:defRPr sz="1200">
                <a:latin typeface="Helvetica Neue Light"/>
                <a:ea typeface="Helvetica Neue Light"/>
                <a:cs typeface="Helvetica Neue Light"/>
                <a:sym typeface="Helvetica Neue Light"/>
              </a:defRPr>
            </a:pPr>
            <a:r>
              <a:rPr sz="1400" dirty="0"/>
              <a:t>Du </a:t>
            </a:r>
            <a:r>
              <a:rPr sz="1400" dirty="0" err="1"/>
              <a:t>är</a:t>
            </a:r>
            <a:r>
              <a:rPr sz="1400" dirty="0"/>
              <a:t> </a:t>
            </a:r>
            <a:r>
              <a:rPr sz="1400" dirty="0" err="1"/>
              <a:t>inte</a:t>
            </a:r>
            <a:r>
              <a:rPr sz="1400" dirty="0"/>
              <a:t> offside om du </a:t>
            </a:r>
            <a:r>
              <a:rPr sz="1400" dirty="0" err="1"/>
              <a:t>är</a:t>
            </a:r>
            <a:r>
              <a:rPr sz="1400" dirty="0"/>
              <a:t> </a:t>
            </a:r>
            <a:r>
              <a:rPr sz="1400" dirty="0" err="1"/>
              <a:t>utanför</a:t>
            </a:r>
            <a:r>
              <a:rPr sz="1400" dirty="0"/>
              <a:t> </a:t>
            </a:r>
            <a:r>
              <a:rPr sz="1400" dirty="0" err="1"/>
              <a:t>planen</a:t>
            </a:r>
            <a:r>
              <a:rPr sz="1400" dirty="0"/>
              <a:t>, ex </a:t>
            </a:r>
            <a:r>
              <a:rPr sz="1400" dirty="0" err="1"/>
              <a:t>bakom</a:t>
            </a:r>
            <a:r>
              <a:rPr sz="1400" dirty="0"/>
              <a:t> </a:t>
            </a:r>
            <a:r>
              <a:rPr sz="1400" dirty="0" err="1"/>
              <a:t>deras</a:t>
            </a:r>
            <a:r>
              <a:rPr sz="1400" dirty="0"/>
              <a:t> </a:t>
            </a:r>
            <a:r>
              <a:rPr sz="1400" dirty="0" err="1"/>
              <a:t>kortlinje</a:t>
            </a:r>
            <a:r>
              <a:rPr sz="1400" dirty="0" smtClean="0"/>
              <a:t>.</a:t>
            </a:r>
            <a:endParaRPr lang="sv-SE" sz="1400" dirty="0" smtClean="0"/>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dirty="0" smtClean="0"/>
              <a:t>Det kan inte bli offside vid:</a:t>
            </a:r>
          </a:p>
          <a:p>
            <a:pPr algn="l" defTabSz="457200">
              <a:lnSpc>
                <a:spcPct val="120000"/>
              </a:lnSpc>
              <a:defRPr sz="1200">
                <a:latin typeface="Helvetica Neue Light"/>
                <a:ea typeface="Helvetica Neue Light"/>
                <a:cs typeface="Helvetica Neue Light"/>
                <a:sym typeface="Helvetica Neue Light"/>
              </a:defRPr>
            </a:pPr>
            <a:endParaRPr lang="sv-SE" sz="1400" dirty="0"/>
          </a:p>
          <a:p>
            <a:pPr marL="285750" indent="-285750" algn="l" defTabSz="457200">
              <a:lnSpc>
                <a:spcPct val="120000"/>
              </a:lnSpc>
              <a:buFontTx/>
              <a:buChar char="-"/>
              <a:defRPr sz="1200">
                <a:latin typeface="Helvetica Neue Light"/>
                <a:ea typeface="Helvetica Neue Light"/>
                <a:cs typeface="Helvetica Neue Light"/>
                <a:sym typeface="Helvetica Neue Light"/>
              </a:defRPr>
            </a:pPr>
            <a:r>
              <a:rPr lang="sv-SE" sz="1400" smtClean="0"/>
              <a:t>Inspark</a:t>
            </a:r>
            <a:endParaRPr lang="sv-SE" sz="1400" dirty="0" smtClean="0"/>
          </a:p>
          <a:p>
            <a:pPr marL="285750" indent="-285750" algn="l" defTabSz="457200">
              <a:lnSpc>
                <a:spcPct val="120000"/>
              </a:lnSpc>
              <a:buFontTx/>
              <a:buChar char="-"/>
              <a:defRPr sz="1200">
                <a:latin typeface="Helvetica Neue Light"/>
                <a:ea typeface="Helvetica Neue Light"/>
                <a:cs typeface="Helvetica Neue Light"/>
                <a:sym typeface="Helvetica Neue Light"/>
              </a:defRPr>
            </a:pPr>
            <a:r>
              <a:rPr lang="sv-SE" sz="1400" dirty="0" smtClean="0"/>
              <a:t>Inkast</a:t>
            </a:r>
          </a:p>
          <a:p>
            <a:pPr marL="285750" indent="-285750" algn="l" defTabSz="457200">
              <a:lnSpc>
                <a:spcPct val="120000"/>
              </a:lnSpc>
              <a:buFontTx/>
              <a:buChar char="-"/>
              <a:defRPr sz="1200">
                <a:latin typeface="Helvetica Neue Light"/>
                <a:ea typeface="Helvetica Neue Light"/>
                <a:cs typeface="Helvetica Neue Light"/>
                <a:sym typeface="Helvetica Neue Light"/>
              </a:defRPr>
            </a:pPr>
            <a:r>
              <a:rPr lang="sv-SE" sz="1400" dirty="0" smtClean="0"/>
              <a:t>Hörnspark</a:t>
            </a:r>
            <a:endParaRPr lang="sv-SE" sz="1400" dirty="0"/>
          </a:p>
          <a:p>
            <a:pPr algn="l" defTabSz="457200">
              <a:lnSpc>
                <a:spcPct val="120000"/>
              </a:lnSpc>
              <a:defRPr sz="1200">
                <a:latin typeface="Helvetica Neue Light"/>
                <a:ea typeface="Helvetica Neue Light"/>
                <a:cs typeface="Helvetica Neue Light"/>
                <a:sym typeface="Helvetica Neue Light"/>
              </a:defRPr>
            </a:pPr>
            <a:endParaRPr lang="sv-SE" sz="1400" dirty="0" smtClean="0"/>
          </a:p>
          <a:p>
            <a:pPr algn="l" defTabSz="457200">
              <a:lnSpc>
                <a:spcPct val="120000"/>
              </a:lnSpc>
              <a:defRPr sz="1200">
                <a:latin typeface="Helvetica Neue Light"/>
                <a:ea typeface="Helvetica Neue Light"/>
                <a:cs typeface="Helvetica Neue Light"/>
                <a:sym typeface="Helvetica Neue Light"/>
              </a:defRPr>
            </a:pPr>
            <a:r>
              <a:rPr lang="sv-SE" sz="1400" dirty="0" smtClean="0"/>
              <a:t>I försvar så vill vi hålla en relativt hög försvarslinje. Det är MB (5) som bestämmer hur högt eller lågt vi ligger. Det är viktigt att MB (5) kommunicerar tydligt och att alla följer dennes direktiv. Det är varje spelares ansvar att säkerställa att man ligger högre eller i linje med MB (5.)</a:t>
            </a:r>
            <a:endParaRPr sz="1400" dirty="0"/>
          </a:p>
        </p:txBody>
      </p:sp>
      <p:grpSp>
        <p:nvGrpSpPr>
          <p:cNvPr id="334" name="Gruppera"/>
          <p:cNvGrpSpPr/>
          <p:nvPr/>
        </p:nvGrpSpPr>
        <p:grpSpPr>
          <a:xfrm>
            <a:off x="2591440" y="4791180"/>
            <a:ext cx="481924" cy="410369"/>
            <a:chOff x="0" y="-1983"/>
            <a:chExt cx="481922" cy="410368"/>
          </a:xfrm>
        </p:grpSpPr>
        <p:sp>
          <p:nvSpPr>
            <p:cNvPr id="332"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33" name="3"/>
            <p:cNvSpPr txBox="1"/>
            <p:nvPr/>
          </p:nvSpPr>
          <p:spPr>
            <a:xfrm>
              <a:off x="118332" y="-1983"/>
              <a:ext cx="245259" cy="4103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rPr lang="sv-SE" dirty="0" smtClean="0"/>
                <a:t>4</a:t>
              </a:r>
              <a:endParaRPr dirty="0"/>
            </a:p>
          </p:txBody>
        </p:sp>
      </p:grpSp>
      <p:sp>
        <p:nvSpPr>
          <p:cNvPr id="335" name="Rektangel"/>
          <p:cNvSpPr/>
          <p:nvPr/>
        </p:nvSpPr>
        <p:spPr>
          <a:xfrm>
            <a:off x="1147499" y="2354375"/>
            <a:ext cx="481923" cy="406401"/>
          </a:xfrm>
          <a:prstGeom prst="rect">
            <a:avLst/>
          </a:prstGeom>
          <a:solidFill>
            <a:srgbClr val="DCDEE0"/>
          </a:solidFill>
          <a:ln w="12700">
            <a:miter lim="400000"/>
          </a:ln>
        </p:spPr>
        <p:txBody>
          <a:bodyPr lIns="50800" tIns="50800" rIns="50800" bIns="50800" anchor="ctr"/>
          <a:lstStyle/>
          <a:p>
            <a:pPr>
              <a:defRPr sz="2400">
                <a:solidFill>
                  <a:srgbClr val="FFFFFF"/>
                </a:solidFill>
              </a:defRPr>
            </a:pPr>
            <a:endParaRPr/>
          </a:p>
        </p:txBody>
      </p:sp>
      <p:sp>
        <p:nvSpPr>
          <p:cNvPr id="336" name="Rektangel"/>
          <p:cNvSpPr/>
          <p:nvPr/>
        </p:nvSpPr>
        <p:spPr>
          <a:xfrm>
            <a:off x="2591440" y="2354375"/>
            <a:ext cx="481923" cy="406401"/>
          </a:xfrm>
          <a:prstGeom prst="rect">
            <a:avLst/>
          </a:prstGeom>
          <a:solidFill>
            <a:srgbClr val="DCDEE0"/>
          </a:solidFill>
          <a:ln w="12700">
            <a:miter lim="400000"/>
          </a:ln>
        </p:spPr>
        <p:txBody>
          <a:bodyPr lIns="50800" tIns="50800" rIns="50800" bIns="50800" anchor="ctr"/>
          <a:lstStyle/>
          <a:p>
            <a:pPr>
              <a:defRPr sz="2400">
                <a:solidFill>
                  <a:srgbClr val="FFFFFF"/>
                </a:solidFill>
              </a:defRPr>
            </a:pPr>
            <a:endParaRPr/>
          </a:p>
        </p:txBody>
      </p:sp>
      <p:sp>
        <p:nvSpPr>
          <p:cNvPr id="337" name="Rektangel"/>
          <p:cNvSpPr/>
          <p:nvPr/>
        </p:nvSpPr>
        <p:spPr>
          <a:xfrm>
            <a:off x="3921977" y="2354375"/>
            <a:ext cx="481923" cy="406401"/>
          </a:xfrm>
          <a:prstGeom prst="rect">
            <a:avLst/>
          </a:prstGeom>
          <a:solidFill>
            <a:srgbClr val="DCDEE0"/>
          </a:solidFill>
          <a:ln w="12700">
            <a:miter lim="400000"/>
          </a:ln>
        </p:spPr>
        <p:txBody>
          <a:bodyPr lIns="50800" tIns="50800" rIns="50800" bIns="50800" anchor="ctr"/>
          <a:lstStyle/>
          <a:p>
            <a:pPr>
              <a:defRPr sz="2400">
                <a:solidFill>
                  <a:srgbClr val="FFFFFF"/>
                </a:solidFill>
              </a:defRPr>
            </a:pPr>
            <a:endParaRPr/>
          </a:p>
        </p:txBody>
      </p:sp>
      <p:sp>
        <p:nvSpPr>
          <p:cNvPr id="338" name="Rektangel"/>
          <p:cNvSpPr/>
          <p:nvPr/>
        </p:nvSpPr>
        <p:spPr>
          <a:xfrm>
            <a:off x="5365919" y="2354375"/>
            <a:ext cx="481923" cy="406401"/>
          </a:xfrm>
          <a:prstGeom prst="rect">
            <a:avLst/>
          </a:prstGeom>
          <a:solidFill>
            <a:srgbClr val="DCDEE0"/>
          </a:solidFill>
          <a:ln w="12700">
            <a:miter lim="400000"/>
          </a:ln>
        </p:spPr>
        <p:txBody>
          <a:bodyPr lIns="50800" tIns="50800" rIns="50800" bIns="50800" anchor="ctr"/>
          <a:lstStyle/>
          <a:p>
            <a:pPr>
              <a:defRPr sz="2400">
                <a:solidFill>
                  <a:srgbClr val="FFFFFF"/>
                </a:solidFill>
              </a:defRPr>
            </a:pPr>
            <a:endParaRPr/>
          </a:p>
        </p:txBody>
      </p:sp>
      <p:sp>
        <p:nvSpPr>
          <p:cNvPr id="339" name="Oval"/>
          <p:cNvSpPr/>
          <p:nvPr/>
        </p:nvSpPr>
        <p:spPr>
          <a:xfrm>
            <a:off x="2474551" y="3402605"/>
            <a:ext cx="1161476" cy="1072737"/>
          </a:xfrm>
          <a:prstGeom prst="ellipse">
            <a:avLst/>
          </a:prstGeom>
          <a:ln w="508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40" name="Linje"/>
          <p:cNvSpPr/>
          <p:nvPr/>
        </p:nvSpPr>
        <p:spPr>
          <a:xfrm>
            <a:off x="460491" y="2323827"/>
            <a:ext cx="5948924" cy="1"/>
          </a:xfrm>
          <a:prstGeom prst="line">
            <a:avLst/>
          </a:prstGeom>
          <a:ln w="50800">
            <a:solidFill>
              <a:srgbClr val="FFFFFF"/>
            </a:solidFill>
            <a:miter lim="400000"/>
          </a:ln>
        </p:spPr>
        <p:txBody>
          <a:bodyPr lIns="50800" tIns="50800" rIns="50800" bIns="50800" anchor="ctr"/>
          <a:lstStyle/>
          <a:p>
            <a:pPr>
              <a:defRPr sz="2400"/>
            </a:pPr>
            <a:endParaRPr/>
          </a:p>
        </p:txBody>
      </p:sp>
      <p:sp>
        <p:nvSpPr>
          <p:cNvPr id="341" name="Rektangel"/>
          <p:cNvSpPr/>
          <p:nvPr/>
        </p:nvSpPr>
        <p:spPr>
          <a:xfrm>
            <a:off x="498329" y="482604"/>
            <a:ext cx="5873248" cy="1798878"/>
          </a:xfrm>
          <a:prstGeom prst="rect">
            <a:avLst/>
          </a:prstGeom>
          <a:gradFill>
            <a:gsLst>
              <a:gs pos="0">
                <a:schemeClr val="accent3">
                  <a:satOff val="18648"/>
                  <a:lumOff val="5971"/>
                  <a:alpha val="43334"/>
                </a:schemeClr>
              </a:gs>
              <a:gs pos="100000">
                <a:srgbClr val="FFFFFF">
                  <a:alpha val="43334"/>
                </a:srgbClr>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42" name="Linje"/>
          <p:cNvSpPr/>
          <p:nvPr/>
        </p:nvSpPr>
        <p:spPr>
          <a:xfrm flipV="1">
            <a:off x="2804443" y="1915244"/>
            <a:ext cx="701060" cy="1557829"/>
          </a:xfrm>
          <a:prstGeom prst="line">
            <a:avLst/>
          </a:prstGeom>
          <a:ln w="25400">
            <a:solidFill>
              <a:srgbClr val="FFFFFF"/>
            </a:solidFill>
            <a:miter lim="400000"/>
            <a:tailEnd type="triangle"/>
          </a:ln>
        </p:spPr>
        <p:txBody>
          <a:bodyPr lIns="50800" tIns="50800" rIns="50800" bIns="50800" anchor="ctr"/>
          <a:lstStyle/>
          <a:p>
            <a:pPr>
              <a:defRPr sz="2400"/>
            </a:pPr>
            <a:endParaRPr/>
          </a:p>
        </p:txBody>
      </p:sp>
      <p:sp>
        <p:nvSpPr>
          <p:cNvPr id="343" name="Linje"/>
          <p:cNvSpPr/>
          <p:nvPr/>
        </p:nvSpPr>
        <p:spPr>
          <a:xfrm flipV="1">
            <a:off x="3716565" y="1924741"/>
            <a:ext cx="1" cy="600024"/>
          </a:xfrm>
          <a:prstGeom prst="line">
            <a:avLst/>
          </a:prstGeom>
          <a:ln w="25400">
            <a:solidFill>
              <a:srgbClr val="FFFFFF"/>
            </a:solidFill>
            <a:custDash>
              <a:ds d="200000" sp="200000"/>
            </a:custDash>
            <a:miter lim="400000"/>
            <a:tailEnd type="triangle"/>
          </a:ln>
        </p:spPr>
        <p:txBody>
          <a:bodyPr lIns="50800" tIns="50800" rIns="50800" bIns="50800" anchor="ctr"/>
          <a:lstStyle/>
          <a:p>
            <a:pPr>
              <a:defRPr sz="2400"/>
            </a:pPr>
            <a:endParaRPr/>
          </a:p>
        </p:txBody>
      </p:sp>
      <p:grpSp>
        <p:nvGrpSpPr>
          <p:cNvPr id="346" name="Gruppera"/>
          <p:cNvGrpSpPr/>
          <p:nvPr/>
        </p:nvGrpSpPr>
        <p:grpSpPr>
          <a:xfrm>
            <a:off x="3906691" y="1583360"/>
            <a:ext cx="481923" cy="406401"/>
            <a:chOff x="0" y="0"/>
            <a:chExt cx="481921" cy="406400"/>
          </a:xfrm>
        </p:grpSpPr>
        <p:sp>
          <p:nvSpPr>
            <p:cNvPr id="344" name="Rektangel"/>
            <p:cNvSpPr/>
            <p:nvPr/>
          </p:nvSpPr>
          <p:spPr>
            <a:xfrm>
              <a:off x="0" y="0"/>
              <a:ext cx="481922" cy="406400"/>
            </a:xfrm>
            <a:prstGeom prst="rect">
              <a:avLst/>
            </a:pr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45" name="9"/>
            <p:cNvSpPr txBox="1"/>
            <p:nvPr/>
          </p:nvSpPr>
          <p:spPr>
            <a:xfrm>
              <a:off x="113179" y="0"/>
              <a:ext cx="255564"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9</a:t>
              </a:r>
            </a:p>
          </p:txBody>
        </p:sp>
      </p:grpSp>
    </p:spTree>
  </p:cSld>
  <p:clrMapOvr>
    <a:masterClrMapping/>
  </p:clrMapOvr>
  <p:transition spd="med"/>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788</TotalTime>
  <Words>1593</Words>
  <Application>Microsoft Office PowerPoint</Application>
  <PresentationFormat>Anpassad</PresentationFormat>
  <Paragraphs>313</Paragraphs>
  <Slides>13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Helvetica</vt:lpstr>
      <vt:lpstr>Helvetica Light</vt:lpstr>
      <vt:lpstr>Helvetica Neue</vt:lpstr>
      <vt:lpstr>Helvetica Neue Light</vt:lpstr>
      <vt:lpstr>White</vt:lpstr>
      <vt:lpstr>PowerPoint-presentation</vt:lpstr>
      <vt:lpstr>Vad är ett spelsystem?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Nilsson</dc:creator>
  <cp:lastModifiedBy>Daniel Nilsson</cp:lastModifiedBy>
  <cp:revision>43</cp:revision>
  <dcterms:modified xsi:type="dcterms:W3CDTF">2020-07-02T06:23:05Z</dcterms:modified>
</cp:coreProperties>
</file>