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2" r:id="rId4"/>
    <p:sldId id="271" r:id="rId5"/>
    <p:sldId id="269" r:id="rId6"/>
    <p:sldId id="260" r:id="rId7"/>
    <p:sldId id="267" r:id="rId8"/>
    <p:sldId id="268" r:id="rId9"/>
    <p:sldId id="275" r:id="rId10"/>
    <p:sldId id="274" r:id="rId11"/>
    <p:sldId id="273" r:id="rId12"/>
    <p:sldId id="277" r:id="rId13"/>
    <p:sldId id="270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414A0-4025-462A-9E7F-A609CC884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59606F-C904-4765-A019-71D80BE6B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85245-6BB2-4ED4-A8C5-555574DFE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0FB05-3A15-4359-A499-2A1FC824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55C45-D57F-4395-801A-383DC6F5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87BA-C039-402A-A53B-10A721D3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41A67-2A19-4F95-A3FA-A6F323C84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7F3DB-DB91-4578-8E35-946067FF5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49CF9-2341-4532-8F1B-1D00F825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CE634-ECDA-496A-B3F1-13018E3A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61FEC6-82CE-4B5C-92B0-A50BCC3E6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BAAAD-BF8A-465A-855A-E637C9C24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E79F5-72AA-4A0C-B30D-D1F49FFD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0236A-7324-4965-9AF9-AB7CA9B2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7792-1F2A-4BA9-9DCF-1FAD8052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8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3EB8E-C0DC-4FBF-A626-FC7CC447E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45B99-CBE9-4261-A414-0BE4870A5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FBD19-893A-41EB-A4B8-B48675E8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FB13-5992-40E1-A5CF-6C1F59B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FE0DC-B81E-40F0-9891-3A45A33D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0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5F9B-1824-4A35-A6DE-A5726601C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378D3-2C0F-4F13-98F4-98C20547A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A1667-146C-43EE-B550-5CA924418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58528-8172-4FB7-B324-0C76EE73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956CB-5BB2-4461-86B5-58E973EAB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2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B023E-1E33-4660-B701-4ABFCE8C5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6D40-B38E-45A1-A385-C502199F5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1E3CE8-C550-4841-AFCB-E4E4AEBDD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3BF25-9E4C-4309-8A9E-B6AC668B9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54F92-D5C2-4546-849D-A3968726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397EF-D14B-4A3D-9717-462E9C91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D1CA5-F28C-45ED-9A9F-64966F6E0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97C3B-E454-4D58-A898-B592508D7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28439-BD7F-4804-A09C-AA7D0FB9F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4DF033-CFA9-40AE-8334-F6A5BE3C6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17B9B-D2CF-415A-BCDA-CA6203F0A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DFF1F8-A427-4A87-B623-82E4C538A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B691B1-9CD3-4AB5-879F-5401F01D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6C13F-0C92-4E18-8B69-792A3C44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E0B2-7B23-4BF3-9D89-385BA0CCB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F41610-880B-4E1B-A7CA-806EE90B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0AD88-C17A-4C60-AB6A-8DAA4EAF2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915A3-9049-4896-873E-F3DBFF545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3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CB9995-01FC-4E8F-BB2C-3F0BEFF1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E8CC88-AB74-4A2F-962E-5BF707498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5321A-BFAD-42DA-9B42-A7CD226F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7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4CB3C-6838-4F73-AA0E-7F9E0B7EB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8C3AA-BEE3-4AFE-8CAA-DC9A4A7E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FCEE1-8B8B-4E0E-A241-6CD642142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9B235-4CE8-4AC5-B7BA-75148DCC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15B7F-D3B9-4EAA-A203-B8B99722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80FDD-5D16-4A9C-A74F-F8B241B5F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6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51BC-5096-4F09-894C-CDC6A4502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C6CFA2-0BEE-4B29-AA15-9A1833F55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D4958-092B-44CC-AD9D-381F3422D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40C2C-6FF6-4874-B243-3942E3C3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7C503-A046-4955-8172-033E61F9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13B16-1D13-4CA7-B6A3-8100BD65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5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55D3AC-282F-4ACA-9DCA-B56F64DA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D68BD-34DF-4EAA-8CAD-E312B3A4A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146F8-F08D-42B6-9862-597E2EDA4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E3B48-E5B6-49B2-8D25-8DB0864AD72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FF507-12B4-403E-8D0A-BDE380646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DD062-279D-4217-B9FA-E4A5256C3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A3A75-67F6-43FB-B099-3F03CCD1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8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webcal://cal.laget.se/3333333.i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20FD-0B69-44CE-97B0-F02504058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sv-SE" sz="5400"/>
              <a:t>ÖBU Celitics</a:t>
            </a:r>
            <a:endParaRPr lang="en-US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A5E9D6-60D1-44AD-AD1B-A044DC01C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Föräldramöte 2023-09-07</a:t>
            </a:r>
            <a:endParaRPr lang="en-US" sz="2000" dirty="0"/>
          </a:p>
        </p:txBody>
      </p:sp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7DF4413-49FC-475B-802C-781BF45992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" r="1" b="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158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07"/>
            <a:ext cx="9464040" cy="4437775"/>
          </a:xfrm>
        </p:spPr>
        <p:txBody>
          <a:bodyPr>
            <a:normAutofit/>
          </a:bodyPr>
          <a:lstStyle/>
          <a:p>
            <a:r>
              <a:rPr lang="sv-SE" dirty="0"/>
              <a:t>Förra året sålde vi Toapapper samt Ängekassen</a:t>
            </a:r>
          </a:p>
          <a:p>
            <a:pPr lvl="1"/>
            <a:r>
              <a:rPr lang="sv-SE" dirty="0"/>
              <a:t>Total intäkt 25.000</a:t>
            </a:r>
          </a:p>
          <a:p>
            <a:pPr lvl="1"/>
            <a:endParaRPr lang="sv-SE" dirty="0"/>
          </a:p>
          <a:p>
            <a:r>
              <a:rPr lang="sv-SE" dirty="0"/>
              <a:t>Ska vi sälja mer (vad och när?)</a:t>
            </a:r>
          </a:p>
          <a:p>
            <a:pPr lvl="1"/>
            <a:r>
              <a:rPr lang="sv-SE" dirty="0" err="1"/>
              <a:t>Platspåsar</a:t>
            </a:r>
            <a:r>
              <a:rPr lang="sv-SE" dirty="0"/>
              <a:t> redan gjord (vinst ca 12.000)</a:t>
            </a:r>
          </a:p>
          <a:p>
            <a:pPr lvl="1"/>
            <a:r>
              <a:rPr lang="sv-SE" dirty="0"/>
              <a:t>Ny försäljning av toapapper nu (Elias pappa Ante tar hand om den)</a:t>
            </a:r>
          </a:p>
          <a:p>
            <a:pPr lvl="1"/>
            <a:r>
              <a:rPr lang="sv-SE" dirty="0" err="1"/>
              <a:t>Salmin</a:t>
            </a:r>
            <a:r>
              <a:rPr lang="sv-SE" dirty="0"/>
              <a:t> i Nov (Ingemars mamma Maria kollar upp det)</a:t>
            </a:r>
          </a:p>
          <a:p>
            <a:pPr lvl="1"/>
            <a:r>
              <a:rPr lang="sv-SE" dirty="0"/>
              <a:t>xxx Feb?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Försäljning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E2014E-AB12-4740-911B-A9575ACB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846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07"/>
            <a:ext cx="9464040" cy="4437775"/>
          </a:xfrm>
        </p:spPr>
        <p:txBody>
          <a:bodyPr>
            <a:normAutofit/>
          </a:bodyPr>
          <a:lstStyle/>
          <a:p>
            <a:r>
              <a:rPr lang="sv-SE" dirty="0"/>
              <a:t>Bara matcher i Stockholm</a:t>
            </a:r>
          </a:p>
          <a:p>
            <a:r>
              <a:rPr lang="sv-SE" dirty="0"/>
              <a:t>Sammandrag ca 1 gång/månad</a:t>
            </a:r>
          </a:p>
          <a:p>
            <a:r>
              <a:rPr lang="sv-SE" dirty="0"/>
              <a:t>Resa med buss tillsammans med andra ÖBU lag</a:t>
            </a:r>
          </a:p>
          <a:p>
            <a:pPr lvl="1"/>
            <a:r>
              <a:rPr lang="sv-SE" dirty="0"/>
              <a:t>Max 4 lag får plats i buss, övriga får åka tåg (i år är det 6 lag från ÖBU som spelar i serien)</a:t>
            </a:r>
          </a:p>
          <a:p>
            <a:pPr lvl="1"/>
            <a:r>
              <a:rPr lang="sv-SE" dirty="0"/>
              <a:t>Förslagsvis åker man ner med 10 spelare och 2 ledare</a:t>
            </a:r>
          </a:p>
          <a:p>
            <a:r>
              <a:rPr lang="sv-SE" dirty="0"/>
              <a:t>Boende på Scandic Järva Krog (bra pris genom klubben)</a:t>
            </a:r>
          </a:p>
          <a:p>
            <a:r>
              <a:rPr lang="sv-SE" dirty="0"/>
              <a:t>Totalkostnad för en säsong: ca 120.000 SEK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Stockholmsserien 2024/2025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E2014E-AB12-4740-911B-A9575ACB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527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07"/>
            <a:ext cx="9464040" cy="4437775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Gymmet på Sporthallen</a:t>
            </a:r>
          </a:p>
          <a:p>
            <a:r>
              <a:rPr lang="sv-SE" dirty="0"/>
              <a:t>Helt gratis</a:t>
            </a:r>
          </a:p>
          <a:p>
            <a:r>
              <a:rPr lang="sv-SE" dirty="0"/>
              <a:t>Finns lista i receptionen som man prickar av innan träning</a:t>
            </a:r>
          </a:p>
          <a:p>
            <a:r>
              <a:rPr lang="sv-SE" dirty="0"/>
              <a:t>Träningstider</a:t>
            </a:r>
          </a:p>
          <a:p>
            <a:pPr lvl="1"/>
            <a:r>
              <a:rPr lang="sv-SE" dirty="0"/>
              <a:t>Vardagar 17-22</a:t>
            </a:r>
          </a:p>
          <a:p>
            <a:pPr lvl="1"/>
            <a:r>
              <a:rPr lang="sv-SE" dirty="0" err="1"/>
              <a:t>Lör</a:t>
            </a:r>
            <a:r>
              <a:rPr lang="sv-SE" dirty="0"/>
              <a:t>/Sön 10-18 </a:t>
            </a:r>
          </a:p>
          <a:p>
            <a:r>
              <a:rPr lang="sv-SE" dirty="0"/>
              <a:t>Alltid en vuxen med</a:t>
            </a:r>
          </a:p>
          <a:p>
            <a:r>
              <a:rPr lang="sv-SE" dirty="0"/>
              <a:t>Ska någon iväg och träna så kan man skriva på laget för att samordna</a:t>
            </a:r>
          </a:p>
          <a:p>
            <a:endParaRPr lang="sv-SE" dirty="0"/>
          </a:p>
          <a:p>
            <a:r>
              <a:rPr lang="sv-SE" dirty="0"/>
              <a:t>Fördelar: bygga styrka, träna spänts, explosivitet och i skadeförebyggande syfte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Styrketräning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E2014E-AB12-4740-911B-A9575ACB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933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07"/>
            <a:ext cx="9464040" cy="4437775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Vi väntar på leverans av kläderna</a:t>
            </a:r>
          </a:p>
          <a:p>
            <a:pPr lvl="1"/>
            <a:r>
              <a:rPr lang="sv-SE" dirty="0"/>
              <a:t>En uppsättning vita </a:t>
            </a:r>
            <a:r>
              <a:rPr lang="sv-SE" dirty="0" err="1"/>
              <a:t>shors</a:t>
            </a:r>
            <a:r>
              <a:rPr lang="sv-SE" dirty="0"/>
              <a:t>/linnen </a:t>
            </a:r>
          </a:p>
          <a:p>
            <a:pPr lvl="1"/>
            <a:r>
              <a:rPr lang="sv-SE" dirty="0"/>
              <a:t>En uppsättning blåa </a:t>
            </a:r>
            <a:r>
              <a:rPr lang="sv-SE" dirty="0" err="1"/>
              <a:t>shors</a:t>
            </a:r>
            <a:r>
              <a:rPr lang="sv-SE" dirty="0"/>
              <a:t>/linnen </a:t>
            </a:r>
          </a:p>
          <a:p>
            <a:pPr lvl="1"/>
            <a:r>
              <a:rPr lang="sv-SE" dirty="0"/>
              <a:t>En uppvärmningströja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Kostnad</a:t>
            </a:r>
          </a:p>
          <a:p>
            <a:pPr lvl="1"/>
            <a:r>
              <a:rPr lang="sv-SE" dirty="0"/>
              <a:t>Vi har inte fått det slutgiltiga priset men det ser ut att bli ca 270:-</a:t>
            </a:r>
          </a:p>
          <a:p>
            <a:pPr lvl="1"/>
            <a:endParaRPr lang="sv-SE" dirty="0"/>
          </a:p>
          <a:p>
            <a:r>
              <a:rPr lang="sv-SE" dirty="0"/>
              <a:t>Ett stort </a:t>
            </a:r>
            <a:r>
              <a:rPr lang="sv-SE" sz="3600" dirty="0"/>
              <a:t>TACK</a:t>
            </a:r>
            <a:r>
              <a:rPr lang="sv-SE" dirty="0"/>
              <a:t>, igen, till våra sponsorer</a:t>
            </a:r>
          </a:p>
          <a:p>
            <a:pPr lvl="1"/>
            <a:r>
              <a:rPr lang="sv-SE" dirty="0"/>
              <a:t>Storsjökakel</a:t>
            </a:r>
          </a:p>
          <a:p>
            <a:pPr lvl="1"/>
            <a:r>
              <a:rPr lang="sv-SE" dirty="0"/>
              <a:t>Ajax El</a:t>
            </a:r>
          </a:p>
          <a:p>
            <a:pPr lvl="1"/>
            <a:r>
              <a:rPr lang="sv-SE" dirty="0"/>
              <a:t>JBEL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Kläder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E2014E-AB12-4740-911B-A9575ACB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581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Kläder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E2014E-AB12-4740-911B-A9575ACB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5CE15-15A2-8504-0618-25CBF50110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35100"/>
            <a:ext cx="3274088" cy="4813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67CC542-D3E7-3552-20C5-8C450922A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6508" y="1435100"/>
            <a:ext cx="4093823" cy="4813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E7D2E54-8708-69BF-5BF6-6EF59B83D7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9071" y="1435100"/>
            <a:ext cx="3521839" cy="22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7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8FFCC-6BF5-4283-B701-5447239B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Laget.se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498"/>
            <a:ext cx="10515600" cy="4846701"/>
          </a:xfrm>
        </p:spPr>
        <p:txBody>
          <a:bodyPr>
            <a:normAutofit/>
          </a:bodyPr>
          <a:lstStyle/>
          <a:p>
            <a:r>
              <a:rPr lang="sv-SE" sz="2000" dirty="0"/>
              <a:t>All information går via laget.se</a:t>
            </a:r>
          </a:p>
          <a:p>
            <a:pPr lvl="1"/>
            <a:r>
              <a:rPr lang="sv-SE" sz="1800" dirty="0"/>
              <a:t>Träningstider / Matcher / Försäljning / Allmän information</a:t>
            </a:r>
          </a:p>
          <a:p>
            <a:endParaRPr lang="sv-SE" sz="2000" dirty="0"/>
          </a:p>
          <a:p>
            <a:r>
              <a:rPr lang="sv-SE" sz="2000" dirty="0"/>
              <a:t>Se till att läs denna information (samt vara på kallelser så snart ni kan)</a:t>
            </a:r>
          </a:p>
          <a:p>
            <a:endParaRPr lang="sv-SE" sz="2000" dirty="0"/>
          </a:p>
          <a:p>
            <a:r>
              <a:rPr lang="sv-SE" sz="2000" dirty="0"/>
              <a:t>Aktivera notiser för nyheter/kallelser (</a:t>
            </a:r>
            <a:r>
              <a:rPr lang="sv-SE" sz="2000" b="1" dirty="0"/>
              <a:t>och läs eran mail</a:t>
            </a:r>
            <a:r>
              <a:rPr lang="sv-SE" sz="2000" dirty="0"/>
              <a:t>)</a:t>
            </a:r>
          </a:p>
          <a:p>
            <a:pPr lvl="1"/>
            <a:r>
              <a:rPr lang="sv-SE" sz="1800" dirty="0"/>
              <a:t>Man kan även synka lagets kalender med eran kalender i mobilen så alla aktiviteter syns där.</a:t>
            </a:r>
          </a:p>
          <a:p>
            <a:pPr lvl="1"/>
            <a:r>
              <a:rPr lang="sv-SE" sz="1800" dirty="0"/>
              <a:t>iPhone: ange </a:t>
            </a:r>
            <a:r>
              <a:rPr lang="sv-SE" sz="1800" dirty="0">
                <a:hlinkClick r:id="rId2"/>
              </a:rPr>
              <a:t>webcal://cal.laget.se/3333333.ics</a:t>
            </a:r>
            <a:r>
              <a:rPr lang="sv-SE" sz="1800" dirty="0"/>
              <a:t> i webbläsaren och klicka sedan på Abonnera/Prenumerera</a:t>
            </a:r>
          </a:p>
          <a:p>
            <a:pPr lvl="1"/>
            <a:r>
              <a:rPr lang="sv-SE" sz="1800" dirty="0"/>
              <a:t>Android &amp; Google: Logg in på Google-kalendern via en dator och klicka på plusknappen ovanför Mina kalendrar. Välj att ange </a:t>
            </a:r>
            <a:r>
              <a:rPr lang="sv-SE" sz="1800" dirty="0">
                <a:hlinkClick r:id="rId2"/>
              </a:rPr>
              <a:t>webcal://cal.laget.se/3333333.ics</a:t>
            </a:r>
            <a:r>
              <a:rPr lang="sv-SE" sz="1800" dirty="0"/>
              <a:t> och klicka på ”Lägg till kalender”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 err="1"/>
              <a:t>Appen</a:t>
            </a:r>
            <a:r>
              <a:rPr lang="sv-SE" sz="2000" dirty="0"/>
              <a:t>, använder ni inte den så föreslår vi att ni gör det</a:t>
            </a:r>
          </a:p>
          <a:p>
            <a:pPr lvl="1"/>
            <a:r>
              <a:rPr lang="sv-SE" sz="1800" dirty="0"/>
              <a:t>Enkelt att se kalendern, kallelser och information</a:t>
            </a:r>
          </a:p>
          <a:p>
            <a:pPr lvl="1"/>
            <a:endParaRPr lang="sv-SE" sz="1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D26045C-934C-4676-A6A5-97E44924C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9648" y="5565648"/>
            <a:ext cx="1292352" cy="129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00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8FFCC-6BF5-4283-B701-5447239B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49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v-SE" sz="2400" dirty="0"/>
              <a:t>Träningstider</a:t>
            </a:r>
          </a:p>
          <a:p>
            <a:pPr lvl="1"/>
            <a:r>
              <a:rPr lang="sv-SE" sz="1800" dirty="0"/>
              <a:t>Tisdagar 16:30 – 18:00, Odensalaskolan</a:t>
            </a:r>
          </a:p>
          <a:p>
            <a:pPr lvl="1"/>
            <a:r>
              <a:rPr lang="sv-SE" sz="1800" dirty="0"/>
              <a:t>Torsdagar 18:30 – 20:00, Odensalaskolan</a:t>
            </a:r>
          </a:p>
          <a:p>
            <a:pPr lvl="1"/>
            <a:r>
              <a:rPr lang="sv-SE" sz="1800" dirty="0"/>
              <a:t>Söndagar 15:30 – 17:00, Odensalaskolan</a:t>
            </a:r>
          </a:p>
          <a:p>
            <a:pPr lvl="1"/>
            <a:endParaRPr lang="sv-SE" sz="1800" dirty="0"/>
          </a:p>
          <a:p>
            <a:r>
              <a:rPr lang="sv-SE" sz="2400" dirty="0"/>
              <a:t>Tränare</a:t>
            </a:r>
          </a:p>
          <a:p>
            <a:pPr lvl="1"/>
            <a:r>
              <a:rPr lang="sv-SE" sz="1800" dirty="0"/>
              <a:t>Oskar Alm, Tisdagar &amp; Torsdagar</a:t>
            </a:r>
          </a:p>
          <a:p>
            <a:pPr lvl="1"/>
            <a:r>
              <a:rPr lang="sv-SE" sz="1800" dirty="0"/>
              <a:t>Simon Jonsson, Tisdagar &amp; Torsdagar</a:t>
            </a:r>
          </a:p>
          <a:p>
            <a:pPr lvl="1"/>
            <a:r>
              <a:rPr lang="sv-SE" sz="1800" dirty="0"/>
              <a:t>Johan </a:t>
            </a:r>
            <a:r>
              <a:rPr lang="sv-SE" sz="1800" dirty="0" err="1"/>
              <a:t>Birkemo</a:t>
            </a:r>
            <a:r>
              <a:rPr lang="sv-SE" sz="1800" dirty="0"/>
              <a:t>, Söndagar</a:t>
            </a:r>
          </a:p>
          <a:p>
            <a:pPr lvl="1"/>
            <a:r>
              <a:rPr lang="sv-SE" sz="1800" dirty="0"/>
              <a:t>Mattias Benerfalk, Söndagar</a:t>
            </a:r>
          </a:p>
          <a:p>
            <a:pPr lvl="1"/>
            <a:endParaRPr lang="sv-SE" sz="1800" dirty="0"/>
          </a:p>
          <a:p>
            <a:r>
              <a:rPr lang="sv-SE" sz="2200" dirty="0"/>
              <a:t>Spelare</a:t>
            </a:r>
          </a:p>
          <a:p>
            <a:pPr lvl="1"/>
            <a:r>
              <a:rPr lang="sv-SE" sz="1800" dirty="0"/>
              <a:t>16 </a:t>
            </a:r>
            <a:r>
              <a:rPr lang="sv-SE" sz="1800" dirty="0" err="1"/>
              <a:t>st</a:t>
            </a:r>
            <a:endParaRPr lang="sv-SE" sz="1800" dirty="0"/>
          </a:p>
          <a:p>
            <a:pPr lvl="1"/>
            <a:endParaRPr lang="sv-SE" sz="1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D26045C-934C-4676-A6A5-97E44924C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9648" y="5565648"/>
            <a:ext cx="1292352" cy="129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78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8FFCC-6BF5-4283-B701-5447239B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 U14-serien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152" y="1550711"/>
            <a:ext cx="5257800" cy="4351338"/>
          </a:xfrm>
        </p:spPr>
        <p:txBody>
          <a:bodyPr>
            <a:normAutofit/>
          </a:bodyPr>
          <a:lstStyle/>
          <a:p>
            <a:r>
              <a:rPr lang="sv-SE" sz="2400" dirty="0"/>
              <a:t>Vi spelar 20 matcher</a:t>
            </a:r>
          </a:p>
          <a:p>
            <a:pPr lvl="1"/>
            <a:r>
              <a:rPr lang="sv-SE" sz="1800" dirty="0"/>
              <a:t>Bräcke</a:t>
            </a:r>
          </a:p>
          <a:p>
            <a:pPr lvl="1"/>
            <a:r>
              <a:rPr lang="sv-SE" sz="1800" dirty="0"/>
              <a:t>Härnösand </a:t>
            </a:r>
            <a:r>
              <a:rPr lang="sv-SE" sz="1800" dirty="0" err="1"/>
              <a:t>Miracles</a:t>
            </a:r>
            <a:endParaRPr lang="sv-SE" sz="1800" dirty="0"/>
          </a:p>
          <a:p>
            <a:pPr lvl="1"/>
            <a:r>
              <a:rPr lang="sv-SE" sz="1800" dirty="0"/>
              <a:t>Kramfors P14</a:t>
            </a:r>
          </a:p>
          <a:p>
            <a:pPr lvl="1"/>
            <a:r>
              <a:rPr lang="sv-SE" sz="1800" dirty="0"/>
              <a:t>Ragunda P14</a:t>
            </a:r>
          </a:p>
          <a:p>
            <a:pPr lvl="1"/>
            <a:r>
              <a:rPr lang="sv-SE" sz="1800" dirty="0"/>
              <a:t>Sundsvall P14</a:t>
            </a:r>
          </a:p>
          <a:p>
            <a:pPr lvl="1"/>
            <a:r>
              <a:rPr lang="sv-SE" sz="1800" dirty="0"/>
              <a:t>Svall/</a:t>
            </a:r>
            <a:r>
              <a:rPr lang="sv-SE" sz="1800" dirty="0" err="1"/>
              <a:t>Stöde</a:t>
            </a:r>
            <a:r>
              <a:rPr lang="sv-SE" sz="1800" dirty="0"/>
              <a:t> P14</a:t>
            </a:r>
          </a:p>
          <a:p>
            <a:pPr lvl="1"/>
            <a:r>
              <a:rPr lang="sv-SE" sz="1800" dirty="0"/>
              <a:t>Ånge</a:t>
            </a:r>
          </a:p>
          <a:p>
            <a:pPr lvl="1"/>
            <a:r>
              <a:rPr lang="sv-SE" sz="1800" dirty="0"/>
              <a:t>ÖBU Blazers (P10-12)</a:t>
            </a:r>
          </a:p>
          <a:p>
            <a:pPr lvl="1"/>
            <a:r>
              <a:rPr lang="sv-SE" sz="1800" dirty="0"/>
              <a:t>ÖBU Frösö Knicks</a:t>
            </a:r>
          </a:p>
          <a:p>
            <a:pPr lvl="1"/>
            <a:r>
              <a:rPr lang="sv-SE" sz="1800" dirty="0"/>
              <a:t>ÖBU </a:t>
            </a:r>
            <a:r>
              <a:rPr lang="sv-SE" sz="1800" dirty="0" err="1"/>
              <a:t>Great</a:t>
            </a:r>
            <a:r>
              <a:rPr lang="sv-SE" sz="1800" dirty="0"/>
              <a:t> Lakers (P10/11)</a:t>
            </a:r>
          </a:p>
          <a:p>
            <a:pPr lvl="1"/>
            <a:endParaRPr lang="sv-SE" sz="1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D26045C-934C-4676-A6A5-97E44924C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9648" y="5565648"/>
            <a:ext cx="1292352" cy="129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255CB3F-07BF-94B5-3E24-4DBE8F3C5739}"/>
              </a:ext>
            </a:extLst>
          </p:cNvPr>
          <p:cNvSpPr txBox="1">
            <a:spLocks/>
          </p:cNvSpPr>
          <p:nvPr/>
        </p:nvSpPr>
        <p:spPr>
          <a:xfrm>
            <a:off x="4723002" y="1585360"/>
            <a:ext cx="42808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/>
              <a:t>Matchdagar (preliminärt)</a:t>
            </a:r>
          </a:p>
          <a:p>
            <a:pPr lvl="1"/>
            <a:r>
              <a:rPr lang="sv-SE" sz="1800" dirty="0" err="1"/>
              <a:t>Lör</a:t>
            </a:r>
            <a:r>
              <a:rPr lang="sv-SE" sz="1800" dirty="0"/>
              <a:t> Sep 30 (H)</a:t>
            </a:r>
          </a:p>
          <a:p>
            <a:pPr lvl="1"/>
            <a:r>
              <a:rPr lang="sv-SE" sz="1800" dirty="0" err="1"/>
              <a:t>Lör</a:t>
            </a:r>
            <a:r>
              <a:rPr lang="sv-SE" sz="1800" dirty="0"/>
              <a:t> </a:t>
            </a:r>
            <a:r>
              <a:rPr lang="sv-SE" sz="1800" dirty="0" err="1"/>
              <a:t>Oct</a:t>
            </a:r>
            <a:r>
              <a:rPr lang="sv-SE" sz="1800" dirty="0"/>
              <a:t> 7 (B, Härnösand)</a:t>
            </a:r>
          </a:p>
          <a:p>
            <a:pPr lvl="1"/>
            <a:r>
              <a:rPr lang="sv-SE" sz="1800" dirty="0" err="1"/>
              <a:t>Fre</a:t>
            </a:r>
            <a:r>
              <a:rPr lang="sv-SE" sz="1800" dirty="0"/>
              <a:t> </a:t>
            </a:r>
            <a:r>
              <a:rPr lang="sv-SE" sz="1800" dirty="0" err="1"/>
              <a:t>Oct</a:t>
            </a:r>
            <a:r>
              <a:rPr lang="sv-SE" sz="1800" dirty="0"/>
              <a:t> 13 (H)</a:t>
            </a:r>
          </a:p>
          <a:p>
            <a:pPr lvl="1"/>
            <a:r>
              <a:rPr lang="sv-SE" sz="1800" dirty="0"/>
              <a:t>Sön </a:t>
            </a:r>
            <a:r>
              <a:rPr lang="sv-SE" sz="1800" dirty="0" err="1"/>
              <a:t>Oct</a:t>
            </a:r>
            <a:r>
              <a:rPr lang="sv-SE" sz="1800" dirty="0"/>
              <a:t> 15 (B, Östersund)</a:t>
            </a:r>
          </a:p>
          <a:p>
            <a:pPr lvl="1"/>
            <a:r>
              <a:rPr lang="sv-SE" sz="1800" dirty="0" err="1"/>
              <a:t>Lör</a:t>
            </a:r>
            <a:r>
              <a:rPr lang="sv-SE" sz="1800" dirty="0"/>
              <a:t> </a:t>
            </a:r>
            <a:r>
              <a:rPr lang="sv-SE" sz="1800" dirty="0" err="1"/>
              <a:t>Oct</a:t>
            </a:r>
            <a:r>
              <a:rPr lang="sv-SE" sz="1800" dirty="0"/>
              <a:t> 28 (H)</a:t>
            </a:r>
          </a:p>
          <a:p>
            <a:pPr lvl="1"/>
            <a:r>
              <a:rPr lang="sv-SE" sz="1800" dirty="0"/>
              <a:t>Tor Nov 9 (B, Östersund)</a:t>
            </a:r>
          </a:p>
          <a:p>
            <a:pPr lvl="1"/>
            <a:r>
              <a:rPr lang="sv-SE" sz="1800" dirty="0"/>
              <a:t>Sön Nov 26 (H)</a:t>
            </a:r>
          </a:p>
          <a:p>
            <a:pPr lvl="1"/>
            <a:r>
              <a:rPr lang="sv-SE" sz="1800" dirty="0" err="1"/>
              <a:t>Lör</a:t>
            </a:r>
            <a:r>
              <a:rPr lang="sv-SE" sz="1800" dirty="0"/>
              <a:t> Dec 2 * 2 (B, Sundsvall)</a:t>
            </a:r>
          </a:p>
          <a:p>
            <a:pPr lvl="1"/>
            <a:r>
              <a:rPr lang="sv-SE" sz="1800" dirty="0" err="1"/>
              <a:t>Lör</a:t>
            </a:r>
            <a:r>
              <a:rPr lang="sv-SE" sz="1800" dirty="0"/>
              <a:t> Jan 20 * 2 (B, Ånge/Bräcke)</a:t>
            </a:r>
          </a:p>
          <a:p>
            <a:pPr lvl="1"/>
            <a:r>
              <a:rPr lang="sv-SE" sz="1800" dirty="0"/>
              <a:t>Tor Jan 25 (H)</a:t>
            </a:r>
          </a:p>
          <a:p>
            <a:pPr lvl="1"/>
            <a:endParaRPr lang="sv-SE" sz="1800" dirty="0"/>
          </a:p>
          <a:p>
            <a:pPr lvl="1"/>
            <a:endParaRPr lang="sv-SE" sz="1800" dirty="0"/>
          </a:p>
          <a:p>
            <a:pPr lvl="1"/>
            <a:endParaRPr lang="sv-SE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9D1F09E-FB1B-ECC1-FD7C-D0FD10225E97}"/>
              </a:ext>
            </a:extLst>
          </p:cNvPr>
          <p:cNvSpPr txBox="1">
            <a:spLocks/>
          </p:cNvSpPr>
          <p:nvPr/>
        </p:nvSpPr>
        <p:spPr>
          <a:xfrm>
            <a:off x="8287563" y="1860486"/>
            <a:ext cx="3782500" cy="3548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sv-SE" sz="1800" dirty="0" err="1"/>
              <a:t>Lör</a:t>
            </a:r>
            <a:r>
              <a:rPr lang="sv-SE" sz="1800" dirty="0"/>
              <a:t> Feb 10 (H)</a:t>
            </a:r>
          </a:p>
          <a:p>
            <a:pPr lvl="1"/>
            <a:r>
              <a:rPr lang="sv-SE" sz="1800" dirty="0" err="1"/>
              <a:t>Lör</a:t>
            </a:r>
            <a:r>
              <a:rPr lang="sv-SE" sz="1800" dirty="0"/>
              <a:t> Feb 17 (B, Östersund)</a:t>
            </a:r>
          </a:p>
          <a:p>
            <a:pPr lvl="1"/>
            <a:r>
              <a:rPr lang="sv-SE" sz="1800" dirty="0"/>
              <a:t>Tor Feb 22 (H)</a:t>
            </a:r>
          </a:p>
          <a:p>
            <a:pPr lvl="1"/>
            <a:r>
              <a:rPr lang="sv-SE" sz="1800" dirty="0" err="1"/>
              <a:t>Lör</a:t>
            </a:r>
            <a:r>
              <a:rPr lang="sv-SE" sz="1800" dirty="0"/>
              <a:t> Feb 24 (B, Ragunda)</a:t>
            </a:r>
          </a:p>
          <a:p>
            <a:pPr lvl="1"/>
            <a:r>
              <a:rPr lang="sv-SE" sz="1800" dirty="0" err="1"/>
              <a:t>Lör</a:t>
            </a:r>
            <a:r>
              <a:rPr lang="sv-SE" sz="1800" dirty="0"/>
              <a:t> Mar 2 (H)</a:t>
            </a:r>
          </a:p>
          <a:p>
            <a:pPr lvl="1"/>
            <a:r>
              <a:rPr lang="sv-SE" sz="1800" dirty="0" err="1"/>
              <a:t>Lör</a:t>
            </a:r>
            <a:r>
              <a:rPr lang="sv-SE" sz="1800" dirty="0"/>
              <a:t> Mar 16 (B, </a:t>
            </a:r>
            <a:r>
              <a:rPr lang="sv-SE" sz="1800" dirty="0" err="1"/>
              <a:t>Stöde</a:t>
            </a:r>
            <a:r>
              <a:rPr lang="sv-SE" sz="1800" dirty="0"/>
              <a:t>/Svall)</a:t>
            </a:r>
          </a:p>
          <a:p>
            <a:pPr lvl="1"/>
            <a:r>
              <a:rPr lang="sv-SE" sz="1800" dirty="0" err="1"/>
              <a:t>Lör</a:t>
            </a:r>
            <a:r>
              <a:rPr lang="sv-SE" sz="1800" dirty="0"/>
              <a:t> Mar 23 (H)</a:t>
            </a:r>
          </a:p>
          <a:p>
            <a:pPr lvl="1"/>
            <a:r>
              <a:rPr lang="sv-SE" sz="1800" dirty="0" err="1"/>
              <a:t>Lör</a:t>
            </a:r>
            <a:r>
              <a:rPr lang="sv-SE" sz="1800" dirty="0"/>
              <a:t> Apr 13 (H)</a:t>
            </a:r>
          </a:p>
          <a:p>
            <a:pPr lvl="1"/>
            <a:endParaRPr lang="sv-SE" sz="1800" dirty="0"/>
          </a:p>
          <a:p>
            <a:pPr lvl="1"/>
            <a:endParaRPr lang="sv-SE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4F1282C-E95D-860C-F27C-21A6E67E5D7C}"/>
              </a:ext>
            </a:extLst>
          </p:cNvPr>
          <p:cNvSpPr txBox="1">
            <a:spLocks/>
          </p:cNvSpPr>
          <p:nvPr/>
        </p:nvSpPr>
        <p:spPr>
          <a:xfrm>
            <a:off x="5732864" y="6082132"/>
            <a:ext cx="5328835" cy="499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i="1" dirty="0"/>
              <a:t>* H = Hemma, B = Borta. (B, Östersund = bortamatch men i Östersund</a:t>
            </a:r>
            <a:br>
              <a:rPr lang="sv-SE" sz="1400" i="1" dirty="0"/>
            </a:br>
            <a:endParaRPr lang="sv-SE" sz="1400" i="1" dirty="0"/>
          </a:p>
          <a:p>
            <a:pPr marL="0" indent="0">
              <a:buNone/>
            </a:pPr>
            <a:endParaRPr lang="sv-SE" sz="1400" i="1" dirty="0"/>
          </a:p>
          <a:p>
            <a:pPr lvl="1"/>
            <a:endParaRPr lang="sv-SE" sz="1800" dirty="0"/>
          </a:p>
          <a:p>
            <a:pPr lvl="1"/>
            <a:endParaRPr lang="sv-SE" sz="1800" dirty="0"/>
          </a:p>
          <a:p>
            <a:pPr lvl="1"/>
            <a:endParaRPr lang="sv-SE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735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07"/>
            <a:ext cx="9464040" cy="4437775"/>
          </a:xfrm>
        </p:spPr>
        <p:txBody>
          <a:bodyPr>
            <a:normAutofit/>
          </a:bodyPr>
          <a:lstStyle/>
          <a:p>
            <a:r>
              <a:rPr lang="sv-SE" dirty="0"/>
              <a:t>Jenny (Albins mamma) fortsätter att agera samordnare för sekretariat</a:t>
            </a:r>
          </a:p>
          <a:p>
            <a:pPr marL="0" indent="0">
              <a:buNone/>
            </a:pP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Sekretariat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E2014E-AB12-4740-911B-A9575ACB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76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07"/>
            <a:ext cx="9464040" cy="4437775"/>
          </a:xfrm>
        </p:spPr>
        <p:txBody>
          <a:bodyPr>
            <a:normAutofit/>
          </a:bodyPr>
          <a:lstStyle/>
          <a:p>
            <a:r>
              <a:rPr lang="sv-SE" dirty="0"/>
              <a:t>Avfärd: buss Tor 2 Nov (runt lunch)</a:t>
            </a:r>
          </a:p>
          <a:p>
            <a:r>
              <a:rPr lang="sv-SE" dirty="0"/>
              <a:t>2 lag anmälda (U14 och U15)</a:t>
            </a:r>
          </a:p>
          <a:p>
            <a:r>
              <a:rPr lang="sv-SE" dirty="0"/>
              <a:t>Total kostnad: ca 46.500 SEK</a:t>
            </a:r>
          </a:p>
          <a:p>
            <a:pPr lvl="1"/>
            <a:r>
              <a:rPr lang="sv-SE" dirty="0"/>
              <a:t>Logi </a:t>
            </a:r>
          </a:p>
          <a:p>
            <a:pPr lvl="1"/>
            <a:r>
              <a:rPr lang="sv-SE" dirty="0"/>
              <a:t>Måltider</a:t>
            </a:r>
          </a:p>
          <a:p>
            <a:pPr lvl="1"/>
            <a:r>
              <a:rPr lang="sv-SE" dirty="0"/>
              <a:t>Transport </a:t>
            </a:r>
          </a:p>
          <a:p>
            <a:r>
              <a:rPr lang="sv-SE" dirty="0"/>
              <a:t>Intäkter</a:t>
            </a:r>
          </a:p>
          <a:p>
            <a:pPr lvl="1"/>
            <a:r>
              <a:rPr lang="sv-SE" dirty="0"/>
              <a:t>Kostnad per spelare: ca 1.500 SEK (22.500 SEK)</a:t>
            </a:r>
          </a:p>
          <a:p>
            <a:pPr lvl="1"/>
            <a:r>
              <a:rPr lang="sv-SE" dirty="0"/>
              <a:t>Försäljning plastpåsar: ca 12.000 SEK</a:t>
            </a:r>
          </a:p>
          <a:p>
            <a:endParaRPr lang="sv-SE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Södertälje </a:t>
            </a:r>
            <a:r>
              <a:rPr lang="sv-SE" dirty="0" err="1"/>
              <a:t>Open</a:t>
            </a:r>
            <a:r>
              <a:rPr lang="sv-SE" dirty="0"/>
              <a:t> 3 nov – 5 Nov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E2014E-AB12-4740-911B-A9575ACB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60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07"/>
            <a:ext cx="9464040" cy="4437775"/>
          </a:xfrm>
        </p:spPr>
        <p:txBody>
          <a:bodyPr>
            <a:normAutofit/>
          </a:bodyPr>
          <a:lstStyle/>
          <a:p>
            <a:r>
              <a:rPr lang="sv-SE" dirty="0"/>
              <a:t>Avfärd: buss tidigt Fredag 26 maj</a:t>
            </a:r>
          </a:p>
          <a:p>
            <a:r>
              <a:rPr lang="sv-SE" dirty="0"/>
              <a:t>2 lag anmälda (U14 och U15)</a:t>
            </a:r>
          </a:p>
          <a:p>
            <a:r>
              <a:rPr lang="sv-SE" dirty="0"/>
              <a:t>Total kostnad: ca 38.000</a:t>
            </a:r>
          </a:p>
          <a:p>
            <a:pPr lvl="1"/>
            <a:r>
              <a:rPr lang="sv-SE" dirty="0"/>
              <a:t>Logi </a:t>
            </a:r>
          </a:p>
          <a:p>
            <a:pPr lvl="1"/>
            <a:r>
              <a:rPr lang="sv-SE" dirty="0"/>
              <a:t>Måltider</a:t>
            </a:r>
          </a:p>
          <a:p>
            <a:pPr lvl="1"/>
            <a:r>
              <a:rPr lang="sv-SE" dirty="0"/>
              <a:t>Transport </a:t>
            </a:r>
          </a:p>
          <a:p>
            <a:r>
              <a:rPr lang="sv-SE" dirty="0"/>
              <a:t>Kostnad per spelare: ca 1.000 SEK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Eskilstuna cup 26-28 April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E2014E-AB12-4740-911B-A9575ACB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69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3C04-DDF9-46D7-961D-FDC2BA2E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07"/>
            <a:ext cx="9464040" cy="4437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Ekonomi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E2014E-AB12-4740-911B-A9575ACB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8CDDC71-7D9E-4B58-2968-CAB25332D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03802"/>
              </p:ext>
            </p:extLst>
          </p:nvPr>
        </p:nvGraphicFramePr>
        <p:xfrm>
          <a:off x="965199" y="1568702"/>
          <a:ext cx="7193915" cy="4848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8924">
                  <a:extLst>
                    <a:ext uri="{9D8B030D-6E8A-4147-A177-3AD203B41FA5}">
                      <a16:colId xmlns:a16="http://schemas.microsoft.com/office/drawing/2014/main" val="3712842370"/>
                    </a:ext>
                  </a:extLst>
                </a:gridCol>
                <a:gridCol w="3685991">
                  <a:extLst>
                    <a:ext uri="{9D8B030D-6E8A-4147-A177-3AD203B41FA5}">
                      <a16:colId xmlns:a16="http://schemas.microsoft.com/office/drawing/2014/main" val="338627105"/>
                    </a:ext>
                  </a:extLst>
                </a:gridCol>
                <a:gridCol w="1032790">
                  <a:extLst>
                    <a:ext uri="{9D8B030D-6E8A-4147-A177-3AD203B41FA5}">
                      <a16:colId xmlns:a16="http://schemas.microsoft.com/office/drawing/2014/main" val="3038877231"/>
                    </a:ext>
                  </a:extLst>
                </a:gridCol>
                <a:gridCol w="1086210">
                  <a:extLst>
                    <a:ext uri="{9D8B030D-6E8A-4147-A177-3AD203B41FA5}">
                      <a16:colId xmlns:a16="http://schemas.microsoft.com/office/drawing/2014/main" val="2387769202"/>
                    </a:ext>
                  </a:extLst>
                </a:gridCol>
              </a:tblGrid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Datum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Kommentar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Inbet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Utbet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27558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2022-11-29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Öppnade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konto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668535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2022-11-29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Försäljning toapper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10 400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6799020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2022-11-29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Anmälningsavgift Eskilstuna cup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-5 000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7747999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2022-12-15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Julklapp Simon &amp; Oskar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-1 400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0448908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2023-02-15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Inbet alla spelare Eskilstuna (1095:-/pers)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17 520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1541450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2023-02-15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Betalning cupkort (1095:- * 20)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-21 520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5997992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2023-03-03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Försäljning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Ängekassen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14 200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6932258"/>
                  </a:ext>
                </a:extLst>
              </a:tr>
              <a:tr h="277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2023-03-03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Utlägg av Mattias för </a:t>
                      </a:r>
                      <a:r>
                        <a:rPr lang="sv-SE" sz="1600" u="none" strike="noStrike" dirty="0" err="1">
                          <a:effectLst/>
                        </a:rPr>
                        <a:t>cupkort</a:t>
                      </a:r>
                      <a:r>
                        <a:rPr lang="sv-SE" sz="1600" u="none" strike="noStrike" dirty="0">
                          <a:effectLst/>
                        </a:rPr>
                        <a:t> 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5417277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2023-04-27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Betalning buss Eskilstuna Cup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-11 115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4252638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2023-05-08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Middag </a:t>
                      </a:r>
                      <a:r>
                        <a:rPr lang="en-US" sz="1600" u="none" strike="noStrike" dirty="0" err="1">
                          <a:effectLst/>
                        </a:rPr>
                        <a:t>Oskar&amp;Simon</a:t>
                      </a:r>
                      <a:r>
                        <a:rPr lang="en-US" sz="1600" u="none" strike="noStrike" dirty="0">
                          <a:effectLst/>
                        </a:rPr>
                        <a:t> Eskilstuna </a:t>
                      </a:r>
                      <a:r>
                        <a:rPr lang="en-US" sz="1600" u="none" strike="noStrike" dirty="0" err="1">
                          <a:effectLst/>
                        </a:rPr>
                        <a:t>hemresa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1449091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2023-05-24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Sommarpresent Oskar &amp; Simon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-1 000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80436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2023-05-25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Avslutningsfika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2368203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8857029"/>
                  </a:ext>
                </a:extLst>
              </a:tr>
              <a:tr h="24362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316851"/>
                  </a:ext>
                </a:extLst>
              </a:tr>
              <a:tr h="255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23337"/>
                  </a:ext>
                </a:extLst>
              </a:tr>
              <a:tr h="25580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42 120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40 890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1174053"/>
                  </a:ext>
                </a:extLst>
              </a:tr>
              <a:tr h="25580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0264635"/>
                  </a:ext>
                </a:extLst>
              </a:tr>
              <a:tr h="255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2023-05-26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Saldo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1 230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5396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96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291851A-8B4A-4548-A267-A294180D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Ekonomi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E2014E-AB12-4740-911B-A9575ACB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498363-C657-C90A-68FB-90909A7862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22397"/>
              </p:ext>
            </p:extLst>
          </p:nvPr>
        </p:nvGraphicFramePr>
        <p:xfrm>
          <a:off x="838200" y="1690688"/>
          <a:ext cx="4140200" cy="3541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9341">
                  <a:extLst>
                    <a:ext uri="{9D8B030D-6E8A-4147-A177-3AD203B41FA5}">
                      <a16:colId xmlns:a16="http://schemas.microsoft.com/office/drawing/2014/main" val="1060902050"/>
                    </a:ext>
                  </a:extLst>
                </a:gridCol>
                <a:gridCol w="950859">
                  <a:extLst>
                    <a:ext uri="{9D8B030D-6E8A-4147-A177-3AD203B41FA5}">
                      <a16:colId xmlns:a16="http://schemas.microsoft.com/office/drawing/2014/main" val="459888929"/>
                    </a:ext>
                  </a:extLst>
                </a:gridCol>
              </a:tblGrid>
              <a:tr h="3472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Utgifter</a:t>
                      </a:r>
                      <a:r>
                        <a:rPr lang="en-US" sz="2000" b="1" u="none" strike="noStrike" dirty="0">
                          <a:effectLst/>
                        </a:rPr>
                        <a:t> Sep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Belopp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2529005"/>
                  </a:ext>
                </a:extLst>
              </a:tr>
              <a:tr h="347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Anmälningsavgift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Södertälje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5 900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7275510"/>
                  </a:ext>
                </a:extLst>
              </a:tr>
              <a:tr h="347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Anmälningsavgift Eskilstuna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5 000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7000410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Cupkort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Södertälje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28 405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364181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39 305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3272815"/>
                  </a:ext>
                </a:extLst>
              </a:tr>
              <a:tr h="34722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0680298"/>
                  </a:ext>
                </a:extLst>
              </a:tr>
              <a:tr h="3472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Intäkter</a:t>
                      </a:r>
                      <a:r>
                        <a:rPr lang="en-US" sz="2000" b="1" u="none" strike="noStrike" dirty="0">
                          <a:effectLst/>
                        </a:rPr>
                        <a:t> Sep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Belopp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0320449"/>
                  </a:ext>
                </a:extLst>
              </a:tr>
              <a:tr h="347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Inbet cupkort Södertälje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22 500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2229662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Försäljning påsar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12 200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3209342"/>
                  </a:ext>
                </a:extLst>
              </a:tr>
              <a:tr h="36458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34 700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043261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2C5188-036B-E5EC-97D5-76FAAB0B1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141103"/>
              </p:ext>
            </p:extLst>
          </p:nvPr>
        </p:nvGraphicFramePr>
        <p:xfrm>
          <a:off x="5511800" y="1690688"/>
          <a:ext cx="4537075" cy="3889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1">
                  <a:extLst>
                    <a:ext uri="{9D8B030D-6E8A-4147-A177-3AD203B41FA5}">
                      <a16:colId xmlns:a16="http://schemas.microsoft.com/office/drawing/2014/main" val="4098221594"/>
                    </a:ext>
                  </a:extLst>
                </a:gridCol>
                <a:gridCol w="1108074">
                  <a:extLst>
                    <a:ext uri="{9D8B030D-6E8A-4147-A177-3AD203B41FA5}">
                      <a16:colId xmlns:a16="http://schemas.microsoft.com/office/drawing/2014/main" val="3782282768"/>
                    </a:ext>
                  </a:extLst>
                </a:gridCol>
              </a:tblGrid>
              <a:tr h="2856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Utgifter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senare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Belopp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4875027"/>
                  </a:ext>
                </a:extLst>
              </a:tr>
              <a:tr h="285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Buss </a:t>
                      </a:r>
                      <a:r>
                        <a:rPr lang="en-US" sz="1800" u="none" strike="noStrike" dirty="0" err="1">
                          <a:effectLst/>
                        </a:rPr>
                        <a:t>Södertälje</a:t>
                      </a:r>
                      <a:r>
                        <a:rPr lang="en-US" sz="1800" u="none" strike="noStrike" dirty="0">
                          <a:effectLst/>
                        </a:rPr>
                        <a:t> (Nov)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12 000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5737268"/>
                  </a:ext>
                </a:extLst>
              </a:tr>
              <a:tr h="285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Cupkort</a:t>
                      </a:r>
                      <a:r>
                        <a:rPr lang="en-US" sz="1800" u="none" strike="noStrike" dirty="0">
                          <a:effectLst/>
                        </a:rPr>
                        <a:t> Eskilstuna (Feb/Mar/Apr)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21 000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2758545"/>
                  </a:ext>
                </a:extLst>
              </a:tr>
              <a:tr h="299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Buss Eskilstuna (Maj)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12 000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1359677"/>
                  </a:ext>
                </a:extLst>
              </a:tr>
              <a:tr h="31418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45 000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2596671"/>
                  </a:ext>
                </a:extLst>
              </a:tr>
              <a:tr h="29990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7396370"/>
                  </a:ext>
                </a:extLst>
              </a:tr>
              <a:tr h="299903">
                <a:tc>
                  <a:txBody>
                    <a:bodyPr/>
                    <a:lstStyle/>
                    <a:p>
                      <a:pPr algn="l" fontAlgn="b"/>
                      <a:endParaRPr lang="en-US" sz="2000" b="1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Intäkter</a:t>
                      </a:r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senare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Belopp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42447"/>
                  </a:ext>
                </a:extLst>
              </a:tr>
              <a:tr h="299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Inbet cupkort Eskilstuna (Feb)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15 000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2810561"/>
                  </a:ext>
                </a:extLst>
              </a:tr>
              <a:tr h="285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Försäljning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12 000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2627221"/>
                  </a:ext>
                </a:extLst>
              </a:tr>
              <a:tr h="285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Försäljning 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12 000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4812430"/>
                  </a:ext>
                </a:extLst>
              </a:tr>
              <a:tr h="299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Försäljning Z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12 000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9791960"/>
                  </a:ext>
                </a:extLst>
              </a:tr>
              <a:tr h="29990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51 000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448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51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3178</TotalTime>
  <Words>916</Words>
  <Application>Microsoft Office PowerPoint</Application>
  <PresentationFormat>Widescreen</PresentationFormat>
  <Paragraphs>233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ÖBU Celitics</vt:lpstr>
      <vt:lpstr>Laget.se</vt:lpstr>
      <vt:lpstr>Träning</vt:lpstr>
      <vt:lpstr>Matcher U14-serien</vt:lpstr>
      <vt:lpstr>Sekretariat</vt:lpstr>
      <vt:lpstr>Södertälje Open 3 nov – 5 Nov</vt:lpstr>
      <vt:lpstr>Eskilstuna cup 26-28 April</vt:lpstr>
      <vt:lpstr>Ekonomi</vt:lpstr>
      <vt:lpstr>Ekonomi</vt:lpstr>
      <vt:lpstr>Försäljning</vt:lpstr>
      <vt:lpstr>Stockholmsserien 2024/2025</vt:lpstr>
      <vt:lpstr>Styrketräning</vt:lpstr>
      <vt:lpstr>Kläder</vt:lpstr>
      <vt:lpstr>Kläder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ÖBU Celitics</dc:title>
  <dc:creator>Mattias Benerfalk</dc:creator>
  <cp:lastModifiedBy>Mattias Benerfalk</cp:lastModifiedBy>
  <cp:revision>34</cp:revision>
  <dcterms:created xsi:type="dcterms:W3CDTF">2022-09-12T08:44:02Z</dcterms:created>
  <dcterms:modified xsi:type="dcterms:W3CDTF">2023-09-08T05:13:19Z</dcterms:modified>
</cp:coreProperties>
</file>